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0" r:id="rId4"/>
    <p:sldId id="259" r:id="rId5"/>
    <p:sldId id="264" r:id="rId6"/>
    <p:sldId id="267" r:id="rId7"/>
    <p:sldId id="277" r:id="rId8"/>
    <p:sldId id="274" r:id="rId9"/>
    <p:sldId id="268" r:id="rId10"/>
    <p:sldId id="276" r:id="rId11"/>
    <p:sldId id="272" r:id="rId12"/>
    <p:sldId id="281" r:id="rId13"/>
    <p:sldId id="273" r:id="rId14"/>
    <p:sldId id="270" r:id="rId15"/>
    <p:sldId id="279" r:id="rId16"/>
    <p:sldId id="283" r:id="rId17"/>
    <p:sldId id="282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F"/>
    <a:srgbClr val="52ABD8"/>
    <a:srgbClr val="AB8536"/>
    <a:srgbClr val="86AA3E"/>
    <a:srgbClr val="A3A337"/>
    <a:srgbClr val="A75A31"/>
    <a:srgbClr val="99532C"/>
    <a:srgbClr val="99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68743" autoAdjust="0"/>
  </p:normalViewPr>
  <p:slideViewPr>
    <p:cSldViewPr>
      <p:cViewPr varScale="1">
        <p:scale>
          <a:sx n="113" d="100"/>
          <a:sy n="113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5DD0A7D4-5781-4819-AF33-C5CE25A2D297}">
      <dgm:prSet phldrT="[Text]" custT="1"/>
      <dgm:spPr>
        <a:gradFill rotWithShape="0">
          <a:gsLst>
            <a:gs pos="0">
              <a:srgbClr val="A75A31"/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</a:gradFill>
      </dgm:spPr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Who are we?</a:t>
          </a: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What do we do? </a:t>
          </a: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1800" dirty="0">
              <a:latin typeface="Corbel" pitchFamily="34" charset="0"/>
            </a:rPr>
            <a:t>Why do we do what we do?</a:t>
          </a: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ctr"/>
          <a:r>
            <a:rPr lang="en-US" sz="1800" b="0" dirty="0">
              <a:latin typeface="Corbel" pitchFamily="34" charset="0"/>
            </a:rPr>
            <a:t>What are your responsibilities?</a:t>
          </a: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0" presStyleCnt="4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0" presStyleCnt="4"/>
      <dgm:spPr/>
    </dgm:pt>
    <dgm:pt modelId="{BF646D7A-C7D0-4489-A68F-61F32B7DB0C6}" type="pres">
      <dgm:prSet presAssocID="{5DD0A7D4-5781-4819-AF33-C5CE25A2D297}" presName="imagNode" presStyleLbl="fgImgPlace1" presStyleIdx="0" presStyleCnt="4" custLinFactNeighborX="-1487" custLinFactNeighborY="-7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1" presStyleCnt="4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1" presStyleCnt="4"/>
      <dgm:spPr/>
    </dgm:pt>
    <dgm:pt modelId="{41BC1ABA-1F87-4B1E-94EC-41724CD12655}" type="pres">
      <dgm:prSet presAssocID="{77AF15ED-F058-4A0B-B979-9880C6062DF0}" presName="imagNode" presStyleLbl="fgImgPlace1" presStyleIdx="1" presStyleCnt="4" custLinFactNeighborX="-2398" custLinFactNeighborY="-7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2" presStyleCnt="4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2" presStyleCnt="4"/>
      <dgm:spPr/>
    </dgm:pt>
    <dgm:pt modelId="{D88C7409-AB93-4FE3-A61D-F51EE8A4B008}" type="pres">
      <dgm:prSet presAssocID="{5DF8D196-4D3D-4940-9F32-682169997D7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4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3" presStyleCnt="4"/>
      <dgm:spPr/>
    </dgm:pt>
    <dgm:pt modelId="{B68F94D2-D73D-420A-802B-DFDC9BE4ED4C}" type="pres">
      <dgm:prSet presAssocID="{C20F2834-7A4B-463C-ABDE-12FFE93933A3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2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0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CD3B69F4-72CF-49E2-8926-8FD63E771977}" srcId="{AA690160-D328-4B69-A035-90D3C82FA0A6}" destId="{77AF15ED-F058-4A0B-B979-9880C6062DF0}" srcOrd="1" destOrd="0" parTransId="{0DF2CDB2-0880-4047-8447-A17EAE7580E4}" sibTransId="{E3B236AA-E864-46E4-BC91-F2D73633FEA4}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EA568BDF-2F77-4A97-B7B3-64BAC2B1A245}" type="presParOf" srcId="{78248EF9-FFBB-4EB0-94C4-16A1D0A1A170}" destId="{0C509E44-86D3-42D8-94FF-9B9788BAB857}" srcOrd="0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1" destOrd="0" presId="urn:microsoft.com/office/officeart/2005/8/layout/pList2#1"/>
    <dgm:cxn modelId="{4135BFAA-D0BA-447A-B014-C8AF0B493813}" type="presParOf" srcId="{78248EF9-FFBB-4EB0-94C4-16A1D0A1A170}" destId="{3617A269-0CD9-4948-9932-FA1AD12DE27E}" srcOrd="2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3" destOrd="0" presId="urn:microsoft.com/office/officeart/2005/8/layout/pList2#1"/>
    <dgm:cxn modelId="{CE48AF1F-081C-48D9-BCC5-24881243CD1D}" type="presParOf" srcId="{78248EF9-FFBB-4EB0-94C4-16A1D0A1A170}" destId="{CDFA4098-C274-4C84-9513-F0698696D98A}" srcOrd="4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5" destOrd="0" presId="urn:microsoft.com/office/officeart/2005/8/layout/pList2#1"/>
    <dgm:cxn modelId="{43C31E3B-4290-41C3-8AE9-F98891C8D5D9}" type="presParOf" srcId="{78248EF9-FFBB-4EB0-94C4-16A1D0A1A170}" destId="{8AC8F713-1879-4B70-BB31-C5C195E24471}" srcOrd="6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6D7A-C7D0-4489-A68F-61F32B7DB0C6}">
      <dsp:nvSpPr>
        <dsp:cNvPr id="0" name=""/>
        <dsp:cNvSpPr/>
      </dsp:nvSpPr>
      <dsp:spPr>
        <a:xfrm>
          <a:off x="228596" y="233674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A75A31"/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Who are we?</a:t>
          </a:r>
        </a:p>
      </dsp:txBody>
      <dsp:txXfrm rot="10800000">
        <a:off x="312905" y="1828799"/>
        <a:ext cx="1734258" cy="2178370"/>
      </dsp:txXfrm>
    </dsp:sp>
    <dsp:sp modelId="{41BC1ABA-1F87-4B1E-94EC-41724CD12655}">
      <dsp:nvSpPr>
        <dsp:cNvPr id="0" name=""/>
        <dsp:cNvSpPr/>
      </dsp:nvSpPr>
      <dsp:spPr>
        <a:xfrm>
          <a:off x="2244472" y="233674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What do we do? </a:t>
          </a:r>
        </a:p>
      </dsp:txBody>
      <dsp:txXfrm rot="10800000">
        <a:off x="2345615" y="1828799"/>
        <a:ext cx="1734258" cy="2178370"/>
      </dsp:txXfrm>
    </dsp:sp>
    <dsp:sp modelId="{D88C7409-AB93-4FE3-A61D-F51EE8A4B008}">
      <dsp:nvSpPr>
        <dsp:cNvPr id="0" name=""/>
        <dsp:cNvSpPr/>
      </dsp:nvSpPr>
      <dsp:spPr>
        <a:xfrm>
          <a:off x="4321495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432149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rbel" pitchFamily="34" charset="0"/>
            </a:rPr>
            <a:t>Why do we do what we do?</a:t>
          </a:r>
        </a:p>
      </dsp:txBody>
      <dsp:txXfrm rot="10800000">
        <a:off x="4378325" y="1828799"/>
        <a:ext cx="1734258" cy="2178370"/>
      </dsp:txXfrm>
    </dsp:sp>
    <dsp:sp modelId="{B68F94D2-D73D-420A-802B-DFDC9BE4ED4C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orbel" pitchFamily="34" charset="0"/>
            </a:rPr>
            <a:t>What are your responsibilities?</a:t>
          </a:r>
        </a:p>
      </dsp:txBody>
      <dsp:txXfrm rot="10800000">
        <a:off x="6411036" y="1828799"/>
        <a:ext cx="1734258" cy="217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7FF5EC08-75FB-427B-BD77-55F4C4099E4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4C7BE164-E9AF-42B7-97C1-AE0E4AF81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9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9" rIns="93316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9" rIns="93316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/>
              <a:t>Animated picture list with color text tabs</a:t>
            </a:r>
          </a:p>
          <a:p>
            <a:r>
              <a:rPr lang="en-US" sz="1400" dirty="0"/>
              <a:t>(Intermediate)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SmartArt effects on this page, do the following: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 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Insert tab</a:t>
            </a:r>
            <a:r>
              <a:rPr lang="en-US" dirty="0"/>
              <a:t>, in the </a:t>
            </a:r>
            <a:r>
              <a:rPr lang="en-US" b="1" dirty="0"/>
              <a:t>Illustrations</a:t>
            </a:r>
            <a:r>
              <a:rPr lang="en-US" dirty="0"/>
              <a:t> group, click </a:t>
            </a:r>
            <a:r>
              <a:rPr lang="en-US" b="1" dirty="0"/>
              <a:t>SmartArt</a:t>
            </a:r>
            <a:r>
              <a:rPr lang="en-US" dirty="0"/>
              <a:t>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Choose a SmartArt Graphic </a:t>
            </a:r>
            <a:r>
              <a:rPr lang="en-US" dirty="0"/>
              <a:t>dialog box, in the left pane, click </a:t>
            </a:r>
            <a:r>
              <a:rPr lang="en-US" b="1" dirty="0"/>
              <a:t>List</a:t>
            </a:r>
            <a:r>
              <a:rPr lang="en-US" dirty="0"/>
              <a:t>. In the </a:t>
            </a:r>
            <a:r>
              <a:rPr lang="en-US" b="1" dirty="0"/>
              <a:t>List</a:t>
            </a:r>
            <a:r>
              <a:rPr lang="en-US" dirty="0"/>
              <a:t> pane, double-click </a:t>
            </a:r>
            <a:r>
              <a:rPr lang="en-US" b="1" dirty="0"/>
              <a:t>Horizontal Picture List </a:t>
            </a:r>
            <a:r>
              <a:rPr lang="en-US" dirty="0"/>
              <a:t>(fifth row, second option from the left) to insert the graphic into the slide. 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Press and hold CTRL, and select the picture placeholder and text shape (top and bottom shape) in one of the objects. Under </a:t>
            </a:r>
            <a:r>
              <a:rPr lang="en-US" b="1" dirty="0"/>
              <a:t>SmartArt Tools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Create Graphic </a:t>
            </a:r>
            <a:r>
              <a:rPr lang="en-US" dirty="0"/>
              <a:t>group, click </a:t>
            </a:r>
            <a:r>
              <a:rPr lang="en-US" b="1" dirty="0"/>
              <a:t>Add Shape</a:t>
            </a:r>
            <a:r>
              <a:rPr lang="en-US" dirty="0"/>
              <a:t>, and then click </a:t>
            </a:r>
            <a:r>
              <a:rPr lang="en-US" b="1" dirty="0"/>
              <a:t>Add Shape After</a:t>
            </a:r>
            <a:r>
              <a:rPr lang="en-US" dirty="0"/>
              <a:t>. Repeat this process one more time for a total of five picture placeholders and text shapes. 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Select the graphic. Under </a:t>
            </a:r>
            <a:r>
              <a:rPr lang="en-US" b="1" dirty="0"/>
              <a:t>SmartArt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click </a:t>
            </a:r>
            <a:r>
              <a:rPr lang="en-US" b="1" dirty="0"/>
              <a:t>Size</a:t>
            </a:r>
            <a:r>
              <a:rPr lang="en-US" dirty="0"/>
              <a:t>, and then do the following: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Height</a:t>
            </a:r>
            <a:r>
              <a:rPr lang="en-US" dirty="0"/>
              <a:t> box, enter </a:t>
            </a:r>
            <a:r>
              <a:rPr lang="en-US" b="1" dirty="0"/>
              <a:t>4.44”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9.25”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Under </a:t>
            </a:r>
            <a:r>
              <a:rPr lang="en-US" b="1" dirty="0"/>
              <a:t>SmartArt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click </a:t>
            </a:r>
            <a:r>
              <a:rPr lang="en-US" b="1" dirty="0"/>
              <a:t>Arrange</a:t>
            </a:r>
            <a:r>
              <a:rPr lang="en-US" dirty="0"/>
              <a:t>, click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 </a:t>
            </a:r>
          </a:p>
          <a:p>
            <a:pPr marL="699876" lvl="1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Center</a:t>
            </a:r>
            <a:r>
              <a:rPr lang="en-US" dirty="0"/>
              <a:t>. </a:t>
            </a:r>
          </a:p>
          <a:p>
            <a:pPr marL="233291" indent="-233291" defTabSz="933168">
              <a:buFont typeface="+mj-lt"/>
              <a:buAutoNum type="arabicPeriod" startAt="7"/>
              <a:defRPr/>
            </a:pPr>
            <a:r>
              <a:rPr lang="en-US" dirty="0"/>
              <a:t>Select the graphic, and then click one of the arrows on the left border. In the </a:t>
            </a:r>
            <a:r>
              <a:rPr lang="en-US" b="1" dirty="0"/>
              <a:t>Type your text here </a:t>
            </a:r>
            <a:r>
              <a:rPr lang="en-US" dirty="0"/>
              <a:t>dialog box, enter text.</a:t>
            </a:r>
          </a:p>
          <a:p>
            <a:pPr marL="233291" indent="-233291">
              <a:buFont typeface="+mj-lt"/>
              <a:buAutoNum type="arabicPeriod" startAt="7"/>
            </a:pPr>
            <a:r>
              <a:rPr lang="en-US" dirty="0"/>
              <a:t>Press and hold CTRL, and then select all five text boxes in the graphic.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Font</a:t>
            </a:r>
            <a:r>
              <a:rPr lang="en-US" dirty="0"/>
              <a:t> group, select </a:t>
            </a:r>
            <a:r>
              <a:rPr lang="en-US" b="1" dirty="0"/>
              <a:t>Corbel </a:t>
            </a:r>
            <a:r>
              <a:rPr lang="en-US" dirty="0"/>
              <a:t>from the </a:t>
            </a:r>
            <a:r>
              <a:rPr lang="en-US" b="1" dirty="0"/>
              <a:t>Font </a:t>
            </a:r>
            <a:r>
              <a:rPr lang="en-US" dirty="0"/>
              <a:t>list,</a:t>
            </a:r>
            <a:r>
              <a:rPr lang="en-US" b="1" dirty="0"/>
              <a:t> </a:t>
            </a:r>
            <a:r>
              <a:rPr lang="en-US" dirty="0"/>
              <a:t>and then enter </a:t>
            </a:r>
            <a:r>
              <a:rPr lang="en-US" b="1" dirty="0"/>
              <a:t>22 </a:t>
            </a:r>
            <a:r>
              <a:rPr lang="en-US" dirty="0"/>
              <a:t>in the </a:t>
            </a:r>
            <a:r>
              <a:rPr lang="en-US" b="1" dirty="0"/>
              <a:t>Font Size </a:t>
            </a:r>
            <a:r>
              <a:rPr lang="en-US" dirty="0"/>
              <a:t>box.</a:t>
            </a:r>
          </a:p>
          <a:p>
            <a:pPr marL="233291" indent="-233291">
              <a:buFont typeface="+mj-lt"/>
              <a:buAutoNum type="arabicPeriod" startAt="7"/>
            </a:pPr>
            <a:r>
              <a:rPr lang="en-US" dirty="0"/>
              <a:t>Select the graphic. Under</a:t>
            </a:r>
            <a:r>
              <a:rPr lang="en-US" b="1" dirty="0"/>
              <a:t> SmartArt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SmartArt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do the following: 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Change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, and then under </a:t>
            </a:r>
            <a:r>
              <a:rPr lang="en-US" b="1" dirty="0"/>
              <a:t>Colorful</a:t>
            </a:r>
            <a:r>
              <a:rPr lang="en-US" dirty="0"/>
              <a:t> click </a:t>
            </a:r>
            <a:r>
              <a:rPr lang="en-US" b="1" dirty="0"/>
              <a:t>Colorful Range – Accent Colors 2 to 3 </a:t>
            </a:r>
            <a:r>
              <a:rPr lang="en-US" dirty="0"/>
              <a:t>(second option from the left).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More</a:t>
            </a:r>
            <a:r>
              <a:rPr lang="en-US" dirty="0"/>
              <a:t>, and then under </a:t>
            </a:r>
            <a:r>
              <a:rPr lang="en-US" b="1" dirty="0"/>
              <a:t>Best Match for Document</a:t>
            </a:r>
            <a:r>
              <a:rPr lang="en-US" dirty="0"/>
              <a:t> click </a:t>
            </a:r>
            <a:r>
              <a:rPr lang="en-US" b="1" dirty="0"/>
              <a:t>Moderate Effect </a:t>
            </a:r>
            <a:r>
              <a:rPr lang="en-US" dirty="0"/>
              <a:t>(fourth option from the left).</a:t>
            </a:r>
          </a:p>
          <a:p>
            <a:pPr marL="233291" indent="-233291">
              <a:buFont typeface="+mj-lt"/>
              <a:buAutoNum type="arabicPeriod" startAt="10"/>
            </a:pPr>
            <a:r>
              <a:rPr lang="en-US" dirty="0"/>
              <a:t>Select the rounded rectangle at the top of the graphic. Under</a:t>
            </a:r>
            <a:r>
              <a:rPr lang="en-US" b="1" dirty="0"/>
              <a:t> SmartArt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click the arrow next to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35% </a:t>
            </a:r>
            <a:r>
              <a:rPr lang="en-US" dirty="0"/>
              <a:t>(fifth row, first option from the left).</a:t>
            </a:r>
          </a:p>
          <a:p>
            <a:pPr marL="233291" indent="-233291" defTabSz="933168">
              <a:buFont typeface="+mj-lt"/>
              <a:buAutoNum type="arabicPeriod" startAt="10"/>
              <a:defRPr/>
            </a:pPr>
            <a:r>
              <a:rPr lang="en-US" dirty="0"/>
              <a:t>Click each of the five picture placeholders in the SmartArt graphic, select a picture,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animation effects on this slide, do the following: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 Animations</a:t>
            </a:r>
            <a:r>
              <a:rPr lang="en-US" dirty="0"/>
              <a:t> group, click </a:t>
            </a:r>
            <a:r>
              <a:rPr lang="en-US" b="1" dirty="0"/>
              <a:t>Animation Pane</a:t>
            </a:r>
            <a:r>
              <a:rPr lang="en-US" dirty="0"/>
              <a:t>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On the slide, select the graphic.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under </a:t>
            </a:r>
            <a:r>
              <a:rPr lang="en-US" b="1" dirty="0"/>
              <a:t>Entrance</a:t>
            </a:r>
            <a:r>
              <a:rPr lang="en-US" dirty="0"/>
              <a:t>, click </a:t>
            </a:r>
            <a:r>
              <a:rPr lang="en-US" b="1" dirty="0"/>
              <a:t>Float In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Sequence</a:t>
            </a:r>
            <a:r>
              <a:rPr lang="en-US" dirty="0"/>
              <a:t>, click </a:t>
            </a:r>
            <a:r>
              <a:rPr lang="en-US" b="1" dirty="0"/>
              <a:t>One </a:t>
            </a:r>
            <a:r>
              <a:rPr lang="en-US" b="1"/>
              <a:t>by One</a:t>
            </a:r>
            <a:r>
              <a:rPr lang="en-US" dirty="0"/>
              <a:t>. 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233291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 Pane</a:t>
            </a:r>
            <a:r>
              <a:rPr lang="en-US" dirty="0"/>
              <a:t>, click the double-arrow below the animation effect to expand the list of effects, then do the following to modify the list of effects: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Select the first animation effect, and then do the following: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then click </a:t>
            </a:r>
            <a:r>
              <a:rPr lang="en-US" b="1" dirty="0"/>
              <a:t>More Entrance Effects</a:t>
            </a:r>
            <a:r>
              <a:rPr lang="en-US" dirty="0"/>
              <a:t>. In the </a:t>
            </a:r>
            <a:r>
              <a:rPr lang="en-US" b="1" dirty="0"/>
              <a:t>Change Entrance Effects</a:t>
            </a:r>
            <a:r>
              <a:rPr lang="en-US" dirty="0"/>
              <a:t> dialog box, under </a:t>
            </a:r>
            <a:r>
              <a:rPr lang="en-US" b="1" dirty="0"/>
              <a:t>Moderate</a:t>
            </a:r>
            <a:r>
              <a:rPr lang="en-US" dirty="0"/>
              <a:t>, click </a:t>
            </a:r>
            <a:r>
              <a:rPr lang="en-US" b="1" dirty="0"/>
              <a:t>Basic Zoom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Zoom</a:t>
            </a:r>
            <a:r>
              <a:rPr lang="en-US" dirty="0"/>
              <a:t>, click </a:t>
            </a:r>
            <a:r>
              <a:rPr lang="en-US" b="1" dirty="0"/>
              <a:t>Out Slightly</a:t>
            </a:r>
            <a:r>
              <a:rPr lang="en-US" dirty="0"/>
              <a:t>. 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Timing </a:t>
            </a:r>
            <a:r>
              <a:rPr lang="en-US" dirty="0"/>
              <a:t>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699876" lvl="1" indent="-233291" defTabSz="933168">
              <a:buFont typeface="Arial" pitchFamily="34" charset="0"/>
              <a:buChar char="•"/>
              <a:defRPr/>
            </a:pPr>
            <a:r>
              <a:rPr lang="en-US" dirty="0"/>
              <a:t>Press and hold CTRL, select the third, fifth, seventh, ninth, and 11</a:t>
            </a:r>
            <a:r>
              <a:rPr lang="en-US" baseline="30000" dirty="0"/>
              <a:t>th</a:t>
            </a:r>
            <a:r>
              <a:rPr lang="en-US" dirty="0"/>
              <a:t> animation effects (effects for the text shapes), and then do the following: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the </a:t>
            </a:r>
            <a:r>
              <a:rPr lang="en-US" b="1" dirty="0"/>
              <a:t>More</a:t>
            </a:r>
            <a:r>
              <a:rPr lang="en-US" dirty="0"/>
              <a:t> arrow at the Effects Gallery and then click </a:t>
            </a:r>
            <a:r>
              <a:rPr lang="en-US" b="1" dirty="0"/>
              <a:t>More Entrance Effects</a:t>
            </a:r>
            <a:r>
              <a:rPr lang="en-US" dirty="0"/>
              <a:t>. In the </a:t>
            </a:r>
            <a:r>
              <a:rPr lang="en-US" b="1" dirty="0"/>
              <a:t>Change Entrance Effects</a:t>
            </a:r>
            <a:r>
              <a:rPr lang="en-US" dirty="0"/>
              <a:t> dialog box, under </a:t>
            </a:r>
            <a:r>
              <a:rPr lang="en-US" b="1" dirty="0"/>
              <a:t>Basic</a:t>
            </a:r>
            <a:r>
              <a:rPr lang="en-US" dirty="0"/>
              <a:t>, click </a:t>
            </a:r>
            <a:r>
              <a:rPr lang="en-US" b="1" dirty="0"/>
              <a:t>Peek In</a:t>
            </a:r>
            <a:r>
              <a:rPr lang="en-US" dirty="0"/>
              <a:t>, and then click </a:t>
            </a:r>
            <a:r>
              <a:rPr lang="en-US" b="1" dirty="0"/>
              <a:t>OK</a:t>
            </a:r>
            <a:r>
              <a:rPr lang="en-US" dirty="0"/>
              <a:t>. </a:t>
            </a:r>
          </a:p>
          <a:p>
            <a:pPr marL="1166460" lvl="2" indent="-233291" defTabSz="933168">
              <a:lnSpc>
                <a:spcPct val="90000"/>
              </a:lnSpc>
              <a:spcAft>
                <a:spcPts val="612"/>
              </a:spcAft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 Options</a:t>
            </a:r>
            <a:r>
              <a:rPr lang="en-US" dirty="0"/>
              <a:t>, and under </a:t>
            </a:r>
            <a:r>
              <a:rPr lang="en-US" b="1" dirty="0"/>
              <a:t>Direction</a:t>
            </a:r>
            <a:r>
              <a:rPr lang="en-US" dirty="0"/>
              <a:t>, click </a:t>
            </a:r>
            <a:r>
              <a:rPr lang="en-US" b="1" dirty="0"/>
              <a:t>From Top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1166460" lvl="2" indent="-233291" defTabSz="933168">
              <a:buFont typeface="+mj-lt"/>
              <a:buAutoNum type="arabicPeriod"/>
              <a:defRPr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</a:t>
            </a:r>
            <a:r>
              <a:rPr lang="en-US" dirty="0"/>
              <a:t> list, click </a:t>
            </a:r>
            <a:r>
              <a:rPr lang="en-US" b="1" dirty="0"/>
              <a:t>01.00</a:t>
            </a:r>
            <a:r>
              <a:rPr lang="en-US" dirty="0"/>
              <a:t>.</a:t>
            </a:r>
          </a:p>
          <a:p>
            <a:pPr marL="699876" lvl="1" indent="-233291" defTabSz="933168">
              <a:lnSpc>
                <a:spcPct val="90000"/>
              </a:lnSpc>
              <a:spcAft>
                <a:spcPts val="612"/>
              </a:spcAft>
              <a:buFont typeface="Arial" pitchFamily="34" charset="0"/>
              <a:buChar char="•"/>
              <a:defRPr/>
            </a:pPr>
            <a:r>
              <a:rPr lang="en-US" dirty="0"/>
              <a:t>Press and hold CTRL, select the second, fourth, sixth, eighth, and 10</a:t>
            </a:r>
            <a:r>
              <a:rPr lang="en-US" baseline="30000" dirty="0"/>
              <a:t>th</a:t>
            </a:r>
            <a:r>
              <a:rPr lang="en-US" dirty="0"/>
              <a:t>  animation effects (effects for the pictures). In the </a:t>
            </a:r>
            <a:r>
              <a:rPr lang="en-US" b="1" dirty="0"/>
              <a:t>Timing </a:t>
            </a:r>
            <a:r>
              <a:rPr lang="en-US" dirty="0"/>
              <a:t>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background effects on this slide, do the following: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Right-click the slide background area, 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Linear Down </a:t>
            </a:r>
            <a:r>
              <a:rPr lang="en-US" dirty="0"/>
              <a:t>(first row, second option from the left).</a:t>
            </a:r>
          </a:p>
          <a:p>
            <a:pPr marL="233291" indent="-233291">
              <a:buFont typeface="+mj-lt"/>
              <a:buAutoNum type="arabicPeriod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</a:t>
            </a:r>
            <a:r>
              <a:rPr lang="en-US" dirty="0"/>
              <a:t> or </a:t>
            </a:r>
            <a:r>
              <a:rPr lang="en-US" b="1" dirty="0"/>
              <a:t>Remove gradient stop</a:t>
            </a:r>
            <a:r>
              <a:rPr lang="en-US" dirty="0"/>
              <a:t> until two stops appear on the slider, then customize the gradient stops as follows: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66460" lvl="2" indent="-233291" defTabSz="933168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click </a:t>
            </a:r>
            <a:r>
              <a:rPr lang="en-US" b="1" dirty="0"/>
              <a:t>More Colors</a:t>
            </a:r>
            <a:r>
              <a:rPr lang="en-US" dirty="0"/>
              <a:t>, and then in the </a:t>
            </a:r>
            <a:r>
              <a:rPr lang="en-US" b="1" dirty="0"/>
              <a:t>Colors</a:t>
            </a:r>
            <a:r>
              <a:rPr lang="en-US" dirty="0"/>
              <a:t> dialog box, on the </a:t>
            </a:r>
            <a:r>
              <a:rPr lang="en-US" b="1" dirty="0"/>
              <a:t>Custom</a:t>
            </a:r>
            <a:r>
              <a:rPr lang="en-US" dirty="0"/>
              <a:t> tab, enter values for Red: </a:t>
            </a:r>
            <a:r>
              <a:rPr lang="en-US" b="1" dirty="0"/>
              <a:t>130</a:t>
            </a:r>
            <a:r>
              <a:rPr lang="en-US" dirty="0"/>
              <a:t>, Green: </a:t>
            </a:r>
            <a:r>
              <a:rPr lang="en-US" b="1" dirty="0"/>
              <a:t>126</a:t>
            </a:r>
            <a:r>
              <a:rPr lang="en-US" dirty="0"/>
              <a:t>, and Blue: </a:t>
            </a:r>
            <a:r>
              <a:rPr lang="en-US" b="1" dirty="0"/>
              <a:t>102</a:t>
            </a:r>
            <a:r>
              <a:rPr lang="en-US" dirty="0"/>
              <a:t>.</a:t>
            </a:r>
          </a:p>
          <a:p>
            <a:pPr marL="699876" lvl="1" indent="-233291">
              <a:buFont typeface="Arial" pitchFamily="34" charset="0"/>
              <a:buChar char="•"/>
            </a:pPr>
            <a:r>
              <a:rPr lang="en-US" dirty="0"/>
              <a:t>Select the last stop on the slider, and then do the following: 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71%</a:t>
            </a:r>
            <a:r>
              <a:rPr lang="en-US" dirty="0"/>
              <a:t>.</a:t>
            </a:r>
          </a:p>
          <a:p>
            <a:pPr marL="1166460" lvl="2" indent="-23329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click </a:t>
            </a:r>
            <a:r>
              <a:rPr lang="en-US" b="1" dirty="0"/>
              <a:t>Black, Text 1 </a:t>
            </a:r>
            <a:r>
              <a:rPr lang="en-US" dirty="0"/>
              <a:t>(first row, second option from the left). </a:t>
            </a:r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54038" y="469900"/>
            <a:ext cx="3201987" cy="2400300"/>
          </a:xfrm>
        </p:spPr>
      </p:sp>
    </p:spTree>
    <p:extLst>
      <p:ext uri="{BB962C8B-B14F-4D97-AF65-F5344CB8AC3E}">
        <p14:creationId xmlns:p14="http://schemas.microsoft.com/office/powerpoint/2010/main" val="304805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hyperlink" Target="http://www.ucpcultureatwork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dsp.org/resources/the-nadsp-competency-area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6AA3E"/>
            </a:gs>
            <a:gs pos="1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67284675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</a:rPr>
              <a:t>Welcome to UCP Central PA!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 do what we 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B03EE-6005-48CE-ABA5-61B75138D0FE}"/>
              </a:ext>
            </a:extLst>
          </p:cNvPr>
          <p:cNvSpPr/>
          <p:nvPr/>
        </p:nvSpPr>
        <p:spPr>
          <a:xfrm>
            <a:off x="533400" y="1493397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Our talented team of caring and compassionate employees facilitate a life without limits in many ways. Although, one thing remains constant—our unwavering focus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on the needs, interests, and abilities of each person. This is what they have to say…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46020"/>
            <a:ext cx="5011374" cy="1138773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“Not a lot of people enjoy going to work every day, but I do. I want to help each individual reach their goals and love the home they live in.”                                          </a:t>
            </a:r>
            <a:r>
              <a:rPr lang="en-US" sz="1400" i="1" dirty="0">
                <a:solidFill>
                  <a:schemeClr val="bg1"/>
                </a:solidFill>
              </a:rPr>
              <a:t>~</a:t>
            </a:r>
            <a:r>
              <a:rPr lang="en-US" sz="1400" dirty="0" err="1">
                <a:solidFill>
                  <a:schemeClr val="bg1"/>
                </a:solidFill>
              </a:rPr>
              <a:t>Tandi</a:t>
            </a:r>
            <a:r>
              <a:rPr lang="en-US" sz="1400" dirty="0">
                <a:solidFill>
                  <a:schemeClr val="bg1"/>
                </a:solidFill>
              </a:rPr>
              <a:t> Lauver, Residential Services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199"/>
          <a:stretch/>
        </p:blipFill>
        <p:spPr>
          <a:xfrm>
            <a:off x="235591" y="3615049"/>
            <a:ext cx="3193409" cy="29220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3352800" y="4995004"/>
            <a:ext cx="5562600" cy="156966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“</a:t>
            </a:r>
            <a:r>
              <a:rPr lang="en-US" sz="1600" i="1" dirty="0">
                <a:solidFill>
                  <a:schemeClr val="bg1"/>
                </a:solidFill>
              </a:rPr>
              <a:t>I had no way of knowing when I first took this job that it would end up being my calling. I love the fact that no two days are alike, that the dynamics change day to day. I take it as a challenge to </a:t>
            </a:r>
            <a:r>
              <a:rPr lang="en-US" sz="1600" b="1" i="1" dirty="0">
                <a:solidFill>
                  <a:schemeClr val="bg1"/>
                </a:solidFill>
              </a:rPr>
              <a:t>t</a:t>
            </a:r>
            <a:r>
              <a:rPr lang="en-US" sz="1600" i="1" dirty="0">
                <a:solidFill>
                  <a:schemeClr val="bg1"/>
                </a:solidFill>
              </a:rPr>
              <a:t>hink outside the box to find ways to improve someone’s capabilities and potential…</a:t>
            </a:r>
            <a:r>
              <a:rPr lang="en-US" sz="1600" dirty="0">
                <a:solidFill>
                  <a:schemeClr val="bg1"/>
                </a:solidFill>
              </a:rPr>
              <a:t>” </a:t>
            </a:r>
          </a:p>
          <a:p>
            <a:r>
              <a:rPr lang="en-US" sz="1400" dirty="0">
                <a:solidFill>
                  <a:schemeClr val="bg1"/>
                </a:solidFill>
              </a:rPr>
              <a:t>~ Sue </a:t>
            </a:r>
            <a:r>
              <a:rPr lang="en-US" sz="1400" dirty="0" err="1">
                <a:solidFill>
                  <a:schemeClr val="bg1"/>
                </a:solidFill>
              </a:rPr>
              <a:t>Eynon</a:t>
            </a:r>
            <a:r>
              <a:rPr lang="en-US" sz="1400" dirty="0">
                <a:solidFill>
                  <a:schemeClr val="bg1"/>
                </a:solidFill>
              </a:rPr>
              <a:t>, Community Participation Supports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6" b="6293"/>
          <a:stretch/>
        </p:blipFill>
        <p:spPr>
          <a:xfrm>
            <a:off x="5482554" y="2377822"/>
            <a:ext cx="3425855" cy="2698232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8855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3962400"/>
            <a:ext cx="4106251" cy="2123658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US" sz="1400" b="1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“The approach we’ve taken, the changes we’ve adopted, and the adjustments we’ve made in the home and to his routine all have one over-arching goal: to ensure JT lives the best life possible.” </a:t>
            </a:r>
          </a:p>
          <a:p>
            <a:r>
              <a:rPr lang="en-US" sz="1400" b="1" i="1" dirty="0">
                <a:solidFill>
                  <a:schemeClr val="bg1"/>
                </a:solidFill>
              </a:rPr>
              <a:t>~ </a:t>
            </a:r>
            <a:r>
              <a:rPr lang="en-US" sz="1400" dirty="0">
                <a:solidFill>
                  <a:schemeClr val="bg1"/>
                </a:solidFill>
              </a:rPr>
              <a:t>Zaire Brown, Supervisor Residential Services </a:t>
            </a:r>
          </a:p>
          <a:p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4"/>
          <a:stretch/>
        </p:blipFill>
        <p:spPr>
          <a:xfrm>
            <a:off x="387293" y="304800"/>
            <a:ext cx="4023758" cy="3657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40" y="3658076"/>
            <a:ext cx="3921891" cy="29414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745680" y="457200"/>
            <a:ext cx="4017320" cy="320087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“I have always loved working with individuals, dating back to my early years as a special education teacher. Even before that, my first summer job was working with disadvantaged teens. I love all aspects of my current position with UCP--everything from helping individuals secure the job and helping employers find a match—to supporting individuals in their new job and training them for growth. Bottom line: you either have it in you to do this line of work, or you don’t. I’m so glad that I do.” 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~ </a:t>
            </a:r>
            <a:r>
              <a:rPr lang="en-US" sz="1400" dirty="0">
                <a:solidFill>
                  <a:schemeClr val="bg1"/>
                </a:solidFill>
              </a:rPr>
              <a:t>Bonnie George, Employment Services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74417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Culture defined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employees ensure that our </a:t>
            </a:r>
            <a:r>
              <a:rPr lang="en-US" b="1" dirty="0"/>
              <a:t>six culture principles</a:t>
            </a:r>
            <a:r>
              <a:rPr lang="en-US" dirty="0"/>
              <a:t> </a:t>
            </a:r>
            <a:r>
              <a:rPr lang="en-US" i="1" dirty="0"/>
              <a:t>(AKA pillars</a:t>
            </a:r>
            <a:r>
              <a:rPr lang="en-US" dirty="0"/>
              <a:t>) are prominent in everything we do.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Be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person focused</a:t>
            </a:r>
            <a:r>
              <a:rPr lang="en-US" b="1" dirty="0">
                <a:latin typeface="+mj-lt"/>
              </a:rPr>
              <a:t>,</a:t>
            </a:r>
            <a:r>
              <a:rPr lang="en-US" dirty="0">
                <a:latin typeface="+mj-lt"/>
              </a:rPr>
              <a:t> ensure that each person’s interests and needs are the driving force behind your actions. 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communicate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effectively, be clear and concise and ensure understanding with all stakeholders.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Exhibit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teamwork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dirty="0">
                <a:latin typeface="+mj-lt"/>
              </a:rPr>
              <a:t>foster collaboration through trust, accountability, and respect.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inspire leadership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demonstrate a commitment to help others learn new skills in a highly collaborative manner. 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Remain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connected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be passionate about–and proud of–the work you do, individually and with your team.</a:t>
            </a:r>
          </a:p>
          <a:p>
            <a:endParaRPr lang="en-US" sz="1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innovate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,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work together to find creative and innovative ways to develop and deliver programs and services.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5805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C5D6439-BAFD-6C47-ACE6-2417AE81E9A6}"/>
              </a:ext>
            </a:extLst>
          </p:cNvPr>
          <p:cNvSpPr txBox="1">
            <a:spLocks/>
          </p:cNvSpPr>
          <p:nvPr/>
        </p:nvSpPr>
        <p:spPr>
          <a:xfrm>
            <a:off x="352162" y="78446"/>
            <a:ext cx="8229600" cy="127604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 Culture at Work </a:t>
            </a:r>
          </a:p>
          <a:p>
            <a:r>
              <a:rPr lang="en-US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the Principles Recognition 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0DDB0F-B4F8-4268-8F95-EA16DE6400E9}"/>
              </a:ext>
            </a:extLst>
          </p:cNvPr>
          <p:cNvSpPr txBox="1"/>
          <p:nvPr/>
        </p:nvSpPr>
        <p:spPr>
          <a:xfrm>
            <a:off x="368996" y="1558958"/>
            <a:ext cx="8212766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Our employee recognition program is built upon those six core principles--and when we see someone exemplify these traits, we want them to know! 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8C566-60E2-4039-B0AA-CFD9DF834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23" y="2473428"/>
            <a:ext cx="1490887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C0377C-8D69-4742-BC44-30EB9E7FF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3" y="2441134"/>
            <a:ext cx="1355955" cy="195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8C4AE-E9AC-43DB-B2CA-BF49C34A3C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r="6990"/>
          <a:stretch/>
        </p:blipFill>
        <p:spPr>
          <a:xfrm>
            <a:off x="3647078" y="2519886"/>
            <a:ext cx="1676401" cy="173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20E82-C334-4EAC-8B5A-2C8B69B29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1" r="23529"/>
          <a:stretch/>
        </p:blipFill>
        <p:spPr>
          <a:xfrm>
            <a:off x="583910" y="2457684"/>
            <a:ext cx="1258574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0E0E07-91AB-48C0-A984-5539C4744750}"/>
              </a:ext>
            </a:extLst>
          </p:cNvPr>
          <p:cNvSpPr txBox="1"/>
          <p:nvPr/>
        </p:nvSpPr>
        <p:spPr>
          <a:xfrm>
            <a:off x="2590800" y="5299042"/>
            <a:ext cx="59909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33F"/>
                </a:solidFill>
              </a:rPr>
              <a:t>Recognize a team member for being a STAR </a:t>
            </a:r>
          </a:p>
          <a:p>
            <a:pPr algn="ctr"/>
            <a:r>
              <a:rPr lang="en-US" sz="2400" b="1" spc="-68" dirty="0">
                <a:solidFill>
                  <a:srgbClr val="00533F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www.UCPCultureAtWork.org</a:t>
            </a:r>
            <a:endParaRPr lang="en-US" sz="2400" b="1" spc="-68" dirty="0">
              <a:solidFill>
                <a:srgbClr val="00533F"/>
              </a:solidFill>
              <a:latin typeface="Arial"/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CFDCDA6-4566-4581-9D60-446BD9996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6" y="4572000"/>
            <a:ext cx="2119845" cy="21198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FF92D-A549-4B03-BC4B-8D5479C5F1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54" y="2473428"/>
            <a:ext cx="1241742" cy="192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35155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important to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533F"/>
                </a:solidFill>
              </a:rPr>
              <a:t>In addition to ensuring that the </a:t>
            </a:r>
            <a:r>
              <a:rPr lang="en-US" b="1" i="1" dirty="0">
                <a:solidFill>
                  <a:srgbClr val="00533F"/>
                </a:solidFill>
              </a:rPr>
              <a:t>SIX UCP Culture Principles </a:t>
            </a:r>
            <a:r>
              <a:rPr lang="en-US" i="1" dirty="0">
                <a:solidFill>
                  <a:srgbClr val="00533F"/>
                </a:solidFill>
              </a:rPr>
              <a:t>are prominent in everything you do, Life Themes are just as important as you deliver the UCP Mission: </a:t>
            </a:r>
          </a:p>
          <a:p>
            <a:endParaRPr lang="en-US" sz="1200" i="1" dirty="0">
              <a:solidFill>
                <a:srgbClr val="00533F"/>
              </a:solidFill>
            </a:endParaRPr>
          </a:p>
          <a:p>
            <a:r>
              <a:rPr lang="en-US" b="1" dirty="0">
                <a:solidFill>
                  <a:srgbClr val="00533F"/>
                </a:solidFill>
              </a:rPr>
              <a:t>Life </a:t>
            </a:r>
            <a:r>
              <a:rPr lang="en-US" b="1" i="1" dirty="0">
                <a:solidFill>
                  <a:srgbClr val="00533F"/>
                </a:solidFill>
              </a:rPr>
              <a:t>Themes </a:t>
            </a:r>
            <a:r>
              <a:rPr lang="en-US" i="1" dirty="0">
                <a:solidFill>
                  <a:srgbClr val="00533F"/>
                </a:solidFill>
              </a:rPr>
              <a:t>(dominant patterns of a person’s attitudes, beliefs, and behaviors) </a:t>
            </a:r>
            <a:r>
              <a:rPr lang="en-US" dirty="0">
                <a:solidFill>
                  <a:srgbClr val="00533F"/>
                </a:solidFill>
              </a:rPr>
              <a:t>that are important in our work: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positive in nature</a:t>
            </a:r>
            <a:r>
              <a:rPr lang="en-US" dirty="0"/>
              <a:t>; quickly connect with others to develop positive and collaborative relationships.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Remain mission focused</a:t>
            </a:r>
            <a:r>
              <a:rPr lang="en-US" dirty="0"/>
              <a:t>; understand how your personal efforts impact others’ lives.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action oriented; </a:t>
            </a:r>
            <a:r>
              <a:rPr lang="en-US" dirty="0"/>
              <a:t>remain goal driven and strive to balance the personal needs of others with the task at hand.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533F"/>
                </a:solidFill>
              </a:rPr>
              <a:t>Be results driven</a:t>
            </a:r>
            <a:r>
              <a:rPr lang="en-US" dirty="0"/>
              <a:t>; maintain a balance between outcomes and the steps necessary to achieve them. </a:t>
            </a:r>
          </a:p>
          <a:p>
            <a:endParaRPr lang="en-US" sz="1200" dirty="0"/>
          </a:p>
          <a:p>
            <a:r>
              <a:rPr lang="en-US" dirty="0"/>
              <a:t>Employees at UCP are on-track when they live the culture principles and the life themes.   Employees who master the fifteen competencies as defined by the </a:t>
            </a:r>
            <a:r>
              <a:rPr lang="en-US" i="1" dirty="0"/>
              <a:t>National Alliance for Direct Support Professionals </a:t>
            </a:r>
            <a:r>
              <a:rPr lang="en-US" dirty="0"/>
              <a:t>reach the gold standard for performance. </a:t>
            </a:r>
            <a:r>
              <a:rPr lang="en-US" dirty="0">
                <a:hlinkClick r:id="rId3"/>
              </a:rPr>
              <a:t>https://nadsp.org/resources/the-nadsp-competency-areas/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26571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Culture of 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533F"/>
                </a:solidFill>
              </a:rPr>
              <a:t>UCPListens.com</a:t>
            </a:r>
            <a:r>
              <a:rPr lang="en-US" sz="1600" dirty="0"/>
              <a:t> </a:t>
            </a:r>
            <a:r>
              <a:rPr lang="en-US" dirty="0"/>
              <a:t>is your one stop place for our feedback opportunities. We want to listen to you, learn from you, and grow as an organization as a result.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My 2 Cents- </a:t>
            </a:r>
            <a:r>
              <a:rPr lang="en-US" dirty="0"/>
              <a:t>An electronic comment box for employees to share feedback with leadership.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Speedbumps &amp; Solutions-</a:t>
            </a:r>
            <a:r>
              <a:rPr lang="en-US" dirty="0"/>
              <a:t> An opportunity to define a speedbump (problem) you are encountering and proposing a solution to that problem.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Recognition Program: Living the Principles-</a:t>
            </a:r>
            <a:r>
              <a:rPr lang="en-US" dirty="0"/>
              <a:t> An opportunity for you to recognize your peers for modeling the principles that define who we are on our best days.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Surveys-</a:t>
            </a:r>
            <a:r>
              <a:rPr lang="en-US" dirty="0"/>
              <a:t> An opportunity for you to provide feedback to leadership through structured surveys.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Compliance</a:t>
            </a:r>
            <a:r>
              <a:rPr lang="en-US" dirty="0"/>
              <a:t>- An opportunity for you to share concerns about improper conduct related to policies, laws, or regulations with our compliance officer without fear of retaliation.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59801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4844-101E-4791-A4D0-76B7F8ED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Welcome to the UCP team! We are happy you chose UCP as a place to continue to grow in your career. You are important to us—as we simply cannot deliver our mission without your caring heart and selfless spirit. </a:t>
            </a:r>
          </a:p>
          <a:p>
            <a:pPr marL="0" indent="0">
              <a:buNone/>
            </a:pPr>
            <a:br>
              <a:rPr lang="en-US" i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~Janeen Latin, President/CEO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r="3302"/>
          <a:stretch/>
        </p:blipFill>
        <p:spPr>
          <a:xfrm>
            <a:off x="5181600" y="3372704"/>
            <a:ext cx="3352800" cy="2595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274296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&amp;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112276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Out Our MISSION</a:t>
            </a:r>
          </a:p>
          <a:p>
            <a:pPr marL="0" indent="0" algn="ctr">
              <a:buNone/>
            </a:pPr>
            <a:r>
              <a:rPr lang="en-US" sz="2400" dirty="0"/>
              <a:t>We empower people of diverse abilities to live a meaningful life through innovative support and services.</a:t>
            </a:r>
          </a:p>
          <a:p>
            <a:pPr marL="0" indent="0" algn="ctr">
              <a:buNone/>
            </a:pP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Pursuing Our VISION</a:t>
            </a:r>
          </a:p>
          <a:p>
            <a:pPr marL="0" indent="0" algn="ctr">
              <a:buNone/>
            </a:pPr>
            <a:r>
              <a:rPr lang="en-US" sz="2400" dirty="0"/>
              <a:t>Communities that embrace every individual’s abilities.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730" y="1691481"/>
            <a:ext cx="3829070" cy="4770437"/>
          </a:xfr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2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8458200" cy="198119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Our 1,600 staff members provide supports and services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 the home, in facility-based settings, and in the community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to more than 2,500 individuals of all ages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and abilities each year.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676" y="381000"/>
            <a:ext cx="5342847" cy="396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81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9200"/>
            <a:ext cx="3207348" cy="62801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endParaRPr lang="en-US" sz="900" b="1" u="sng" dirty="0">
              <a:solidFill>
                <a:schemeClr val="bg1"/>
              </a:solidFill>
            </a:endParaRPr>
          </a:p>
          <a:p>
            <a:pPr algn="ctr"/>
            <a:r>
              <a:rPr lang="en-US" sz="1800" b="1" u="sng" dirty="0">
                <a:solidFill>
                  <a:schemeClr val="bg1"/>
                </a:solidFill>
              </a:rPr>
              <a:t>Diagnosis/Type of Disability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Despite our name, Cerebral Palsy is only one of more than 80 conditions and diagnoses for which UCP provides care and services. The </a:t>
            </a:r>
            <a:r>
              <a:rPr lang="en-US" sz="1800" b="1" i="1" dirty="0">
                <a:solidFill>
                  <a:schemeClr val="bg1"/>
                </a:solidFill>
              </a:rPr>
              <a:t>most prevalent diagnoses or conditions </a:t>
            </a:r>
            <a:r>
              <a:rPr lang="en-US" sz="1800" dirty="0">
                <a:solidFill>
                  <a:schemeClr val="bg1"/>
                </a:solidFill>
              </a:rPr>
              <a:t>of the people who have benefitted from our services in the last year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Intellectual/developmental</a:t>
            </a:r>
          </a:p>
          <a:p>
            <a:r>
              <a:rPr lang="en-US" sz="1800" dirty="0">
                <a:solidFill>
                  <a:schemeClr val="bg1"/>
                </a:solidFill>
              </a:rPr>
              <a:t>     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Developmental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Cerebral Palsy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Autism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Down Syndrome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353314"/>
            <a:ext cx="5111750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000" b="1" dirty="0"/>
              <a:t>Supports and Services </a:t>
            </a:r>
            <a:r>
              <a:rPr lang="en-US" sz="2000" dirty="0"/>
              <a:t>are</a:t>
            </a:r>
            <a:r>
              <a:rPr lang="en-US" sz="2000" b="1" dirty="0"/>
              <a:t> </a:t>
            </a:r>
            <a:r>
              <a:rPr lang="en-US" sz="2000" dirty="0"/>
              <a:t>offered in the central PA region as shown above, including administrative offices in Camp Hill, Selinsgrove, Lewistown, and Lititz.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491A672-C144-4F77-AA6D-E301C2F6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15619" r="11946"/>
          <a:stretch/>
        </p:blipFill>
        <p:spPr>
          <a:xfrm>
            <a:off x="3828875" y="318714"/>
            <a:ext cx="5075428" cy="4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86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Intervention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offer children who are experiencing delays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 meeting developmental milestones various                                                                      therapies to help them reach their full potential.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92A6B1-6AC7-475E-B5F6-F1A6E21E4780}"/>
              </a:ext>
            </a:extLst>
          </p:cNvPr>
          <p:cNvSpPr txBox="1">
            <a:spLocks/>
          </p:cNvSpPr>
          <p:nvPr/>
        </p:nvSpPr>
        <p:spPr>
          <a:xfrm>
            <a:off x="304800" y="4060272"/>
            <a:ext cx="8534400" cy="25691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Support Services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We deliver a broad system of support for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the entire family including grandparents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and siblings.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91009-B4BA-4AE0-A04B-31A4DB877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4007920"/>
            <a:ext cx="3451840" cy="258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906" y="1598866"/>
            <a:ext cx="3509294" cy="2287334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013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4114800" cy="48768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Hands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restore and refurbish home medical equipment and assistive technology (AT) devices and redistribute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them to the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community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free of charge.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4724400" y="1600200"/>
            <a:ext cx="4038600" cy="487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Assistive Technology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Our AT devices and services make everyday living easier, and otherwise impossible tasks possible.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9AE77-F63E-44B1-B1FD-DD0AABD46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754" y="3025625"/>
            <a:ext cx="2301491" cy="3067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B551B5D-9CC4-42C8-8A2F-9217873AD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786" y="1676400"/>
            <a:ext cx="2496394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2612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098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provide the support, resources, and access                                                                                  that helps people secure, maintain, and succeed                                                                             at competitive, meaningful employment.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B08EB5-8EA8-493E-BCC7-052B4A9652B8}"/>
              </a:ext>
            </a:extLst>
          </p:cNvPr>
          <p:cNvSpPr txBox="1">
            <a:spLocks/>
          </p:cNvSpPr>
          <p:nvPr/>
        </p:nvSpPr>
        <p:spPr>
          <a:xfrm>
            <a:off x="304800" y="3962400"/>
            <a:ext cx="8534400" cy="251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and Community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	We help people lead fuller, more 						independent, engaging lives while 						volunteering, working, shopping,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	or participating in recreational 						opportunities.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CB9DA-690A-46E6-8B35-A32585883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558" y="3653073"/>
            <a:ext cx="2913283" cy="2852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989" y="1438854"/>
            <a:ext cx="3155611" cy="2371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11694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411" y="274638"/>
            <a:ext cx="85344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286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Participation Supports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match each person’s strengths,                                                                                                                                                                                 preferences, and abilities with available                                                                                                                                                             local opportunities in order to help them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build strong community connections.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304800" y="4068762"/>
            <a:ext cx="8534400" cy="2514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											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Services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				We provide a place to call home, and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 				a nurturing and supportive family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				environment rich with life experiences. </a:t>
            </a:r>
          </a:p>
          <a:p>
            <a:pPr marL="0" indent="0">
              <a:buFont typeface="Arial" pitchFamily="34" charset="0"/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80" y="1464941"/>
            <a:ext cx="3634479" cy="26485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159EF-121C-47E2-964F-87628A840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81" y="3886200"/>
            <a:ext cx="3743219" cy="2705100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33250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DO…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941148D-32B6-4E9F-A451-30C3250F4FA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153400" cy="480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with Choice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We provide the opportunity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for individuals to manage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their own supports and services.</a:t>
            </a:r>
          </a:p>
          <a:p>
            <a:pPr marL="0" indent="0">
              <a:buFont typeface="Arial" pitchFamily="34" charset="0"/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900" y="1905000"/>
            <a:ext cx="3453638" cy="4001018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47992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2.6|2.1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1|3.8|4.6|4.1|6.5|2.2|7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1|3.8|4.6|4.1|6.5|2.2|7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4.3|9.4|3.2|6.9|2.4|10.4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3|9.2|5.7|7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3|9.2|5.7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2405</Words>
  <Application>Microsoft Office PowerPoint</Application>
  <PresentationFormat>On-screen Show (4:3)</PresentationFormat>
  <Paragraphs>209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Office Theme</vt:lpstr>
      <vt:lpstr>PowerPoint Presentation</vt:lpstr>
      <vt:lpstr>Mission &amp; Vision</vt:lpstr>
      <vt:lpstr>PowerPoint Presentation</vt:lpstr>
      <vt:lpstr>PowerPoint Presentation</vt:lpstr>
      <vt:lpstr>WHAT WE DO…</vt:lpstr>
      <vt:lpstr>WHAT WE DO…</vt:lpstr>
      <vt:lpstr>WHAT WE DO…</vt:lpstr>
      <vt:lpstr>WHAT WE DO…</vt:lpstr>
      <vt:lpstr>WHAT WE DO…</vt:lpstr>
      <vt:lpstr>Why we do what we do?</vt:lpstr>
      <vt:lpstr>PowerPoint Presentation</vt:lpstr>
      <vt:lpstr>Our Culture defined</vt:lpstr>
      <vt:lpstr>PowerPoint Presentation</vt:lpstr>
      <vt:lpstr>What’s important to us?</vt:lpstr>
      <vt:lpstr>A Culture of Listening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2020-06-17T20:14:24Z</dcterms:created>
  <dcterms:modified xsi:type="dcterms:W3CDTF">2024-08-23T16:10:33Z</dcterms:modified>
</cp:coreProperties>
</file>