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7" r:id="rId1"/>
  </p:sldMasterIdLst>
  <p:notesMasterIdLst>
    <p:notesMasterId r:id="rId65"/>
  </p:notesMasterIdLst>
  <p:handoutMasterIdLst>
    <p:handoutMasterId r:id="rId66"/>
  </p:handoutMasterIdLst>
  <p:sldIdLst>
    <p:sldId id="256" r:id="rId2"/>
    <p:sldId id="257" r:id="rId3"/>
    <p:sldId id="294" r:id="rId4"/>
    <p:sldId id="395" r:id="rId5"/>
    <p:sldId id="298" r:id="rId6"/>
    <p:sldId id="262" r:id="rId7"/>
    <p:sldId id="297" r:id="rId8"/>
    <p:sldId id="403" r:id="rId9"/>
    <p:sldId id="261" r:id="rId10"/>
    <p:sldId id="265" r:id="rId11"/>
    <p:sldId id="263" r:id="rId12"/>
    <p:sldId id="401" r:id="rId13"/>
    <p:sldId id="290" r:id="rId14"/>
    <p:sldId id="397" r:id="rId15"/>
    <p:sldId id="416" r:id="rId16"/>
    <p:sldId id="402" r:id="rId17"/>
    <p:sldId id="339" r:id="rId18"/>
    <p:sldId id="299" r:id="rId19"/>
    <p:sldId id="258" r:id="rId20"/>
    <p:sldId id="404" r:id="rId21"/>
    <p:sldId id="387" r:id="rId22"/>
    <p:sldId id="266" r:id="rId23"/>
    <p:sldId id="274" r:id="rId24"/>
    <p:sldId id="264" r:id="rId25"/>
    <p:sldId id="272" r:id="rId26"/>
    <p:sldId id="306" r:id="rId27"/>
    <p:sldId id="277" r:id="rId28"/>
    <p:sldId id="347" r:id="rId29"/>
    <p:sldId id="405" r:id="rId30"/>
    <p:sldId id="406" r:id="rId31"/>
    <p:sldId id="407" r:id="rId32"/>
    <p:sldId id="409" r:id="rId33"/>
    <p:sldId id="410" r:id="rId34"/>
    <p:sldId id="412" r:id="rId35"/>
    <p:sldId id="413" r:id="rId36"/>
    <p:sldId id="415" r:id="rId37"/>
    <p:sldId id="383" r:id="rId38"/>
    <p:sldId id="300" r:id="rId39"/>
    <p:sldId id="376" r:id="rId40"/>
    <p:sldId id="310" r:id="rId41"/>
    <p:sldId id="378" r:id="rId42"/>
    <p:sldId id="379" r:id="rId43"/>
    <p:sldId id="278" r:id="rId44"/>
    <p:sldId id="276" r:id="rId45"/>
    <p:sldId id="329" r:id="rId46"/>
    <p:sldId id="293" r:id="rId47"/>
    <p:sldId id="284" r:id="rId48"/>
    <p:sldId id="348" r:id="rId49"/>
    <p:sldId id="365" r:id="rId50"/>
    <p:sldId id="285" r:id="rId51"/>
    <p:sldId id="374" r:id="rId52"/>
    <p:sldId id="287" r:id="rId53"/>
    <p:sldId id="358" r:id="rId54"/>
    <p:sldId id="368" r:id="rId55"/>
    <p:sldId id="369" r:id="rId56"/>
    <p:sldId id="286" r:id="rId57"/>
    <p:sldId id="380" r:id="rId58"/>
    <p:sldId id="316" r:id="rId59"/>
    <p:sldId id="381" r:id="rId60"/>
    <p:sldId id="319" r:id="rId61"/>
    <p:sldId id="335" r:id="rId62"/>
    <p:sldId id="353" r:id="rId63"/>
    <p:sldId id="334" r:id="rId6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autoAdjust="0"/>
    <p:restoredTop sz="82444" autoAdjust="0"/>
  </p:normalViewPr>
  <p:slideViewPr>
    <p:cSldViewPr snapToGrid="0">
      <p:cViewPr varScale="1">
        <p:scale>
          <a:sx n="93" d="100"/>
          <a:sy n="93" d="100"/>
        </p:scale>
        <p:origin x="1050"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5D2DC85-397D-4A44-AECF-D637382C5A37}"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92CBEC49-611D-4338-A0FC-62FB059E3A54}">
      <dgm:prSet custT="1"/>
      <dgm:spPr/>
      <dgm:t>
        <a:bodyPr/>
        <a:lstStyle/>
        <a:p>
          <a:r>
            <a:rPr lang="en-US" sz="2400" b="1" dirty="0"/>
            <a:t>Recognize</a:t>
          </a:r>
        </a:p>
      </dgm:t>
    </dgm:pt>
    <dgm:pt modelId="{9AF88B20-4A50-4E7C-B5FF-6725319747E3}" type="parTrans" cxnId="{BC009C6A-8C52-4D8E-B24B-D0BB8FC34159}">
      <dgm:prSet/>
      <dgm:spPr/>
      <dgm:t>
        <a:bodyPr/>
        <a:lstStyle/>
        <a:p>
          <a:endParaRPr lang="en-US"/>
        </a:p>
      </dgm:t>
    </dgm:pt>
    <dgm:pt modelId="{31227624-6461-47AE-A116-2D045C0F5A99}" type="sibTrans" cxnId="{BC009C6A-8C52-4D8E-B24B-D0BB8FC34159}">
      <dgm:prSet/>
      <dgm:spPr/>
      <dgm:t>
        <a:bodyPr/>
        <a:lstStyle/>
        <a:p>
          <a:endParaRPr lang="en-US"/>
        </a:p>
      </dgm:t>
    </dgm:pt>
    <dgm:pt modelId="{2E5DC08A-A9EE-4946-9113-48206E9EE793}">
      <dgm:prSet custT="1"/>
      <dgm:spPr/>
      <dgm:t>
        <a:bodyPr/>
        <a:lstStyle/>
        <a:p>
          <a:r>
            <a:rPr lang="en-US" sz="2400" dirty="0">
              <a:solidFill>
                <a:schemeClr val="bg1"/>
              </a:solidFill>
            </a:rPr>
            <a:t>the importance of building positive healthy relationships. </a:t>
          </a:r>
        </a:p>
      </dgm:t>
    </dgm:pt>
    <dgm:pt modelId="{04E9663D-820A-48DA-AF04-53E4B53E1601}" type="parTrans" cxnId="{3425CD90-6FC3-4A6C-8090-7B164262AE22}">
      <dgm:prSet/>
      <dgm:spPr/>
      <dgm:t>
        <a:bodyPr/>
        <a:lstStyle/>
        <a:p>
          <a:endParaRPr lang="en-US"/>
        </a:p>
      </dgm:t>
    </dgm:pt>
    <dgm:pt modelId="{9CEE6AE9-1C0F-4DF8-8FE4-76973776AEC4}" type="sibTrans" cxnId="{3425CD90-6FC3-4A6C-8090-7B164262AE22}">
      <dgm:prSet/>
      <dgm:spPr/>
      <dgm:t>
        <a:bodyPr/>
        <a:lstStyle/>
        <a:p>
          <a:endParaRPr lang="en-US"/>
        </a:p>
      </dgm:t>
    </dgm:pt>
    <dgm:pt modelId="{4E149252-CB3D-4CBA-926A-A73D6D0DF08C}">
      <dgm:prSet custT="1"/>
      <dgm:spPr/>
      <dgm:t>
        <a:bodyPr/>
        <a:lstStyle/>
        <a:p>
          <a:r>
            <a:rPr lang="en-US" sz="2400" b="1" dirty="0"/>
            <a:t>Understand</a:t>
          </a:r>
        </a:p>
      </dgm:t>
    </dgm:pt>
    <dgm:pt modelId="{1BEE7B82-45FA-4688-A648-AD611353B52B}" type="parTrans" cxnId="{C4C312CC-5C05-4A2C-A66D-CE2B8C06E727}">
      <dgm:prSet/>
      <dgm:spPr/>
      <dgm:t>
        <a:bodyPr/>
        <a:lstStyle/>
        <a:p>
          <a:endParaRPr lang="en-US"/>
        </a:p>
      </dgm:t>
    </dgm:pt>
    <dgm:pt modelId="{AE38571C-5674-4324-99F3-1CF6F7809D70}" type="sibTrans" cxnId="{C4C312CC-5C05-4A2C-A66D-CE2B8C06E727}">
      <dgm:prSet/>
      <dgm:spPr/>
      <dgm:t>
        <a:bodyPr/>
        <a:lstStyle/>
        <a:p>
          <a:endParaRPr lang="en-US"/>
        </a:p>
      </dgm:t>
    </dgm:pt>
    <dgm:pt modelId="{34CDAF11-C211-42C5-8814-F9F5734751FA}">
      <dgm:prSet custT="1"/>
      <dgm:spPr/>
      <dgm:t>
        <a:bodyPr/>
        <a:lstStyle/>
        <a:p>
          <a:r>
            <a:rPr lang="en-US" sz="2400" dirty="0">
              <a:solidFill>
                <a:schemeClr val="bg1"/>
              </a:solidFill>
            </a:rPr>
            <a:t>challenging behaviors and the importance of observing the individual.</a:t>
          </a:r>
        </a:p>
      </dgm:t>
    </dgm:pt>
    <dgm:pt modelId="{BC516CA6-1FBA-42F3-B5F6-89491C54A69D}" type="parTrans" cxnId="{3F64B5F0-00D8-4E34-9872-85456646071D}">
      <dgm:prSet/>
      <dgm:spPr/>
      <dgm:t>
        <a:bodyPr/>
        <a:lstStyle/>
        <a:p>
          <a:endParaRPr lang="en-US"/>
        </a:p>
      </dgm:t>
    </dgm:pt>
    <dgm:pt modelId="{9F0B6B4F-8233-4966-909E-10CC4EE52F9A}" type="sibTrans" cxnId="{3F64B5F0-00D8-4E34-9872-85456646071D}">
      <dgm:prSet/>
      <dgm:spPr/>
      <dgm:t>
        <a:bodyPr/>
        <a:lstStyle/>
        <a:p>
          <a:endParaRPr lang="en-US"/>
        </a:p>
      </dgm:t>
    </dgm:pt>
    <dgm:pt modelId="{B6786022-DEDE-4C9C-9D58-31DD0FA41E39}">
      <dgm:prSet custT="1"/>
      <dgm:spPr/>
      <dgm:t>
        <a:bodyPr/>
        <a:lstStyle/>
        <a:p>
          <a:r>
            <a:rPr lang="en-US" sz="2400" b="1" dirty="0"/>
            <a:t>Learn</a:t>
          </a:r>
        </a:p>
      </dgm:t>
    </dgm:pt>
    <dgm:pt modelId="{9F371549-07D1-4D45-81DE-0A4A26A24266}" type="parTrans" cxnId="{9ABC0B1A-7801-4664-90C5-B4C21E64FB57}">
      <dgm:prSet/>
      <dgm:spPr/>
      <dgm:t>
        <a:bodyPr/>
        <a:lstStyle/>
        <a:p>
          <a:endParaRPr lang="en-US"/>
        </a:p>
      </dgm:t>
    </dgm:pt>
    <dgm:pt modelId="{C15D29BF-938E-40E1-A92F-1C1E9647A7EB}" type="sibTrans" cxnId="{9ABC0B1A-7801-4664-90C5-B4C21E64FB57}">
      <dgm:prSet/>
      <dgm:spPr/>
      <dgm:t>
        <a:bodyPr/>
        <a:lstStyle/>
        <a:p>
          <a:endParaRPr lang="en-US"/>
        </a:p>
      </dgm:t>
    </dgm:pt>
    <dgm:pt modelId="{CDA4B9D7-6774-44C3-A909-F150858C633F}">
      <dgm:prSet custT="1"/>
      <dgm:spPr/>
      <dgm:t>
        <a:bodyPr/>
        <a:lstStyle/>
        <a:p>
          <a:r>
            <a:rPr lang="en-US" sz="2400" dirty="0">
              <a:solidFill>
                <a:schemeClr val="bg1"/>
              </a:solidFill>
            </a:rPr>
            <a:t>how to create a safe environment and demonstrate safe staff behaviors.</a:t>
          </a:r>
        </a:p>
      </dgm:t>
    </dgm:pt>
    <dgm:pt modelId="{B63B57C6-ECED-4FF4-A449-DE610078245F}" type="parTrans" cxnId="{49BC6DE7-2008-48A6-AFEE-1571028B5216}">
      <dgm:prSet/>
      <dgm:spPr/>
      <dgm:t>
        <a:bodyPr/>
        <a:lstStyle/>
        <a:p>
          <a:endParaRPr lang="en-US"/>
        </a:p>
      </dgm:t>
    </dgm:pt>
    <dgm:pt modelId="{E37C2B82-45EA-483E-984D-D741377A9707}" type="sibTrans" cxnId="{49BC6DE7-2008-48A6-AFEE-1571028B5216}">
      <dgm:prSet/>
      <dgm:spPr/>
      <dgm:t>
        <a:bodyPr/>
        <a:lstStyle/>
        <a:p>
          <a:endParaRPr lang="en-US"/>
        </a:p>
      </dgm:t>
    </dgm:pt>
    <dgm:pt modelId="{55CDDDB4-72D0-4FA6-84A0-FB0525CB5BC0}">
      <dgm:prSet custT="1"/>
      <dgm:spPr/>
      <dgm:t>
        <a:bodyPr/>
        <a:lstStyle/>
        <a:p>
          <a:r>
            <a:rPr lang="en-US" sz="2400" b="1" dirty="0"/>
            <a:t>Understand</a:t>
          </a:r>
        </a:p>
      </dgm:t>
    </dgm:pt>
    <dgm:pt modelId="{DF4AE2AD-0270-4248-AFF1-C7EEE10A4FD6}" type="parTrans" cxnId="{715EAAF8-DD1F-4219-80AC-0BDD53539000}">
      <dgm:prSet/>
      <dgm:spPr/>
      <dgm:t>
        <a:bodyPr/>
        <a:lstStyle/>
        <a:p>
          <a:endParaRPr lang="en-US"/>
        </a:p>
      </dgm:t>
    </dgm:pt>
    <dgm:pt modelId="{A1F6EFD0-A088-4C03-B913-A132CAFDDB3B}" type="sibTrans" cxnId="{715EAAF8-DD1F-4219-80AC-0BDD53539000}">
      <dgm:prSet/>
      <dgm:spPr/>
      <dgm:t>
        <a:bodyPr/>
        <a:lstStyle/>
        <a:p>
          <a:endParaRPr lang="en-US"/>
        </a:p>
      </dgm:t>
    </dgm:pt>
    <dgm:pt modelId="{C8BB1E9F-723B-4D98-98AA-33AE93C65252}">
      <dgm:prSet custT="1"/>
      <dgm:spPr/>
      <dgm:t>
        <a:bodyPr/>
        <a:lstStyle/>
        <a:p>
          <a:r>
            <a:rPr lang="en-US" sz="2400" dirty="0">
              <a:solidFill>
                <a:schemeClr val="bg1"/>
              </a:solidFill>
            </a:rPr>
            <a:t>only after all nonverbal and verbal measures have been exhausted, can physical intervention for the sake of protection only be used.</a:t>
          </a:r>
        </a:p>
      </dgm:t>
    </dgm:pt>
    <dgm:pt modelId="{D1109155-FAD8-42CB-92D1-6C2A68D20FCE}" type="parTrans" cxnId="{FE0669F0-7A90-4A34-9D17-E53595EAC5F9}">
      <dgm:prSet/>
      <dgm:spPr/>
      <dgm:t>
        <a:bodyPr/>
        <a:lstStyle/>
        <a:p>
          <a:endParaRPr lang="en-US"/>
        </a:p>
      </dgm:t>
    </dgm:pt>
    <dgm:pt modelId="{B38E3F25-1B54-47DD-A609-B56127D3F1A3}" type="sibTrans" cxnId="{FE0669F0-7A90-4A34-9D17-E53595EAC5F9}">
      <dgm:prSet/>
      <dgm:spPr/>
      <dgm:t>
        <a:bodyPr/>
        <a:lstStyle/>
        <a:p>
          <a:endParaRPr lang="en-US"/>
        </a:p>
      </dgm:t>
    </dgm:pt>
    <dgm:pt modelId="{05146F8F-6BE2-4450-8ED4-376B148E6A0F}">
      <dgm:prSet custT="1"/>
      <dgm:spPr/>
      <dgm:t>
        <a:bodyPr/>
        <a:lstStyle/>
        <a:p>
          <a:r>
            <a:rPr lang="en-US" sz="2400" b="1" dirty="0">
              <a:effectLst/>
            </a:rPr>
            <a:t>Develop</a:t>
          </a:r>
        </a:p>
      </dgm:t>
    </dgm:pt>
    <dgm:pt modelId="{7E77003F-EB8D-4BEF-B5E9-A36271E6680C}" type="parTrans" cxnId="{AEA54338-0398-46B2-BE4E-670580734AD6}">
      <dgm:prSet/>
      <dgm:spPr/>
      <dgm:t>
        <a:bodyPr/>
        <a:lstStyle/>
        <a:p>
          <a:endParaRPr lang="en-US"/>
        </a:p>
      </dgm:t>
    </dgm:pt>
    <dgm:pt modelId="{F182F45D-AF38-4A06-9CCB-91DB8283CDA9}" type="sibTrans" cxnId="{AEA54338-0398-46B2-BE4E-670580734AD6}">
      <dgm:prSet/>
      <dgm:spPr/>
      <dgm:t>
        <a:bodyPr/>
        <a:lstStyle/>
        <a:p>
          <a:endParaRPr lang="en-US"/>
        </a:p>
      </dgm:t>
    </dgm:pt>
    <dgm:pt modelId="{443C94A1-E08D-4B9F-A9D4-D673E52B36FA}">
      <dgm:prSet custT="1"/>
      <dgm:spPr/>
      <dgm:t>
        <a:bodyPr/>
        <a:lstStyle/>
        <a:p>
          <a:r>
            <a:rPr lang="en-US" sz="2400" dirty="0">
              <a:solidFill>
                <a:schemeClr val="bg1"/>
              </a:solidFill>
            </a:rPr>
            <a:t>techniques for effective incident minimization including recognizing triggers and signals, de-escalation strategies, disengagement techniques, and maintaining physical safety.</a:t>
          </a:r>
        </a:p>
      </dgm:t>
    </dgm:pt>
    <dgm:pt modelId="{097F51C5-583E-421D-AE65-44C5AB91681A}" type="parTrans" cxnId="{C6BBBD69-5761-4825-B4E8-4CF555C7F889}">
      <dgm:prSet/>
      <dgm:spPr/>
      <dgm:t>
        <a:bodyPr/>
        <a:lstStyle/>
        <a:p>
          <a:endParaRPr lang="en-US"/>
        </a:p>
      </dgm:t>
    </dgm:pt>
    <dgm:pt modelId="{2DDC0A34-B195-4A18-B607-57FCEEC12F11}" type="sibTrans" cxnId="{C6BBBD69-5761-4825-B4E8-4CF555C7F889}">
      <dgm:prSet/>
      <dgm:spPr/>
      <dgm:t>
        <a:bodyPr/>
        <a:lstStyle/>
        <a:p>
          <a:endParaRPr lang="en-US"/>
        </a:p>
      </dgm:t>
    </dgm:pt>
    <dgm:pt modelId="{515F59AA-EBDB-43C8-ADB9-4DC6DADA316C}" type="pres">
      <dgm:prSet presAssocID="{D5D2DC85-397D-4A44-AECF-D637382C5A37}" presName="Name0" presStyleCnt="0">
        <dgm:presLayoutVars>
          <dgm:dir/>
          <dgm:animLvl val="lvl"/>
          <dgm:resizeHandles val="exact"/>
        </dgm:presLayoutVars>
      </dgm:prSet>
      <dgm:spPr/>
    </dgm:pt>
    <dgm:pt modelId="{37407536-AF5B-400B-985F-7D98E98F169E}" type="pres">
      <dgm:prSet presAssocID="{92CBEC49-611D-4338-A0FC-62FB059E3A54}" presName="linNode" presStyleCnt="0"/>
      <dgm:spPr/>
    </dgm:pt>
    <dgm:pt modelId="{1AB374DD-B91D-4323-9359-F52CC96F80DF}" type="pres">
      <dgm:prSet presAssocID="{92CBEC49-611D-4338-A0FC-62FB059E3A54}" presName="parentText" presStyleLbl="solidFgAcc1" presStyleIdx="0" presStyleCnt="5">
        <dgm:presLayoutVars>
          <dgm:chMax val="1"/>
          <dgm:bulletEnabled/>
        </dgm:presLayoutVars>
      </dgm:prSet>
      <dgm:spPr/>
    </dgm:pt>
    <dgm:pt modelId="{9DEE7050-4B2F-484D-B542-6EA0C0588B0D}" type="pres">
      <dgm:prSet presAssocID="{92CBEC49-611D-4338-A0FC-62FB059E3A54}" presName="descendantText" presStyleLbl="alignNode1" presStyleIdx="0" presStyleCnt="5">
        <dgm:presLayoutVars>
          <dgm:bulletEnabled/>
        </dgm:presLayoutVars>
      </dgm:prSet>
      <dgm:spPr/>
    </dgm:pt>
    <dgm:pt modelId="{5522519E-A86D-42FF-AB65-72F2FF577EAD}" type="pres">
      <dgm:prSet presAssocID="{31227624-6461-47AE-A116-2D045C0F5A99}" presName="sp" presStyleCnt="0"/>
      <dgm:spPr/>
    </dgm:pt>
    <dgm:pt modelId="{C5E84A26-2806-42F1-B656-DAC56B7398CC}" type="pres">
      <dgm:prSet presAssocID="{4E149252-CB3D-4CBA-926A-A73D6D0DF08C}" presName="linNode" presStyleCnt="0"/>
      <dgm:spPr/>
    </dgm:pt>
    <dgm:pt modelId="{2686B094-8A28-4302-8192-F645B6C1DD44}" type="pres">
      <dgm:prSet presAssocID="{4E149252-CB3D-4CBA-926A-A73D6D0DF08C}" presName="parentText" presStyleLbl="solidFgAcc1" presStyleIdx="1" presStyleCnt="5">
        <dgm:presLayoutVars>
          <dgm:chMax val="1"/>
          <dgm:bulletEnabled/>
        </dgm:presLayoutVars>
      </dgm:prSet>
      <dgm:spPr/>
    </dgm:pt>
    <dgm:pt modelId="{0C53AB4B-81C6-4500-B3E8-BA5AB6C81B51}" type="pres">
      <dgm:prSet presAssocID="{4E149252-CB3D-4CBA-926A-A73D6D0DF08C}" presName="descendantText" presStyleLbl="alignNode1" presStyleIdx="1" presStyleCnt="5">
        <dgm:presLayoutVars>
          <dgm:bulletEnabled/>
        </dgm:presLayoutVars>
      </dgm:prSet>
      <dgm:spPr/>
    </dgm:pt>
    <dgm:pt modelId="{A104E5F7-DD36-46FF-A34E-12893363E3A7}" type="pres">
      <dgm:prSet presAssocID="{AE38571C-5674-4324-99F3-1CF6F7809D70}" presName="sp" presStyleCnt="0"/>
      <dgm:spPr/>
    </dgm:pt>
    <dgm:pt modelId="{C6E9DEC6-017B-4430-B527-9F8321742B4A}" type="pres">
      <dgm:prSet presAssocID="{B6786022-DEDE-4C9C-9D58-31DD0FA41E39}" presName="linNode" presStyleCnt="0"/>
      <dgm:spPr/>
    </dgm:pt>
    <dgm:pt modelId="{A450975B-E1F3-4FDA-80A1-A88772593577}" type="pres">
      <dgm:prSet presAssocID="{B6786022-DEDE-4C9C-9D58-31DD0FA41E39}" presName="parentText" presStyleLbl="solidFgAcc1" presStyleIdx="2" presStyleCnt="5">
        <dgm:presLayoutVars>
          <dgm:chMax val="1"/>
          <dgm:bulletEnabled/>
        </dgm:presLayoutVars>
      </dgm:prSet>
      <dgm:spPr/>
    </dgm:pt>
    <dgm:pt modelId="{0A70E2D5-E612-472D-A29E-9C587A29E631}" type="pres">
      <dgm:prSet presAssocID="{B6786022-DEDE-4C9C-9D58-31DD0FA41E39}" presName="descendantText" presStyleLbl="alignNode1" presStyleIdx="2" presStyleCnt="5">
        <dgm:presLayoutVars>
          <dgm:bulletEnabled/>
        </dgm:presLayoutVars>
      </dgm:prSet>
      <dgm:spPr/>
    </dgm:pt>
    <dgm:pt modelId="{5E1CC1B2-7619-4052-833E-F37DC65F6EB2}" type="pres">
      <dgm:prSet presAssocID="{C15D29BF-938E-40E1-A92F-1C1E9647A7EB}" presName="sp" presStyleCnt="0"/>
      <dgm:spPr/>
    </dgm:pt>
    <dgm:pt modelId="{6134C5B6-A3B0-46B1-8FA1-437AB8A41A12}" type="pres">
      <dgm:prSet presAssocID="{55CDDDB4-72D0-4FA6-84A0-FB0525CB5BC0}" presName="linNode" presStyleCnt="0"/>
      <dgm:spPr/>
    </dgm:pt>
    <dgm:pt modelId="{41A8FA76-59B5-4607-A40C-E5C0E8C25718}" type="pres">
      <dgm:prSet presAssocID="{55CDDDB4-72D0-4FA6-84A0-FB0525CB5BC0}" presName="parentText" presStyleLbl="solidFgAcc1" presStyleIdx="3" presStyleCnt="5">
        <dgm:presLayoutVars>
          <dgm:chMax val="1"/>
          <dgm:bulletEnabled/>
        </dgm:presLayoutVars>
      </dgm:prSet>
      <dgm:spPr/>
    </dgm:pt>
    <dgm:pt modelId="{B89364D3-0209-4695-822A-5605A68A5AB2}" type="pres">
      <dgm:prSet presAssocID="{55CDDDB4-72D0-4FA6-84A0-FB0525CB5BC0}" presName="descendantText" presStyleLbl="alignNode1" presStyleIdx="3" presStyleCnt="5">
        <dgm:presLayoutVars>
          <dgm:bulletEnabled/>
        </dgm:presLayoutVars>
      </dgm:prSet>
      <dgm:spPr/>
    </dgm:pt>
    <dgm:pt modelId="{1B50F32B-B656-4E0D-BFB2-D4AE4E7CCD75}" type="pres">
      <dgm:prSet presAssocID="{A1F6EFD0-A088-4C03-B913-A132CAFDDB3B}" presName="sp" presStyleCnt="0"/>
      <dgm:spPr/>
    </dgm:pt>
    <dgm:pt modelId="{F86C536C-741D-4D13-A4EB-E8996A4443AB}" type="pres">
      <dgm:prSet presAssocID="{05146F8F-6BE2-4450-8ED4-376B148E6A0F}" presName="linNode" presStyleCnt="0"/>
      <dgm:spPr/>
    </dgm:pt>
    <dgm:pt modelId="{326BFCA5-AEB1-4CE9-AEF5-AAB1C69A8130}" type="pres">
      <dgm:prSet presAssocID="{05146F8F-6BE2-4450-8ED4-376B148E6A0F}" presName="parentText" presStyleLbl="solidFgAcc1" presStyleIdx="4" presStyleCnt="5">
        <dgm:presLayoutVars>
          <dgm:chMax val="1"/>
          <dgm:bulletEnabled/>
        </dgm:presLayoutVars>
      </dgm:prSet>
      <dgm:spPr/>
    </dgm:pt>
    <dgm:pt modelId="{203FF55A-CE4A-4745-8F80-98BA5ABCD891}" type="pres">
      <dgm:prSet presAssocID="{05146F8F-6BE2-4450-8ED4-376B148E6A0F}" presName="descendantText" presStyleLbl="alignNode1" presStyleIdx="4" presStyleCnt="5" custLinFactX="12500" custLinFactNeighborX="100000" custLinFactNeighborY="72715">
        <dgm:presLayoutVars>
          <dgm:bulletEnabled/>
        </dgm:presLayoutVars>
      </dgm:prSet>
      <dgm:spPr/>
    </dgm:pt>
  </dgm:ptLst>
  <dgm:cxnLst>
    <dgm:cxn modelId="{9ABC0B1A-7801-4664-90C5-B4C21E64FB57}" srcId="{D5D2DC85-397D-4A44-AECF-D637382C5A37}" destId="{B6786022-DEDE-4C9C-9D58-31DD0FA41E39}" srcOrd="2" destOrd="0" parTransId="{9F371549-07D1-4D45-81DE-0A4A26A24266}" sibTransId="{C15D29BF-938E-40E1-A92F-1C1E9647A7EB}"/>
    <dgm:cxn modelId="{4DAF351A-F9E6-47BF-8398-B584EEBDCB81}" type="presOf" srcId="{C8BB1E9F-723B-4D98-98AA-33AE93C65252}" destId="{B89364D3-0209-4695-822A-5605A68A5AB2}" srcOrd="0" destOrd="0" presId="urn:microsoft.com/office/officeart/2016/7/layout/VerticalHollowActionList"/>
    <dgm:cxn modelId="{A2703F2A-EB05-44B1-8DE4-61A2E993F0E8}" type="presOf" srcId="{05146F8F-6BE2-4450-8ED4-376B148E6A0F}" destId="{326BFCA5-AEB1-4CE9-AEF5-AAB1C69A8130}" srcOrd="0" destOrd="0" presId="urn:microsoft.com/office/officeart/2016/7/layout/VerticalHollowActionList"/>
    <dgm:cxn modelId="{73EA8733-A2A4-47B7-9D32-00037E9273A5}" type="presOf" srcId="{D5D2DC85-397D-4A44-AECF-D637382C5A37}" destId="{515F59AA-EBDB-43C8-ADB9-4DC6DADA316C}" srcOrd="0" destOrd="0" presId="urn:microsoft.com/office/officeart/2016/7/layout/VerticalHollowActionList"/>
    <dgm:cxn modelId="{93737136-CDB8-4721-8EA2-B677B7DF4AFE}" type="presOf" srcId="{443C94A1-E08D-4B9F-A9D4-D673E52B36FA}" destId="{203FF55A-CE4A-4745-8F80-98BA5ABCD891}" srcOrd="0" destOrd="0" presId="urn:microsoft.com/office/officeart/2016/7/layout/VerticalHollowActionList"/>
    <dgm:cxn modelId="{AEA54338-0398-46B2-BE4E-670580734AD6}" srcId="{D5D2DC85-397D-4A44-AECF-D637382C5A37}" destId="{05146F8F-6BE2-4450-8ED4-376B148E6A0F}" srcOrd="4" destOrd="0" parTransId="{7E77003F-EB8D-4BEF-B5E9-A36271E6680C}" sibTransId="{F182F45D-AF38-4A06-9CCB-91DB8283CDA9}"/>
    <dgm:cxn modelId="{C6BBBD69-5761-4825-B4E8-4CF555C7F889}" srcId="{05146F8F-6BE2-4450-8ED4-376B148E6A0F}" destId="{443C94A1-E08D-4B9F-A9D4-D673E52B36FA}" srcOrd="0" destOrd="0" parTransId="{097F51C5-583E-421D-AE65-44C5AB91681A}" sibTransId="{2DDC0A34-B195-4A18-B607-57FCEEC12F11}"/>
    <dgm:cxn modelId="{BC009C6A-8C52-4D8E-B24B-D0BB8FC34159}" srcId="{D5D2DC85-397D-4A44-AECF-D637382C5A37}" destId="{92CBEC49-611D-4338-A0FC-62FB059E3A54}" srcOrd="0" destOrd="0" parTransId="{9AF88B20-4A50-4E7C-B5FF-6725319747E3}" sibTransId="{31227624-6461-47AE-A116-2D045C0F5A99}"/>
    <dgm:cxn modelId="{8FBABF6A-F149-44C9-9A2B-406C3F64A047}" type="presOf" srcId="{B6786022-DEDE-4C9C-9D58-31DD0FA41E39}" destId="{A450975B-E1F3-4FDA-80A1-A88772593577}" srcOrd="0" destOrd="0" presId="urn:microsoft.com/office/officeart/2016/7/layout/VerticalHollowActionList"/>
    <dgm:cxn modelId="{82DA094D-E464-43C9-BFA7-33EB238368CE}" type="presOf" srcId="{4E149252-CB3D-4CBA-926A-A73D6D0DF08C}" destId="{2686B094-8A28-4302-8192-F645B6C1DD44}" srcOrd="0" destOrd="0" presId="urn:microsoft.com/office/officeart/2016/7/layout/VerticalHollowActionList"/>
    <dgm:cxn modelId="{2F162670-F644-443F-8842-DA62E0232ADD}" type="presOf" srcId="{2E5DC08A-A9EE-4946-9113-48206E9EE793}" destId="{9DEE7050-4B2F-484D-B542-6EA0C0588B0D}" srcOrd="0" destOrd="0" presId="urn:microsoft.com/office/officeart/2016/7/layout/VerticalHollowActionList"/>
    <dgm:cxn modelId="{6963FD80-D9FA-475C-A7B5-43E436492E63}" type="presOf" srcId="{92CBEC49-611D-4338-A0FC-62FB059E3A54}" destId="{1AB374DD-B91D-4323-9359-F52CC96F80DF}" srcOrd="0" destOrd="0" presId="urn:microsoft.com/office/officeart/2016/7/layout/VerticalHollowActionList"/>
    <dgm:cxn modelId="{32CE158C-EC8A-4E58-AA6E-530A5CC5A1E3}" type="presOf" srcId="{34CDAF11-C211-42C5-8814-F9F5734751FA}" destId="{0C53AB4B-81C6-4500-B3E8-BA5AB6C81B51}" srcOrd="0" destOrd="0" presId="urn:microsoft.com/office/officeart/2016/7/layout/VerticalHollowActionList"/>
    <dgm:cxn modelId="{3425CD90-6FC3-4A6C-8090-7B164262AE22}" srcId="{92CBEC49-611D-4338-A0FC-62FB059E3A54}" destId="{2E5DC08A-A9EE-4946-9113-48206E9EE793}" srcOrd="0" destOrd="0" parTransId="{04E9663D-820A-48DA-AF04-53E4B53E1601}" sibTransId="{9CEE6AE9-1C0F-4DF8-8FE4-76973776AEC4}"/>
    <dgm:cxn modelId="{E7240FB6-A271-41AB-826C-E28BDCFB46CF}" type="presOf" srcId="{CDA4B9D7-6774-44C3-A909-F150858C633F}" destId="{0A70E2D5-E612-472D-A29E-9C587A29E631}" srcOrd="0" destOrd="0" presId="urn:microsoft.com/office/officeart/2016/7/layout/VerticalHollowActionList"/>
    <dgm:cxn modelId="{C4C312CC-5C05-4A2C-A66D-CE2B8C06E727}" srcId="{D5D2DC85-397D-4A44-AECF-D637382C5A37}" destId="{4E149252-CB3D-4CBA-926A-A73D6D0DF08C}" srcOrd="1" destOrd="0" parTransId="{1BEE7B82-45FA-4688-A648-AD611353B52B}" sibTransId="{AE38571C-5674-4324-99F3-1CF6F7809D70}"/>
    <dgm:cxn modelId="{49BC6DE7-2008-48A6-AFEE-1571028B5216}" srcId="{B6786022-DEDE-4C9C-9D58-31DD0FA41E39}" destId="{CDA4B9D7-6774-44C3-A909-F150858C633F}" srcOrd="0" destOrd="0" parTransId="{B63B57C6-ECED-4FF4-A449-DE610078245F}" sibTransId="{E37C2B82-45EA-483E-984D-D741377A9707}"/>
    <dgm:cxn modelId="{FE0669F0-7A90-4A34-9D17-E53595EAC5F9}" srcId="{55CDDDB4-72D0-4FA6-84A0-FB0525CB5BC0}" destId="{C8BB1E9F-723B-4D98-98AA-33AE93C65252}" srcOrd="0" destOrd="0" parTransId="{D1109155-FAD8-42CB-92D1-6C2A68D20FCE}" sibTransId="{B38E3F25-1B54-47DD-A609-B56127D3F1A3}"/>
    <dgm:cxn modelId="{3F64B5F0-00D8-4E34-9872-85456646071D}" srcId="{4E149252-CB3D-4CBA-926A-A73D6D0DF08C}" destId="{34CDAF11-C211-42C5-8814-F9F5734751FA}" srcOrd="0" destOrd="0" parTransId="{BC516CA6-1FBA-42F3-B5F6-89491C54A69D}" sibTransId="{9F0B6B4F-8233-4966-909E-10CC4EE52F9A}"/>
    <dgm:cxn modelId="{715EAAF8-DD1F-4219-80AC-0BDD53539000}" srcId="{D5D2DC85-397D-4A44-AECF-D637382C5A37}" destId="{55CDDDB4-72D0-4FA6-84A0-FB0525CB5BC0}" srcOrd="3" destOrd="0" parTransId="{DF4AE2AD-0270-4248-AFF1-C7EEE10A4FD6}" sibTransId="{A1F6EFD0-A088-4C03-B913-A132CAFDDB3B}"/>
    <dgm:cxn modelId="{3AE2C8FD-EBBA-4EC5-8B24-EAB37247B441}" type="presOf" srcId="{55CDDDB4-72D0-4FA6-84A0-FB0525CB5BC0}" destId="{41A8FA76-59B5-4607-A40C-E5C0E8C25718}" srcOrd="0" destOrd="0" presId="urn:microsoft.com/office/officeart/2016/7/layout/VerticalHollowActionList"/>
    <dgm:cxn modelId="{1FB89F9C-EF13-4C69-BB11-C83A605088FA}" type="presParOf" srcId="{515F59AA-EBDB-43C8-ADB9-4DC6DADA316C}" destId="{37407536-AF5B-400B-985F-7D98E98F169E}" srcOrd="0" destOrd="0" presId="urn:microsoft.com/office/officeart/2016/7/layout/VerticalHollowActionList"/>
    <dgm:cxn modelId="{69D20C05-E236-4F5E-8B40-E6D42E3F1307}" type="presParOf" srcId="{37407536-AF5B-400B-985F-7D98E98F169E}" destId="{1AB374DD-B91D-4323-9359-F52CC96F80DF}" srcOrd="0" destOrd="0" presId="urn:microsoft.com/office/officeart/2016/7/layout/VerticalHollowActionList"/>
    <dgm:cxn modelId="{119C79A1-F588-49CE-BA80-446BB435501F}" type="presParOf" srcId="{37407536-AF5B-400B-985F-7D98E98F169E}" destId="{9DEE7050-4B2F-484D-B542-6EA0C0588B0D}" srcOrd="1" destOrd="0" presId="urn:microsoft.com/office/officeart/2016/7/layout/VerticalHollowActionList"/>
    <dgm:cxn modelId="{152103E3-ED1F-453F-A6D9-57491198CDF4}" type="presParOf" srcId="{515F59AA-EBDB-43C8-ADB9-4DC6DADA316C}" destId="{5522519E-A86D-42FF-AB65-72F2FF577EAD}" srcOrd="1" destOrd="0" presId="urn:microsoft.com/office/officeart/2016/7/layout/VerticalHollowActionList"/>
    <dgm:cxn modelId="{C0C0453C-03BB-426A-8084-528AC2116576}" type="presParOf" srcId="{515F59AA-EBDB-43C8-ADB9-4DC6DADA316C}" destId="{C5E84A26-2806-42F1-B656-DAC56B7398CC}" srcOrd="2" destOrd="0" presId="urn:microsoft.com/office/officeart/2016/7/layout/VerticalHollowActionList"/>
    <dgm:cxn modelId="{77BE56C0-CA60-49A6-A644-33121626ECFF}" type="presParOf" srcId="{C5E84A26-2806-42F1-B656-DAC56B7398CC}" destId="{2686B094-8A28-4302-8192-F645B6C1DD44}" srcOrd="0" destOrd="0" presId="urn:microsoft.com/office/officeart/2016/7/layout/VerticalHollowActionList"/>
    <dgm:cxn modelId="{7D307946-D5CD-4836-8869-124B0CA2468A}" type="presParOf" srcId="{C5E84A26-2806-42F1-B656-DAC56B7398CC}" destId="{0C53AB4B-81C6-4500-B3E8-BA5AB6C81B51}" srcOrd="1" destOrd="0" presId="urn:microsoft.com/office/officeart/2016/7/layout/VerticalHollowActionList"/>
    <dgm:cxn modelId="{F766B271-CBDC-4C25-BACF-35AF45AD7967}" type="presParOf" srcId="{515F59AA-EBDB-43C8-ADB9-4DC6DADA316C}" destId="{A104E5F7-DD36-46FF-A34E-12893363E3A7}" srcOrd="3" destOrd="0" presId="urn:microsoft.com/office/officeart/2016/7/layout/VerticalHollowActionList"/>
    <dgm:cxn modelId="{7BD54FB7-B042-4C6F-93F3-E3E88946147F}" type="presParOf" srcId="{515F59AA-EBDB-43C8-ADB9-4DC6DADA316C}" destId="{C6E9DEC6-017B-4430-B527-9F8321742B4A}" srcOrd="4" destOrd="0" presId="urn:microsoft.com/office/officeart/2016/7/layout/VerticalHollowActionList"/>
    <dgm:cxn modelId="{724090B8-3411-4BCD-96AD-A0975434ED31}" type="presParOf" srcId="{C6E9DEC6-017B-4430-B527-9F8321742B4A}" destId="{A450975B-E1F3-4FDA-80A1-A88772593577}" srcOrd="0" destOrd="0" presId="urn:microsoft.com/office/officeart/2016/7/layout/VerticalHollowActionList"/>
    <dgm:cxn modelId="{37982504-72BD-4670-996A-E1850356785C}" type="presParOf" srcId="{C6E9DEC6-017B-4430-B527-9F8321742B4A}" destId="{0A70E2D5-E612-472D-A29E-9C587A29E631}" srcOrd="1" destOrd="0" presId="urn:microsoft.com/office/officeart/2016/7/layout/VerticalHollowActionList"/>
    <dgm:cxn modelId="{18D2936E-E64D-4B2A-B81C-F68170AC4026}" type="presParOf" srcId="{515F59AA-EBDB-43C8-ADB9-4DC6DADA316C}" destId="{5E1CC1B2-7619-4052-833E-F37DC65F6EB2}" srcOrd="5" destOrd="0" presId="urn:microsoft.com/office/officeart/2016/7/layout/VerticalHollowActionList"/>
    <dgm:cxn modelId="{FAEB4A4F-3850-4BD2-A3F0-AA40E62B21E6}" type="presParOf" srcId="{515F59AA-EBDB-43C8-ADB9-4DC6DADA316C}" destId="{6134C5B6-A3B0-46B1-8FA1-437AB8A41A12}" srcOrd="6" destOrd="0" presId="urn:microsoft.com/office/officeart/2016/7/layout/VerticalHollowActionList"/>
    <dgm:cxn modelId="{4827332A-452A-42A2-9E23-5C65BBFF4211}" type="presParOf" srcId="{6134C5B6-A3B0-46B1-8FA1-437AB8A41A12}" destId="{41A8FA76-59B5-4607-A40C-E5C0E8C25718}" srcOrd="0" destOrd="0" presId="urn:microsoft.com/office/officeart/2016/7/layout/VerticalHollowActionList"/>
    <dgm:cxn modelId="{2FD7C1AC-7F69-4071-AB89-9A45588C0D7F}" type="presParOf" srcId="{6134C5B6-A3B0-46B1-8FA1-437AB8A41A12}" destId="{B89364D3-0209-4695-822A-5605A68A5AB2}" srcOrd="1" destOrd="0" presId="urn:microsoft.com/office/officeart/2016/7/layout/VerticalHollowActionList"/>
    <dgm:cxn modelId="{B3FBED2E-754C-4478-9667-18544CD7D360}" type="presParOf" srcId="{515F59AA-EBDB-43C8-ADB9-4DC6DADA316C}" destId="{1B50F32B-B656-4E0D-BFB2-D4AE4E7CCD75}" srcOrd="7" destOrd="0" presId="urn:microsoft.com/office/officeart/2016/7/layout/VerticalHollowActionList"/>
    <dgm:cxn modelId="{C043CC3E-4C6F-433D-A8B8-E7610153FFD2}" type="presParOf" srcId="{515F59AA-EBDB-43C8-ADB9-4DC6DADA316C}" destId="{F86C536C-741D-4D13-A4EB-E8996A4443AB}" srcOrd="8" destOrd="0" presId="urn:microsoft.com/office/officeart/2016/7/layout/VerticalHollowActionList"/>
    <dgm:cxn modelId="{6EDAC328-9970-446B-BB70-AD67E997A5FA}" type="presParOf" srcId="{F86C536C-741D-4D13-A4EB-E8996A4443AB}" destId="{326BFCA5-AEB1-4CE9-AEF5-AAB1C69A8130}" srcOrd="0" destOrd="0" presId="urn:microsoft.com/office/officeart/2016/7/layout/VerticalHollowActionList"/>
    <dgm:cxn modelId="{4E510315-CFF2-4358-9290-005314EE4EA1}" type="presParOf" srcId="{F86C536C-741D-4D13-A4EB-E8996A4443AB}" destId="{203FF55A-CE4A-4745-8F80-98BA5ABCD891}"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EC645C-FEC3-4975-A0C0-293ABC6E1D1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5825FD0-FDE3-42BB-9D99-E9E14BB541A8}">
      <dgm:prSet custT="1"/>
      <dgm:spPr/>
      <dgm:t>
        <a:bodyPr/>
        <a:lstStyle/>
        <a:p>
          <a:r>
            <a:rPr lang="en-US" sz="2400" b="1" dirty="0"/>
            <a:t>R</a:t>
          </a:r>
          <a:r>
            <a:rPr lang="en-US" sz="2400" dirty="0"/>
            <a:t>ecognize – that something is going on.</a:t>
          </a:r>
        </a:p>
      </dgm:t>
    </dgm:pt>
    <dgm:pt modelId="{9007FBEE-57E9-4C9C-AC55-ECCE2DC28C0E}" type="parTrans" cxnId="{75A466A3-9EFC-4948-AFFF-DCBB054AF1DC}">
      <dgm:prSet/>
      <dgm:spPr/>
      <dgm:t>
        <a:bodyPr/>
        <a:lstStyle/>
        <a:p>
          <a:endParaRPr lang="en-US"/>
        </a:p>
      </dgm:t>
    </dgm:pt>
    <dgm:pt modelId="{818244EF-B45F-40E7-8D51-F0310D4D036F}" type="sibTrans" cxnId="{75A466A3-9EFC-4948-AFFF-DCBB054AF1DC}">
      <dgm:prSet/>
      <dgm:spPr/>
      <dgm:t>
        <a:bodyPr/>
        <a:lstStyle/>
        <a:p>
          <a:endParaRPr lang="en-US"/>
        </a:p>
      </dgm:t>
    </dgm:pt>
    <dgm:pt modelId="{44CE2ABA-583D-4303-A687-60658A5D38C6}">
      <dgm:prSet custT="1"/>
      <dgm:spPr/>
      <dgm:t>
        <a:bodyPr/>
        <a:lstStyle/>
        <a:p>
          <a:r>
            <a:rPr lang="en-US" sz="2400" b="1" dirty="0"/>
            <a:t>A</a:t>
          </a:r>
          <a:r>
            <a:rPr lang="en-US" sz="2400" dirty="0"/>
            <a:t>ssess – what is happening to everyone.</a:t>
          </a:r>
        </a:p>
      </dgm:t>
    </dgm:pt>
    <dgm:pt modelId="{A995C196-A448-4E77-8B2E-3A3BE56A0C8A}" type="parTrans" cxnId="{B1909DC3-26FE-42E7-9529-11406D7CE55D}">
      <dgm:prSet/>
      <dgm:spPr/>
      <dgm:t>
        <a:bodyPr/>
        <a:lstStyle/>
        <a:p>
          <a:endParaRPr lang="en-US"/>
        </a:p>
      </dgm:t>
    </dgm:pt>
    <dgm:pt modelId="{C3C2592D-6563-4550-8332-1019F0542365}" type="sibTrans" cxnId="{B1909DC3-26FE-42E7-9529-11406D7CE55D}">
      <dgm:prSet/>
      <dgm:spPr/>
      <dgm:t>
        <a:bodyPr/>
        <a:lstStyle/>
        <a:p>
          <a:endParaRPr lang="en-US"/>
        </a:p>
      </dgm:t>
    </dgm:pt>
    <dgm:pt modelId="{9FFDF45C-FE8E-4762-8BFF-DD2D99BF7903}">
      <dgm:prSet custT="1"/>
      <dgm:spPr/>
      <dgm:t>
        <a:bodyPr/>
        <a:lstStyle/>
        <a:p>
          <a:r>
            <a:rPr lang="en-US" sz="2400" b="1" dirty="0"/>
            <a:t>D</a:t>
          </a:r>
          <a:r>
            <a:rPr lang="en-US" sz="2400" dirty="0"/>
            <a:t>ecide – what to do after you have recognized and assessed. </a:t>
          </a:r>
        </a:p>
      </dgm:t>
    </dgm:pt>
    <dgm:pt modelId="{9BE1FBEB-E4D7-48F8-B723-5F8615B2D36D}" type="parTrans" cxnId="{73D1C69C-B4EC-4D86-91FD-FCF9DAD5E221}">
      <dgm:prSet/>
      <dgm:spPr/>
      <dgm:t>
        <a:bodyPr/>
        <a:lstStyle/>
        <a:p>
          <a:endParaRPr lang="en-US"/>
        </a:p>
      </dgm:t>
    </dgm:pt>
    <dgm:pt modelId="{E21F6C7D-5308-4B26-A35E-F8C9C921B3E9}" type="sibTrans" cxnId="{73D1C69C-B4EC-4D86-91FD-FCF9DAD5E221}">
      <dgm:prSet/>
      <dgm:spPr/>
      <dgm:t>
        <a:bodyPr/>
        <a:lstStyle/>
        <a:p>
          <a:endParaRPr lang="en-US"/>
        </a:p>
      </dgm:t>
    </dgm:pt>
    <dgm:pt modelId="{8A9538D0-BBA2-4FB3-A3C4-184A2EC5E747}">
      <dgm:prSet custT="1"/>
      <dgm:spPr/>
      <dgm:t>
        <a:bodyPr/>
        <a:lstStyle/>
        <a:p>
          <a:r>
            <a:rPr lang="en-US" sz="2400" b="1" dirty="0"/>
            <a:t>A</a:t>
          </a:r>
          <a:r>
            <a:rPr lang="en-US" sz="2400" dirty="0"/>
            <a:t>ct – take the form of a verbal or physical response. </a:t>
          </a:r>
        </a:p>
      </dgm:t>
    </dgm:pt>
    <dgm:pt modelId="{9F182073-F7D2-4051-B949-539899A62AA1}" type="parTrans" cxnId="{68D9C328-6A78-43EF-8EA1-FE30BC351109}">
      <dgm:prSet/>
      <dgm:spPr/>
      <dgm:t>
        <a:bodyPr/>
        <a:lstStyle/>
        <a:p>
          <a:endParaRPr lang="en-US"/>
        </a:p>
      </dgm:t>
    </dgm:pt>
    <dgm:pt modelId="{FA149E2E-EE48-4197-AD30-0FF4788F292C}" type="sibTrans" cxnId="{68D9C328-6A78-43EF-8EA1-FE30BC351109}">
      <dgm:prSet/>
      <dgm:spPr/>
      <dgm:t>
        <a:bodyPr/>
        <a:lstStyle/>
        <a:p>
          <a:endParaRPr lang="en-US"/>
        </a:p>
      </dgm:t>
    </dgm:pt>
    <dgm:pt modelId="{6889CFA9-6AB6-4D51-B8F0-EF1D06D91DE9}">
      <dgm:prSet custT="1"/>
      <dgm:spPr/>
      <dgm:t>
        <a:bodyPr/>
        <a:lstStyle/>
        <a:p>
          <a:r>
            <a:rPr lang="en-US" sz="2400" dirty="0"/>
            <a:t>Review </a:t>
          </a:r>
          <a:r>
            <a:rPr lang="en-US" sz="2400" b="1" dirty="0"/>
            <a:t>R</a:t>
          </a:r>
          <a:r>
            <a:rPr lang="en-US" sz="2400" dirty="0"/>
            <a:t>esults – evaluate results of actions. </a:t>
          </a:r>
        </a:p>
      </dgm:t>
    </dgm:pt>
    <dgm:pt modelId="{D4177C8F-172B-4C45-BD76-70A70D7F6D45}" type="parTrans" cxnId="{1AB2E64D-3C88-4029-8EAB-7BACAFF4C5DF}">
      <dgm:prSet/>
      <dgm:spPr/>
      <dgm:t>
        <a:bodyPr/>
        <a:lstStyle/>
        <a:p>
          <a:endParaRPr lang="en-US"/>
        </a:p>
      </dgm:t>
    </dgm:pt>
    <dgm:pt modelId="{DD23AC45-79F4-47BF-A359-A5AE0C7D3744}" type="sibTrans" cxnId="{1AB2E64D-3C88-4029-8EAB-7BACAFF4C5DF}">
      <dgm:prSet/>
      <dgm:spPr/>
      <dgm:t>
        <a:bodyPr/>
        <a:lstStyle/>
        <a:p>
          <a:endParaRPr lang="en-US"/>
        </a:p>
      </dgm:t>
    </dgm:pt>
    <dgm:pt modelId="{FA272BC7-EE75-4E40-9500-307B619E8959}">
      <dgm:prSet custT="1"/>
      <dgm:spPr/>
      <dgm:t>
        <a:bodyPr/>
        <a:lstStyle/>
        <a:p>
          <a:pPr algn="ctr"/>
          <a:r>
            <a:rPr lang="en-US" sz="2000" dirty="0">
              <a:solidFill>
                <a:schemeClr val="tx1">
                  <a:lumMod val="95000"/>
                  <a:lumOff val="5000"/>
                </a:schemeClr>
              </a:solidFill>
            </a:rPr>
            <a:t>R.A.D.A.R. is used by everyone every day to assess potential threats. Understanding helps us be aware of how we could appear threatening to others. If we maintain awareness of how everyone assesses potential threat, we can more easily manage our own behavior to be perceived as less threatening to others. </a:t>
          </a:r>
        </a:p>
      </dgm:t>
    </dgm:pt>
    <dgm:pt modelId="{1CA149C6-8902-4E23-8388-C880DEDF760D}" type="parTrans" cxnId="{D96E1FD6-B9F1-48E9-81F8-07C8156ABD68}">
      <dgm:prSet/>
      <dgm:spPr/>
      <dgm:t>
        <a:bodyPr/>
        <a:lstStyle/>
        <a:p>
          <a:endParaRPr lang="en-US"/>
        </a:p>
      </dgm:t>
    </dgm:pt>
    <dgm:pt modelId="{BEC621D2-E577-4EB3-A2FF-4B24867D697B}" type="sibTrans" cxnId="{D96E1FD6-B9F1-48E9-81F8-07C8156ABD68}">
      <dgm:prSet/>
      <dgm:spPr/>
      <dgm:t>
        <a:bodyPr/>
        <a:lstStyle/>
        <a:p>
          <a:endParaRPr lang="en-US"/>
        </a:p>
      </dgm:t>
    </dgm:pt>
    <dgm:pt modelId="{494A3274-2AAB-4EE9-8217-E0A8420F2E95}" type="pres">
      <dgm:prSet presAssocID="{9CEC645C-FEC3-4975-A0C0-293ABC6E1D19}" presName="linear" presStyleCnt="0">
        <dgm:presLayoutVars>
          <dgm:animLvl val="lvl"/>
          <dgm:resizeHandles val="exact"/>
        </dgm:presLayoutVars>
      </dgm:prSet>
      <dgm:spPr/>
    </dgm:pt>
    <dgm:pt modelId="{F44095E3-873F-4476-8427-AC525ED384D8}" type="pres">
      <dgm:prSet presAssocID="{95825FD0-FDE3-42BB-9D99-E9E14BB541A8}" presName="parentText" presStyleLbl="node1" presStyleIdx="0" presStyleCnt="6">
        <dgm:presLayoutVars>
          <dgm:chMax val="0"/>
          <dgm:bulletEnabled val="1"/>
        </dgm:presLayoutVars>
      </dgm:prSet>
      <dgm:spPr/>
    </dgm:pt>
    <dgm:pt modelId="{F1D75CD2-198C-43BD-A158-07AF74941E79}" type="pres">
      <dgm:prSet presAssocID="{818244EF-B45F-40E7-8D51-F0310D4D036F}" presName="spacer" presStyleCnt="0"/>
      <dgm:spPr/>
    </dgm:pt>
    <dgm:pt modelId="{985FE580-D073-4B69-895C-3434701BFB1B}" type="pres">
      <dgm:prSet presAssocID="{44CE2ABA-583D-4303-A687-60658A5D38C6}" presName="parentText" presStyleLbl="node1" presStyleIdx="1" presStyleCnt="6">
        <dgm:presLayoutVars>
          <dgm:chMax val="0"/>
          <dgm:bulletEnabled val="1"/>
        </dgm:presLayoutVars>
      </dgm:prSet>
      <dgm:spPr/>
    </dgm:pt>
    <dgm:pt modelId="{4EBD7D6D-252E-47F0-B730-1B1C7841BC36}" type="pres">
      <dgm:prSet presAssocID="{C3C2592D-6563-4550-8332-1019F0542365}" presName="spacer" presStyleCnt="0"/>
      <dgm:spPr/>
    </dgm:pt>
    <dgm:pt modelId="{721F0C03-91D9-4335-A83C-A2A4C29A867A}" type="pres">
      <dgm:prSet presAssocID="{9FFDF45C-FE8E-4762-8BFF-DD2D99BF7903}" presName="parentText" presStyleLbl="node1" presStyleIdx="2" presStyleCnt="6">
        <dgm:presLayoutVars>
          <dgm:chMax val="0"/>
          <dgm:bulletEnabled val="1"/>
        </dgm:presLayoutVars>
      </dgm:prSet>
      <dgm:spPr/>
    </dgm:pt>
    <dgm:pt modelId="{62999DAB-BF56-4D4F-930C-317F1BF703CF}" type="pres">
      <dgm:prSet presAssocID="{E21F6C7D-5308-4B26-A35E-F8C9C921B3E9}" presName="spacer" presStyleCnt="0"/>
      <dgm:spPr/>
    </dgm:pt>
    <dgm:pt modelId="{B7D2A982-54D0-4E02-918C-586796AD8B54}" type="pres">
      <dgm:prSet presAssocID="{8A9538D0-BBA2-4FB3-A3C4-184A2EC5E747}" presName="parentText" presStyleLbl="node1" presStyleIdx="3" presStyleCnt="6">
        <dgm:presLayoutVars>
          <dgm:chMax val="0"/>
          <dgm:bulletEnabled val="1"/>
        </dgm:presLayoutVars>
      </dgm:prSet>
      <dgm:spPr/>
    </dgm:pt>
    <dgm:pt modelId="{BB30365D-A202-4357-A841-886B5B5F24E5}" type="pres">
      <dgm:prSet presAssocID="{FA149E2E-EE48-4197-AD30-0FF4788F292C}" presName="spacer" presStyleCnt="0"/>
      <dgm:spPr/>
    </dgm:pt>
    <dgm:pt modelId="{BD7C3F15-059C-4214-957C-6BB0A888CAC7}" type="pres">
      <dgm:prSet presAssocID="{6889CFA9-6AB6-4D51-B8F0-EF1D06D91DE9}" presName="parentText" presStyleLbl="node1" presStyleIdx="4" presStyleCnt="6">
        <dgm:presLayoutVars>
          <dgm:chMax val="0"/>
          <dgm:bulletEnabled val="1"/>
        </dgm:presLayoutVars>
      </dgm:prSet>
      <dgm:spPr/>
    </dgm:pt>
    <dgm:pt modelId="{ABEBDEE3-0113-40AA-8866-ACBFBD860DCC}" type="pres">
      <dgm:prSet presAssocID="{DD23AC45-79F4-47BF-A359-A5AE0C7D3744}" presName="spacer" presStyleCnt="0"/>
      <dgm:spPr/>
    </dgm:pt>
    <dgm:pt modelId="{45A46998-F369-4B8F-820D-26378C4E4CE9}" type="pres">
      <dgm:prSet presAssocID="{FA272BC7-EE75-4E40-9500-307B619E8959}" presName="parentText" presStyleLbl="node1" presStyleIdx="5" presStyleCnt="6" custLinFactNeighborX="10533" custLinFactNeighborY="8861">
        <dgm:presLayoutVars>
          <dgm:chMax val="0"/>
          <dgm:bulletEnabled val="1"/>
        </dgm:presLayoutVars>
      </dgm:prSet>
      <dgm:spPr/>
    </dgm:pt>
  </dgm:ptLst>
  <dgm:cxnLst>
    <dgm:cxn modelId="{68D9C328-6A78-43EF-8EA1-FE30BC351109}" srcId="{9CEC645C-FEC3-4975-A0C0-293ABC6E1D19}" destId="{8A9538D0-BBA2-4FB3-A3C4-184A2EC5E747}" srcOrd="3" destOrd="0" parTransId="{9F182073-F7D2-4051-B949-539899A62AA1}" sibTransId="{FA149E2E-EE48-4197-AD30-0FF4788F292C}"/>
    <dgm:cxn modelId="{3252572C-E73F-4E23-815F-20A14F27890B}" type="presOf" srcId="{95825FD0-FDE3-42BB-9D99-E9E14BB541A8}" destId="{F44095E3-873F-4476-8427-AC525ED384D8}" srcOrd="0" destOrd="0" presId="urn:microsoft.com/office/officeart/2005/8/layout/vList2"/>
    <dgm:cxn modelId="{8B322A35-B10A-4658-9616-C6DD38563AC1}" type="presOf" srcId="{8A9538D0-BBA2-4FB3-A3C4-184A2EC5E747}" destId="{B7D2A982-54D0-4E02-918C-586796AD8B54}" srcOrd="0" destOrd="0" presId="urn:microsoft.com/office/officeart/2005/8/layout/vList2"/>
    <dgm:cxn modelId="{CDB21D47-5EDB-4E23-AE82-6B35E5759134}" type="presOf" srcId="{9CEC645C-FEC3-4975-A0C0-293ABC6E1D19}" destId="{494A3274-2AAB-4EE9-8217-E0A8420F2E95}" srcOrd="0" destOrd="0" presId="urn:microsoft.com/office/officeart/2005/8/layout/vList2"/>
    <dgm:cxn modelId="{D4E7E949-70B3-4DFB-AA2F-395595FD9310}" type="presOf" srcId="{6889CFA9-6AB6-4D51-B8F0-EF1D06D91DE9}" destId="{BD7C3F15-059C-4214-957C-6BB0A888CAC7}" srcOrd="0" destOrd="0" presId="urn:microsoft.com/office/officeart/2005/8/layout/vList2"/>
    <dgm:cxn modelId="{7014FD49-B307-4B87-9498-5D9F2D7376E8}" type="presOf" srcId="{9FFDF45C-FE8E-4762-8BFF-DD2D99BF7903}" destId="{721F0C03-91D9-4335-A83C-A2A4C29A867A}" srcOrd="0" destOrd="0" presId="urn:microsoft.com/office/officeart/2005/8/layout/vList2"/>
    <dgm:cxn modelId="{1AB2E64D-3C88-4029-8EAB-7BACAFF4C5DF}" srcId="{9CEC645C-FEC3-4975-A0C0-293ABC6E1D19}" destId="{6889CFA9-6AB6-4D51-B8F0-EF1D06D91DE9}" srcOrd="4" destOrd="0" parTransId="{D4177C8F-172B-4C45-BD76-70A70D7F6D45}" sibTransId="{DD23AC45-79F4-47BF-A359-A5AE0C7D3744}"/>
    <dgm:cxn modelId="{3FD40552-CB3C-4862-82D9-00A0855BECC7}" type="presOf" srcId="{44CE2ABA-583D-4303-A687-60658A5D38C6}" destId="{985FE580-D073-4B69-895C-3434701BFB1B}" srcOrd="0" destOrd="0" presId="urn:microsoft.com/office/officeart/2005/8/layout/vList2"/>
    <dgm:cxn modelId="{73D1C69C-B4EC-4D86-91FD-FCF9DAD5E221}" srcId="{9CEC645C-FEC3-4975-A0C0-293ABC6E1D19}" destId="{9FFDF45C-FE8E-4762-8BFF-DD2D99BF7903}" srcOrd="2" destOrd="0" parTransId="{9BE1FBEB-E4D7-48F8-B723-5F8615B2D36D}" sibTransId="{E21F6C7D-5308-4B26-A35E-F8C9C921B3E9}"/>
    <dgm:cxn modelId="{75A466A3-9EFC-4948-AFFF-DCBB054AF1DC}" srcId="{9CEC645C-FEC3-4975-A0C0-293ABC6E1D19}" destId="{95825FD0-FDE3-42BB-9D99-E9E14BB541A8}" srcOrd="0" destOrd="0" parTransId="{9007FBEE-57E9-4C9C-AC55-ECCE2DC28C0E}" sibTransId="{818244EF-B45F-40E7-8D51-F0310D4D036F}"/>
    <dgm:cxn modelId="{B1909DC3-26FE-42E7-9529-11406D7CE55D}" srcId="{9CEC645C-FEC3-4975-A0C0-293ABC6E1D19}" destId="{44CE2ABA-583D-4303-A687-60658A5D38C6}" srcOrd="1" destOrd="0" parTransId="{A995C196-A448-4E77-8B2E-3A3BE56A0C8A}" sibTransId="{C3C2592D-6563-4550-8332-1019F0542365}"/>
    <dgm:cxn modelId="{D96E1FD6-B9F1-48E9-81F8-07C8156ABD68}" srcId="{9CEC645C-FEC3-4975-A0C0-293ABC6E1D19}" destId="{FA272BC7-EE75-4E40-9500-307B619E8959}" srcOrd="5" destOrd="0" parTransId="{1CA149C6-8902-4E23-8388-C880DEDF760D}" sibTransId="{BEC621D2-E577-4EB3-A2FF-4B24867D697B}"/>
    <dgm:cxn modelId="{0E6F40FD-C1A9-472D-9595-A11351630264}" type="presOf" srcId="{FA272BC7-EE75-4E40-9500-307B619E8959}" destId="{45A46998-F369-4B8F-820D-26378C4E4CE9}" srcOrd="0" destOrd="0" presId="urn:microsoft.com/office/officeart/2005/8/layout/vList2"/>
    <dgm:cxn modelId="{92100AC7-74F5-45AB-9786-998844EBEF4A}" type="presParOf" srcId="{494A3274-2AAB-4EE9-8217-E0A8420F2E95}" destId="{F44095E3-873F-4476-8427-AC525ED384D8}" srcOrd="0" destOrd="0" presId="urn:microsoft.com/office/officeart/2005/8/layout/vList2"/>
    <dgm:cxn modelId="{626F72BC-F804-4B60-A399-CAAEF4055D2B}" type="presParOf" srcId="{494A3274-2AAB-4EE9-8217-E0A8420F2E95}" destId="{F1D75CD2-198C-43BD-A158-07AF74941E79}" srcOrd="1" destOrd="0" presId="urn:microsoft.com/office/officeart/2005/8/layout/vList2"/>
    <dgm:cxn modelId="{42B5E773-2EC8-441F-B875-F82BAC69E1D6}" type="presParOf" srcId="{494A3274-2AAB-4EE9-8217-E0A8420F2E95}" destId="{985FE580-D073-4B69-895C-3434701BFB1B}" srcOrd="2" destOrd="0" presId="urn:microsoft.com/office/officeart/2005/8/layout/vList2"/>
    <dgm:cxn modelId="{5006CF8B-D7B4-47F8-A7F3-B2B1FE3F801A}" type="presParOf" srcId="{494A3274-2AAB-4EE9-8217-E0A8420F2E95}" destId="{4EBD7D6D-252E-47F0-B730-1B1C7841BC36}" srcOrd="3" destOrd="0" presId="urn:microsoft.com/office/officeart/2005/8/layout/vList2"/>
    <dgm:cxn modelId="{C8118AFB-857B-4DC7-B555-1C627DC8EA6C}" type="presParOf" srcId="{494A3274-2AAB-4EE9-8217-E0A8420F2E95}" destId="{721F0C03-91D9-4335-A83C-A2A4C29A867A}" srcOrd="4" destOrd="0" presId="urn:microsoft.com/office/officeart/2005/8/layout/vList2"/>
    <dgm:cxn modelId="{819739B6-B4E4-4BE5-A151-6CF985D05EBA}" type="presParOf" srcId="{494A3274-2AAB-4EE9-8217-E0A8420F2E95}" destId="{62999DAB-BF56-4D4F-930C-317F1BF703CF}" srcOrd="5" destOrd="0" presId="urn:microsoft.com/office/officeart/2005/8/layout/vList2"/>
    <dgm:cxn modelId="{998344A7-DD70-4669-B435-196CC4A9D07D}" type="presParOf" srcId="{494A3274-2AAB-4EE9-8217-E0A8420F2E95}" destId="{B7D2A982-54D0-4E02-918C-586796AD8B54}" srcOrd="6" destOrd="0" presId="urn:microsoft.com/office/officeart/2005/8/layout/vList2"/>
    <dgm:cxn modelId="{62FE4086-3A4A-4BAE-B5BF-8763A06E75FF}" type="presParOf" srcId="{494A3274-2AAB-4EE9-8217-E0A8420F2E95}" destId="{BB30365D-A202-4357-A841-886B5B5F24E5}" srcOrd="7" destOrd="0" presId="urn:microsoft.com/office/officeart/2005/8/layout/vList2"/>
    <dgm:cxn modelId="{A34987DB-5C1E-4FAB-A104-1E30A9C5CA71}" type="presParOf" srcId="{494A3274-2AAB-4EE9-8217-E0A8420F2E95}" destId="{BD7C3F15-059C-4214-957C-6BB0A888CAC7}" srcOrd="8" destOrd="0" presId="urn:microsoft.com/office/officeart/2005/8/layout/vList2"/>
    <dgm:cxn modelId="{6C6ECFE5-DEFB-4447-81F5-239771203F33}" type="presParOf" srcId="{494A3274-2AAB-4EE9-8217-E0A8420F2E95}" destId="{ABEBDEE3-0113-40AA-8866-ACBFBD860DCC}" srcOrd="9" destOrd="0" presId="urn:microsoft.com/office/officeart/2005/8/layout/vList2"/>
    <dgm:cxn modelId="{F00B8BEF-B11C-4785-A3E1-228895E273DC}" type="presParOf" srcId="{494A3274-2AAB-4EE9-8217-E0A8420F2E95}" destId="{45A46998-F369-4B8F-820D-26378C4E4CE9}"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54BE67-0BDB-48C8-B896-CFB022A12DD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48C2AE2-2447-432A-A7D3-E5D34B171510}">
      <dgm:prSet custT="1"/>
      <dgm:spPr/>
      <dgm:t>
        <a:bodyPr/>
        <a:lstStyle/>
        <a:p>
          <a:r>
            <a:rPr lang="en-US" sz="2000" b="1" dirty="0">
              <a:solidFill>
                <a:schemeClr val="bg1"/>
              </a:solidFill>
            </a:rPr>
            <a:t>Planned ignoring </a:t>
          </a:r>
          <a:r>
            <a:rPr lang="en-US" sz="2000" b="0" dirty="0">
              <a:solidFill>
                <a:schemeClr val="bg1"/>
              </a:solidFill>
            </a:rPr>
            <a:t>- </a:t>
          </a:r>
          <a:r>
            <a:rPr lang="en-US" sz="2000" dirty="0">
              <a:solidFill>
                <a:schemeClr val="bg1"/>
              </a:solidFill>
            </a:rPr>
            <a:t>temporarily ignore inconsequential behavior (all staff must be consistent)</a:t>
          </a:r>
        </a:p>
      </dgm:t>
    </dgm:pt>
    <dgm:pt modelId="{D8E9E89C-21C7-402C-A31B-AED4093881F8}" type="parTrans" cxnId="{E27500EA-1E88-4C54-B3D1-679F09A1C1A9}">
      <dgm:prSet/>
      <dgm:spPr/>
      <dgm:t>
        <a:bodyPr/>
        <a:lstStyle/>
        <a:p>
          <a:endParaRPr lang="en-US"/>
        </a:p>
      </dgm:t>
    </dgm:pt>
    <dgm:pt modelId="{41DCB8E3-038E-487E-98C4-9E92EBF4B6EF}" type="sibTrans" cxnId="{E27500EA-1E88-4C54-B3D1-679F09A1C1A9}">
      <dgm:prSet/>
      <dgm:spPr/>
      <dgm:t>
        <a:bodyPr/>
        <a:lstStyle/>
        <a:p>
          <a:endParaRPr lang="en-US"/>
        </a:p>
      </dgm:t>
    </dgm:pt>
    <dgm:pt modelId="{6515CF40-527B-456F-B3AA-89E04A3BBF9A}">
      <dgm:prSet custT="1"/>
      <dgm:spPr/>
      <dgm:t>
        <a:bodyPr/>
        <a:lstStyle/>
        <a:p>
          <a:r>
            <a:rPr lang="en-US" sz="2000" b="1" dirty="0">
              <a:solidFill>
                <a:schemeClr val="bg1"/>
              </a:solidFill>
            </a:rPr>
            <a:t>Signals</a:t>
          </a:r>
          <a:r>
            <a:rPr lang="en-US" sz="2000" dirty="0">
              <a:solidFill>
                <a:schemeClr val="bg1"/>
              </a:solidFill>
            </a:rPr>
            <a:t> - prompts that are either universally known or specifically taught to the individual in advance</a:t>
          </a:r>
        </a:p>
      </dgm:t>
    </dgm:pt>
    <dgm:pt modelId="{4C7B3640-A524-498B-9522-C13406D82C8D}" type="parTrans" cxnId="{53889737-22DE-4DDF-B70D-85DD133DF288}">
      <dgm:prSet/>
      <dgm:spPr/>
      <dgm:t>
        <a:bodyPr/>
        <a:lstStyle/>
        <a:p>
          <a:endParaRPr lang="en-US"/>
        </a:p>
      </dgm:t>
    </dgm:pt>
    <dgm:pt modelId="{94306CEF-FCBE-485A-9B86-94770F9C4561}" type="sibTrans" cxnId="{53889737-22DE-4DDF-B70D-85DD133DF288}">
      <dgm:prSet/>
      <dgm:spPr/>
      <dgm:t>
        <a:bodyPr/>
        <a:lstStyle/>
        <a:p>
          <a:endParaRPr lang="en-US"/>
        </a:p>
      </dgm:t>
    </dgm:pt>
    <dgm:pt modelId="{7CCD5555-B6AF-4C3A-8F2B-876E1607BB6D}">
      <dgm:prSet custT="1"/>
      <dgm:spPr/>
      <dgm:t>
        <a:bodyPr/>
        <a:lstStyle/>
        <a:p>
          <a:r>
            <a:rPr lang="en-US" sz="2000" b="1" dirty="0">
              <a:solidFill>
                <a:schemeClr val="bg1"/>
              </a:solidFill>
            </a:rPr>
            <a:t>Eye contact </a:t>
          </a:r>
          <a:r>
            <a:rPr lang="en-US" sz="2000" dirty="0">
              <a:solidFill>
                <a:schemeClr val="bg1"/>
              </a:solidFill>
            </a:rPr>
            <a:t>- purposeful, so they know staff is present</a:t>
          </a:r>
        </a:p>
      </dgm:t>
    </dgm:pt>
    <dgm:pt modelId="{CC6E33C6-30FA-488E-A81A-C2633DC888E1}" type="parTrans" cxnId="{BA5308D1-A9A2-4F8A-AE43-DDF0DBBC1CC6}">
      <dgm:prSet/>
      <dgm:spPr/>
      <dgm:t>
        <a:bodyPr/>
        <a:lstStyle/>
        <a:p>
          <a:endParaRPr lang="en-US"/>
        </a:p>
      </dgm:t>
    </dgm:pt>
    <dgm:pt modelId="{D0D3EDF8-1D3A-4AAA-B752-9A7CD5963D38}" type="sibTrans" cxnId="{BA5308D1-A9A2-4F8A-AE43-DDF0DBBC1CC6}">
      <dgm:prSet/>
      <dgm:spPr/>
      <dgm:t>
        <a:bodyPr/>
        <a:lstStyle/>
        <a:p>
          <a:endParaRPr lang="en-US"/>
        </a:p>
      </dgm:t>
    </dgm:pt>
    <dgm:pt modelId="{CBC3845C-8E25-4EE2-8FBD-FF6CCC9E6CAB}">
      <dgm:prSet custT="1"/>
      <dgm:spPr/>
      <dgm:t>
        <a:bodyPr/>
        <a:lstStyle/>
        <a:p>
          <a:r>
            <a:rPr lang="en-US" sz="2000" b="1" dirty="0">
              <a:solidFill>
                <a:schemeClr val="bg1"/>
              </a:solidFill>
            </a:rPr>
            <a:t>Facial expressions </a:t>
          </a:r>
          <a:r>
            <a:rPr lang="en-US" sz="2000" dirty="0">
              <a:solidFill>
                <a:schemeClr val="bg1"/>
              </a:solidFill>
            </a:rPr>
            <a:t>-</a:t>
          </a:r>
          <a:r>
            <a:rPr lang="en-US" sz="2000" b="1" dirty="0">
              <a:solidFill>
                <a:schemeClr val="bg1"/>
              </a:solidFill>
            </a:rPr>
            <a:t> </a:t>
          </a:r>
          <a:r>
            <a:rPr lang="en-US" sz="2000" dirty="0">
              <a:solidFill>
                <a:schemeClr val="bg1"/>
              </a:solidFill>
            </a:rPr>
            <a:t>smiling, frowning</a:t>
          </a:r>
        </a:p>
      </dgm:t>
    </dgm:pt>
    <dgm:pt modelId="{99A4EFE5-26DC-4389-B6A0-7448F6B35FE4}" type="parTrans" cxnId="{92754A44-905F-4A6F-9C75-C61DF9BC5CFD}">
      <dgm:prSet/>
      <dgm:spPr/>
      <dgm:t>
        <a:bodyPr/>
        <a:lstStyle/>
        <a:p>
          <a:endParaRPr lang="en-US"/>
        </a:p>
      </dgm:t>
    </dgm:pt>
    <dgm:pt modelId="{4D5BCFB7-7434-49D2-BBEC-A220CF4869CA}" type="sibTrans" cxnId="{92754A44-905F-4A6F-9C75-C61DF9BC5CFD}">
      <dgm:prSet/>
      <dgm:spPr/>
      <dgm:t>
        <a:bodyPr/>
        <a:lstStyle/>
        <a:p>
          <a:endParaRPr lang="en-US"/>
        </a:p>
      </dgm:t>
    </dgm:pt>
    <dgm:pt modelId="{415F57EF-BE31-4E10-8B92-E41D037A2D03}">
      <dgm:prSet custT="1"/>
      <dgm:spPr/>
      <dgm:t>
        <a:bodyPr/>
        <a:lstStyle/>
        <a:p>
          <a:r>
            <a:rPr lang="en-US" sz="2000" b="1" dirty="0">
              <a:solidFill>
                <a:schemeClr val="bg1"/>
              </a:solidFill>
            </a:rPr>
            <a:t>Body language </a:t>
          </a:r>
          <a:r>
            <a:rPr lang="en-US" sz="2000" dirty="0">
              <a:solidFill>
                <a:schemeClr val="bg1"/>
              </a:solidFill>
            </a:rPr>
            <a:t>-</a:t>
          </a:r>
          <a:r>
            <a:rPr lang="en-US" sz="2000" b="1" dirty="0">
              <a:solidFill>
                <a:schemeClr val="bg1"/>
              </a:solidFill>
            </a:rPr>
            <a:t> </a:t>
          </a:r>
          <a:r>
            <a:rPr lang="en-US" sz="2000" dirty="0">
              <a:solidFill>
                <a:schemeClr val="bg1"/>
              </a:solidFill>
            </a:rPr>
            <a:t>use of posture, stance, and limbs to convey a message</a:t>
          </a:r>
        </a:p>
      </dgm:t>
    </dgm:pt>
    <dgm:pt modelId="{BAD52EFC-B0A3-4228-8A3C-7527D3069DFE}" type="parTrans" cxnId="{94915145-CBD1-455B-840C-2CB154F7E9B4}">
      <dgm:prSet/>
      <dgm:spPr/>
      <dgm:t>
        <a:bodyPr/>
        <a:lstStyle/>
        <a:p>
          <a:endParaRPr lang="en-US"/>
        </a:p>
      </dgm:t>
    </dgm:pt>
    <dgm:pt modelId="{1A5F1CE4-B351-42FE-A068-7AEBF34A7ABD}" type="sibTrans" cxnId="{94915145-CBD1-455B-840C-2CB154F7E9B4}">
      <dgm:prSet/>
      <dgm:spPr/>
      <dgm:t>
        <a:bodyPr/>
        <a:lstStyle/>
        <a:p>
          <a:endParaRPr lang="en-US"/>
        </a:p>
      </dgm:t>
    </dgm:pt>
    <dgm:pt modelId="{7F5A330F-4B74-484F-997F-6B727ABD7D3B}">
      <dgm:prSet/>
      <dgm:spPr/>
      <dgm:t>
        <a:bodyPr/>
        <a:lstStyle/>
        <a:p>
          <a:r>
            <a:rPr lang="en-US" b="1" dirty="0">
              <a:solidFill>
                <a:schemeClr val="bg1"/>
              </a:solidFill>
            </a:rPr>
            <a:t>Gestures </a:t>
          </a:r>
          <a:r>
            <a:rPr lang="en-US" dirty="0">
              <a:solidFill>
                <a:schemeClr val="bg1"/>
              </a:solidFill>
            </a:rPr>
            <a:t>- use of staff’s hands/arms/body to convey a message of approval, displeasure, support, etc.</a:t>
          </a:r>
        </a:p>
      </dgm:t>
    </dgm:pt>
    <dgm:pt modelId="{33CCDBBC-C637-4BA0-B589-E987A80492C8}" type="parTrans" cxnId="{AFA8C99B-EC3F-41F6-BAA8-7352786DE27E}">
      <dgm:prSet/>
      <dgm:spPr/>
      <dgm:t>
        <a:bodyPr/>
        <a:lstStyle/>
        <a:p>
          <a:endParaRPr lang="en-US"/>
        </a:p>
      </dgm:t>
    </dgm:pt>
    <dgm:pt modelId="{AFB74011-8D89-4003-A123-5FB85CC0E8D9}" type="sibTrans" cxnId="{AFA8C99B-EC3F-41F6-BAA8-7352786DE27E}">
      <dgm:prSet/>
      <dgm:spPr/>
      <dgm:t>
        <a:bodyPr/>
        <a:lstStyle/>
        <a:p>
          <a:endParaRPr lang="en-US"/>
        </a:p>
      </dgm:t>
    </dgm:pt>
    <dgm:pt modelId="{C0E1D3C0-5E5C-459C-896A-C218F1AD971C}" type="pres">
      <dgm:prSet presAssocID="{CD54BE67-0BDB-48C8-B896-CFB022A12DD9}" presName="root" presStyleCnt="0">
        <dgm:presLayoutVars>
          <dgm:dir/>
          <dgm:resizeHandles val="exact"/>
        </dgm:presLayoutVars>
      </dgm:prSet>
      <dgm:spPr/>
    </dgm:pt>
    <dgm:pt modelId="{0A5128D2-23C2-4E5F-BC2F-73151D69794F}" type="pres">
      <dgm:prSet presAssocID="{948C2AE2-2447-432A-A7D3-E5D34B171510}" presName="compNode" presStyleCnt="0"/>
      <dgm:spPr/>
    </dgm:pt>
    <dgm:pt modelId="{DE16C3D3-01A1-4FF9-87F2-AAB19AAEF2F7}" type="pres">
      <dgm:prSet presAssocID="{948C2AE2-2447-432A-A7D3-E5D34B171510}" presName="bgRect" presStyleLbl="bgShp" presStyleIdx="0" presStyleCnt="6"/>
      <dgm:spPr/>
    </dgm:pt>
    <dgm:pt modelId="{3F11F82D-BDE4-4AA7-8858-DF66B6BFC0B6}" type="pres">
      <dgm:prSet presAssocID="{948C2AE2-2447-432A-A7D3-E5D34B17151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B35F35FF-170E-45B5-B995-89F6E1C52C56}" type="pres">
      <dgm:prSet presAssocID="{948C2AE2-2447-432A-A7D3-E5D34B171510}" presName="spaceRect" presStyleCnt="0"/>
      <dgm:spPr/>
    </dgm:pt>
    <dgm:pt modelId="{E9F398DD-8DCA-40C5-A099-5B5650985FDC}" type="pres">
      <dgm:prSet presAssocID="{948C2AE2-2447-432A-A7D3-E5D34B171510}" presName="parTx" presStyleLbl="revTx" presStyleIdx="0" presStyleCnt="6">
        <dgm:presLayoutVars>
          <dgm:chMax val="0"/>
          <dgm:chPref val="0"/>
        </dgm:presLayoutVars>
      </dgm:prSet>
      <dgm:spPr/>
    </dgm:pt>
    <dgm:pt modelId="{63A74438-E77C-4085-96EB-D7C8149E3A75}" type="pres">
      <dgm:prSet presAssocID="{41DCB8E3-038E-487E-98C4-9E92EBF4B6EF}" presName="sibTrans" presStyleCnt="0"/>
      <dgm:spPr/>
    </dgm:pt>
    <dgm:pt modelId="{1EB9B2D3-5703-4471-A9B4-88A2516AD6B1}" type="pres">
      <dgm:prSet presAssocID="{6515CF40-527B-456F-B3AA-89E04A3BBF9A}" presName="compNode" presStyleCnt="0"/>
      <dgm:spPr/>
    </dgm:pt>
    <dgm:pt modelId="{36741F21-7C26-4F4E-B0BB-0249FBA1F239}" type="pres">
      <dgm:prSet presAssocID="{6515CF40-527B-456F-B3AA-89E04A3BBF9A}" presName="bgRect" presStyleLbl="bgShp" presStyleIdx="1" presStyleCnt="6"/>
      <dgm:spPr/>
    </dgm:pt>
    <dgm:pt modelId="{2052AF89-FB90-473C-B997-698476A5CF86}" type="pres">
      <dgm:prSet presAssocID="{6515CF40-527B-456F-B3AA-89E04A3BBF9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554E70EE-151A-4F49-91F0-957A1EA7F101}" type="pres">
      <dgm:prSet presAssocID="{6515CF40-527B-456F-B3AA-89E04A3BBF9A}" presName="spaceRect" presStyleCnt="0"/>
      <dgm:spPr/>
    </dgm:pt>
    <dgm:pt modelId="{7B8724CA-0E80-464E-B30D-EB227BB6F1C1}" type="pres">
      <dgm:prSet presAssocID="{6515CF40-527B-456F-B3AA-89E04A3BBF9A}" presName="parTx" presStyleLbl="revTx" presStyleIdx="1" presStyleCnt="6">
        <dgm:presLayoutVars>
          <dgm:chMax val="0"/>
          <dgm:chPref val="0"/>
        </dgm:presLayoutVars>
      </dgm:prSet>
      <dgm:spPr/>
    </dgm:pt>
    <dgm:pt modelId="{1E735F98-B01A-4855-A223-69CD66624F72}" type="pres">
      <dgm:prSet presAssocID="{94306CEF-FCBE-485A-9B86-94770F9C4561}" presName="sibTrans" presStyleCnt="0"/>
      <dgm:spPr/>
    </dgm:pt>
    <dgm:pt modelId="{8400EB81-EDDD-4F1D-B399-17F3F32D29EF}" type="pres">
      <dgm:prSet presAssocID="{7CCD5555-B6AF-4C3A-8F2B-876E1607BB6D}" presName="compNode" presStyleCnt="0"/>
      <dgm:spPr/>
    </dgm:pt>
    <dgm:pt modelId="{BBD5B78A-F20D-4052-9637-733340BF4E59}" type="pres">
      <dgm:prSet presAssocID="{7CCD5555-B6AF-4C3A-8F2B-876E1607BB6D}" presName="bgRect" presStyleLbl="bgShp" presStyleIdx="2" presStyleCnt="6" custLinFactNeighborX="0" custLinFactNeighborY="-2004"/>
      <dgm:spPr/>
    </dgm:pt>
    <dgm:pt modelId="{1DAB6FB9-D3E0-4B57-BAFE-81FCDB9E5A54}" type="pres">
      <dgm:prSet presAssocID="{7CCD5555-B6AF-4C3A-8F2B-876E1607BB6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s"/>
        </a:ext>
      </dgm:extLst>
    </dgm:pt>
    <dgm:pt modelId="{36CE5FDA-2A0D-4477-9131-CD7C8405D4DD}" type="pres">
      <dgm:prSet presAssocID="{7CCD5555-B6AF-4C3A-8F2B-876E1607BB6D}" presName="spaceRect" presStyleCnt="0"/>
      <dgm:spPr/>
    </dgm:pt>
    <dgm:pt modelId="{F69866B7-7C54-4375-831A-90B4ABB160D2}" type="pres">
      <dgm:prSet presAssocID="{7CCD5555-B6AF-4C3A-8F2B-876E1607BB6D}" presName="parTx" presStyleLbl="revTx" presStyleIdx="2" presStyleCnt="6">
        <dgm:presLayoutVars>
          <dgm:chMax val="0"/>
          <dgm:chPref val="0"/>
        </dgm:presLayoutVars>
      </dgm:prSet>
      <dgm:spPr/>
    </dgm:pt>
    <dgm:pt modelId="{B8B5710B-407D-418E-AF8C-DC8F4164ADC5}" type="pres">
      <dgm:prSet presAssocID="{D0D3EDF8-1D3A-4AAA-B752-9A7CD5963D38}" presName="sibTrans" presStyleCnt="0"/>
      <dgm:spPr/>
    </dgm:pt>
    <dgm:pt modelId="{9F49B321-20F7-4E68-8FC1-081E30977136}" type="pres">
      <dgm:prSet presAssocID="{CBC3845C-8E25-4EE2-8FBD-FF6CCC9E6CAB}" presName="compNode" presStyleCnt="0"/>
      <dgm:spPr/>
    </dgm:pt>
    <dgm:pt modelId="{C26A1695-C1DD-47E4-8C7D-7AACAC436003}" type="pres">
      <dgm:prSet presAssocID="{CBC3845C-8E25-4EE2-8FBD-FF6CCC9E6CAB}" presName="bgRect" presStyleLbl="bgShp" presStyleIdx="3" presStyleCnt="6"/>
      <dgm:spPr/>
    </dgm:pt>
    <dgm:pt modelId="{C094BD36-1598-4A79-B0A3-938ADC1BCC3F}" type="pres">
      <dgm:prSet presAssocID="{CBC3845C-8E25-4EE2-8FBD-FF6CCC9E6CA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6FEDAAF1-EAA3-414B-BC5B-DE4DD8BF7FE9}" type="pres">
      <dgm:prSet presAssocID="{CBC3845C-8E25-4EE2-8FBD-FF6CCC9E6CAB}" presName="spaceRect" presStyleCnt="0"/>
      <dgm:spPr/>
    </dgm:pt>
    <dgm:pt modelId="{697BC571-9729-4715-93BB-11ADE8492B50}" type="pres">
      <dgm:prSet presAssocID="{CBC3845C-8E25-4EE2-8FBD-FF6CCC9E6CAB}" presName="parTx" presStyleLbl="revTx" presStyleIdx="3" presStyleCnt="6">
        <dgm:presLayoutVars>
          <dgm:chMax val="0"/>
          <dgm:chPref val="0"/>
        </dgm:presLayoutVars>
      </dgm:prSet>
      <dgm:spPr/>
    </dgm:pt>
    <dgm:pt modelId="{5945232E-29EB-46FE-898A-9454776D9BFD}" type="pres">
      <dgm:prSet presAssocID="{4D5BCFB7-7434-49D2-BBEC-A220CF4869CA}" presName="sibTrans" presStyleCnt="0"/>
      <dgm:spPr/>
    </dgm:pt>
    <dgm:pt modelId="{8957D04D-9CC7-46F1-B9EB-4407707848F5}" type="pres">
      <dgm:prSet presAssocID="{415F57EF-BE31-4E10-8B92-E41D037A2D03}" presName="compNode" presStyleCnt="0"/>
      <dgm:spPr/>
    </dgm:pt>
    <dgm:pt modelId="{F637EC96-A760-4C38-A717-FB2A1BE3A1C9}" type="pres">
      <dgm:prSet presAssocID="{415F57EF-BE31-4E10-8B92-E41D037A2D03}" presName="bgRect" presStyleLbl="bgShp" presStyleIdx="4" presStyleCnt="6"/>
      <dgm:spPr/>
    </dgm:pt>
    <dgm:pt modelId="{935F11B6-128D-44B2-924A-94BB019A7C1A}" type="pres">
      <dgm:prSet presAssocID="{415F57EF-BE31-4E10-8B92-E41D037A2D0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ar"/>
        </a:ext>
      </dgm:extLst>
    </dgm:pt>
    <dgm:pt modelId="{63E1073B-4A04-4924-B35D-09945B8468C3}" type="pres">
      <dgm:prSet presAssocID="{415F57EF-BE31-4E10-8B92-E41D037A2D03}" presName="spaceRect" presStyleCnt="0"/>
      <dgm:spPr/>
    </dgm:pt>
    <dgm:pt modelId="{88D40C6F-0107-4D0A-8852-3D79FFE934FB}" type="pres">
      <dgm:prSet presAssocID="{415F57EF-BE31-4E10-8B92-E41D037A2D03}" presName="parTx" presStyleLbl="revTx" presStyleIdx="4" presStyleCnt="6">
        <dgm:presLayoutVars>
          <dgm:chMax val="0"/>
          <dgm:chPref val="0"/>
        </dgm:presLayoutVars>
      </dgm:prSet>
      <dgm:spPr/>
    </dgm:pt>
    <dgm:pt modelId="{A5EBC6A0-FB48-492D-98FF-25BDA7254551}" type="pres">
      <dgm:prSet presAssocID="{1A5F1CE4-B351-42FE-A068-7AEBF34A7ABD}" presName="sibTrans" presStyleCnt="0"/>
      <dgm:spPr/>
    </dgm:pt>
    <dgm:pt modelId="{87BDC871-06B8-4C39-AC27-6BF7517E84D2}" type="pres">
      <dgm:prSet presAssocID="{7F5A330F-4B74-484F-997F-6B727ABD7D3B}" presName="compNode" presStyleCnt="0"/>
      <dgm:spPr/>
    </dgm:pt>
    <dgm:pt modelId="{B540F328-CEC3-43D2-9BD5-180792757462}" type="pres">
      <dgm:prSet presAssocID="{7F5A330F-4B74-484F-997F-6B727ABD7D3B}" presName="bgRect" presStyleLbl="bgShp" presStyleIdx="5" presStyleCnt="6"/>
      <dgm:spPr/>
    </dgm:pt>
    <dgm:pt modelId="{31A5A9D8-3575-421F-91A5-6628B57CE984}" type="pres">
      <dgm:prSet presAssocID="{7F5A330F-4B74-484F-997F-6B727ABD7D3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pping Hands"/>
        </a:ext>
      </dgm:extLst>
    </dgm:pt>
    <dgm:pt modelId="{6A181247-DFF4-45F1-BDA9-81B749FA3A7B}" type="pres">
      <dgm:prSet presAssocID="{7F5A330F-4B74-484F-997F-6B727ABD7D3B}" presName="spaceRect" presStyleCnt="0"/>
      <dgm:spPr/>
    </dgm:pt>
    <dgm:pt modelId="{A76292F2-609A-4E94-8302-DAC86C7B6118}" type="pres">
      <dgm:prSet presAssocID="{7F5A330F-4B74-484F-997F-6B727ABD7D3B}" presName="parTx" presStyleLbl="revTx" presStyleIdx="5" presStyleCnt="6">
        <dgm:presLayoutVars>
          <dgm:chMax val="0"/>
          <dgm:chPref val="0"/>
        </dgm:presLayoutVars>
      </dgm:prSet>
      <dgm:spPr/>
    </dgm:pt>
  </dgm:ptLst>
  <dgm:cxnLst>
    <dgm:cxn modelId="{EE9EB40A-072C-4FDA-8927-47401543AC16}" type="presOf" srcId="{CBC3845C-8E25-4EE2-8FBD-FF6CCC9E6CAB}" destId="{697BC571-9729-4715-93BB-11ADE8492B50}" srcOrd="0" destOrd="0" presId="urn:microsoft.com/office/officeart/2018/2/layout/IconVerticalSolidList"/>
    <dgm:cxn modelId="{777E9413-036B-4B95-B44C-B1886B3AECFD}" type="presOf" srcId="{6515CF40-527B-456F-B3AA-89E04A3BBF9A}" destId="{7B8724CA-0E80-464E-B30D-EB227BB6F1C1}" srcOrd="0" destOrd="0" presId="urn:microsoft.com/office/officeart/2018/2/layout/IconVerticalSolidList"/>
    <dgm:cxn modelId="{1A588E2E-B979-4498-8145-AA8BFCEF6A19}" type="presOf" srcId="{415F57EF-BE31-4E10-8B92-E41D037A2D03}" destId="{88D40C6F-0107-4D0A-8852-3D79FFE934FB}" srcOrd="0" destOrd="0" presId="urn:microsoft.com/office/officeart/2018/2/layout/IconVerticalSolidList"/>
    <dgm:cxn modelId="{53889737-22DE-4DDF-B70D-85DD133DF288}" srcId="{CD54BE67-0BDB-48C8-B896-CFB022A12DD9}" destId="{6515CF40-527B-456F-B3AA-89E04A3BBF9A}" srcOrd="1" destOrd="0" parTransId="{4C7B3640-A524-498B-9522-C13406D82C8D}" sibTransId="{94306CEF-FCBE-485A-9B86-94770F9C4561}"/>
    <dgm:cxn modelId="{92754A44-905F-4A6F-9C75-C61DF9BC5CFD}" srcId="{CD54BE67-0BDB-48C8-B896-CFB022A12DD9}" destId="{CBC3845C-8E25-4EE2-8FBD-FF6CCC9E6CAB}" srcOrd="3" destOrd="0" parTransId="{99A4EFE5-26DC-4389-B6A0-7448F6B35FE4}" sibTransId="{4D5BCFB7-7434-49D2-BBEC-A220CF4869CA}"/>
    <dgm:cxn modelId="{94915145-CBD1-455B-840C-2CB154F7E9B4}" srcId="{CD54BE67-0BDB-48C8-B896-CFB022A12DD9}" destId="{415F57EF-BE31-4E10-8B92-E41D037A2D03}" srcOrd="4" destOrd="0" parTransId="{BAD52EFC-B0A3-4228-8A3C-7527D3069DFE}" sibTransId="{1A5F1CE4-B351-42FE-A068-7AEBF34A7ABD}"/>
    <dgm:cxn modelId="{0B78B876-423D-4C75-AAA5-BE23B149A1D8}" type="presOf" srcId="{7F5A330F-4B74-484F-997F-6B727ABD7D3B}" destId="{A76292F2-609A-4E94-8302-DAC86C7B6118}" srcOrd="0" destOrd="0" presId="urn:microsoft.com/office/officeart/2018/2/layout/IconVerticalSolidList"/>
    <dgm:cxn modelId="{EF25927B-EC30-45DF-99A7-097541138F23}" type="presOf" srcId="{7CCD5555-B6AF-4C3A-8F2B-876E1607BB6D}" destId="{F69866B7-7C54-4375-831A-90B4ABB160D2}" srcOrd="0" destOrd="0" presId="urn:microsoft.com/office/officeart/2018/2/layout/IconVerticalSolidList"/>
    <dgm:cxn modelId="{AFA8C99B-EC3F-41F6-BAA8-7352786DE27E}" srcId="{CD54BE67-0BDB-48C8-B896-CFB022A12DD9}" destId="{7F5A330F-4B74-484F-997F-6B727ABD7D3B}" srcOrd="5" destOrd="0" parTransId="{33CCDBBC-C637-4BA0-B589-E987A80492C8}" sibTransId="{AFB74011-8D89-4003-A123-5FB85CC0E8D9}"/>
    <dgm:cxn modelId="{65B89DBA-BFD0-45BB-9681-89852153BAE7}" type="presOf" srcId="{CD54BE67-0BDB-48C8-B896-CFB022A12DD9}" destId="{C0E1D3C0-5E5C-459C-896A-C218F1AD971C}" srcOrd="0" destOrd="0" presId="urn:microsoft.com/office/officeart/2018/2/layout/IconVerticalSolidList"/>
    <dgm:cxn modelId="{BA5308D1-A9A2-4F8A-AE43-DDF0DBBC1CC6}" srcId="{CD54BE67-0BDB-48C8-B896-CFB022A12DD9}" destId="{7CCD5555-B6AF-4C3A-8F2B-876E1607BB6D}" srcOrd="2" destOrd="0" parTransId="{CC6E33C6-30FA-488E-A81A-C2633DC888E1}" sibTransId="{D0D3EDF8-1D3A-4AAA-B752-9A7CD5963D38}"/>
    <dgm:cxn modelId="{5E2765DA-C910-4B5D-A020-14841CACC7E8}" type="presOf" srcId="{948C2AE2-2447-432A-A7D3-E5D34B171510}" destId="{E9F398DD-8DCA-40C5-A099-5B5650985FDC}" srcOrd="0" destOrd="0" presId="urn:microsoft.com/office/officeart/2018/2/layout/IconVerticalSolidList"/>
    <dgm:cxn modelId="{E27500EA-1E88-4C54-B3D1-679F09A1C1A9}" srcId="{CD54BE67-0BDB-48C8-B896-CFB022A12DD9}" destId="{948C2AE2-2447-432A-A7D3-E5D34B171510}" srcOrd="0" destOrd="0" parTransId="{D8E9E89C-21C7-402C-A31B-AED4093881F8}" sibTransId="{41DCB8E3-038E-487E-98C4-9E92EBF4B6EF}"/>
    <dgm:cxn modelId="{9F085B0C-7BA3-40B7-A100-BFD39F102DFE}" type="presParOf" srcId="{C0E1D3C0-5E5C-459C-896A-C218F1AD971C}" destId="{0A5128D2-23C2-4E5F-BC2F-73151D69794F}" srcOrd="0" destOrd="0" presId="urn:microsoft.com/office/officeart/2018/2/layout/IconVerticalSolidList"/>
    <dgm:cxn modelId="{097FD16C-4928-42F5-A6F8-5C40BE254ABF}" type="presParOf" srcId="{0A5128D2-23C2-4E5F-BC2F-73151D69794F}" destId="{DE16C3D3-01A1-4FF9-87F2-AAB19AAEF2F7}" srcOrd="0" destOrd="0" presId="urn:microsoft.com/office/officeart/2018/2/layout/IconVerticalSolidList"/>
    <dgm:cxn modelId="{0A890F9B-B0E7-4435-BAA2-8066B96768D4}" type="presParOf" srcId="{0A5128D2-23C2-4E5F-BC2F-73151D69794F}" destId="{3F11F82D-BDE4-4AA7-8858-DF66B6BFC0B6}" srcOrd="1" destOrd="0" presId="urn:microsoft.com/office/officeart/2018/2/layout/IconVerticalSolidList"/>
    <dgm:cxn modelId="{E3717B82-D4FD-4E32-8754-A199A5E4A31D}" type="presParOf" srcId="{0A5128D2-23C2-4E5F-BC2F-73151D69794F}" destId="{B35F35FF-170E-45B5-B995-89F6E1C52C56}" srcOrd="2" destOrd="0" presId="urn:microsoft.com/office/officeart/2018/2/layout/IconVerticalSolidList"/>
    <dgm:cxn modelId="{5858A750-5063-4C86-BAAF-8EC99F896D0A}" type="presParOf" srcId="{0A5128D2-23C2-4E5F-BC2F-73151D69794F}" destId="{E9F398DD-8DCA-40C5-A099-5B5650985FDC}" srcOrd="3" destOrd="0" presId="urn:microsoft.com/office/officeart/2018/2/layout/IconVerticalSolidList"/>
    <dgm:cxn modelId="{7892FF28-E3F6-4F50-8539-7F198E4FC7C1}" type="presParOf" srcId="{C0E1D3C0-5E5C-459C-896A-C218F1AD971C}" destId="{63A74438-E77C-4085-96EB-D7C8149E3A75}" srcOrd="1" destOrd="0" presId="urn:microsoft.com/office/officeart/2018/2/layout/IconVerticalSolidList"/>
    <dgm:cxn modelId="{858273D7-A27D-44BC-8A81-BAC3305C58F4}" type="presParOf" srcId="{C0E1D3C0-5E5C-459C-896A-C218F1AD971C}" destId="{1EB9B2D3-5703-4471-A9B4-88A2516AD6B1}" srcOrd="2" destOrd="0" presId="urn:microsoft.com/office/officeart/2018/2/layout/IconVerticalSolidList"/>
    <dgm:cxn modelId="{E3BB2345-6FAC-42B1-B2E3-74DDD7BB3799}" type="presParOf" srcId="{1EB9B2D3-5703-4471-A9B4-88A2516AD6B1}" destId="{36741F21-7C26-4F4E-B0BB-0249FBA1F239}" srcOrd="0" destOrd="0" presId="urn:microsoft.com/office/officeart/2018/2/layout/IconVerticalSolidList"/>
    <dgm:cxn modelId="{62690BA8-BD4D-4040-BEFC-F3EB25463426}" type="presParOf" srcId="{1EB9B2D3-5703-4471-A9B4-88A2516AD6B1}" destId="{2052AF89-FB90-473C-B997-698476A5CF86}" srcOrd="1" destOrd="0" presId="urn:microsoft.com/office/officeart/2018/2/layout/IconVerticalSolidList"/>
    <dgm:cxn modelId="{F8E57AB4-AEB3-4A9B-AE20-5FBC7498F699}" type="presParOf" srcId="{1EB9B2D3-5703-4471-A9B4-88A2516AD6B1}" destId="{554E70EE-151A-4F49-91F0-957A1EA7F101}" srcOrd="2" destOrd="0" presId="urn:microsoft.com/office/officeart/2018/2/layout/IconVerticalSolidList"/>
    <dgm:cxn modelId="{2217E62B-40A2-4206-9327-F08616A94173}" type="presParOf" srcId="{1EB9B2D3-5703-4471-A9B4-88A2516AD6B1}" destId="{7B8724CA-0E80-464E-B30D-EB227BB6F1C1}" srcOrd="3" destOrd="0" presId="urn:microsoft.com/office/officeart/2018/2/layout/IconVerticalSolidList"/>
    <dgm:cxn modelId="{C19F61BB-5D60-4A8F-BE50-64C6F64CEAB3}" type="presParOf" srcId="{C0E1D3C0-5E5C-459C-896A-C218F1AD971C}" destId="{1E735F98-B01A-4855-A223-69CD66624F72}" srcOrd="3" destOrd="0" presId="urn:microsoft.com/office/officeart/2018/2/layout/IconVerticalSolidList"/>
    <dgm:cxn modelId="{D952CA69-DF95-4102-BE1B-CF0AF37209F8}" type="presParOf" srcId="{C0E1D3C0-5E5C-459C-896A-C218F1AD971C}" destId="{8400EB81-EDDD-4F1D-B399-17F3F32D29EF}" srcOrd="4" destOrd="0" presId="urn:microsoft.com/office/officeart/2018/2/layout/IconVerticalSolidList"/>
    <dgm:cxn modelId="{EBB2A9F6-6328-422F-A2A4-6D85C6D655AC}" type="presParOf" srcId="{8400EB81-EDDD-4F1D-B399-17F3F32D29EF}" destId="{BBD5B78A-F20D-4052-9637-733340BF4E59}" srcOrd="0" destOrd="0" presId="urn:microsoft.com/office/officeart/2018/2/layout/IconVerticalSolidList"/>
    <dgm:cxn modelId="{4FA241A8-825C-4E1C-B1D5-3B7E96D85121}" type="presParOf" srcId="{8400EB81-EDDD-4F1D-B399-17F3F32D29EF}" destId="{1DAB6FB9-D3E0-4B57-BAFE-81FCDB9E5A54}" srcOrd="1" destOrd="0" presId="urn:microsoft.com/office/officeart/2018/2/layout/IconVerticalSolidList"/>
    <dgm:cxn modelId="{229DD917-C65F-4556-9F0A-7EEB143164EB}" type="presParOf" srcId="{8400EB81-EDDD-4F1D-B399-17F3F32D29EF}" destId="{36CE5FDA-2A0D-4477-9131-CD7C8405D4DD}" srcOrd="2" destOrd="0" presId="urn:microsoft.com/office/officeart/2018/2/layout/IconVerticalSolidList"/>
    <dgm:cxn modelId="{AE198618-6A90-4CF1-BE62-FB6E42C49277}" type="presParOf" srcId="{8400EB81-EDDD-4F1D-B399-17F3F32D29EF}" destId="{F69866B7-7C54-4375-831A-90B4ABB160D2}" srcOrd="3" destOrd="0" presId="urn:microsoft.com/office/officeart/2018/2/layout/IconVerticalSolidList"/>
    <dgm:cxn modelId="{1D871BA1-7EC7-4847-9675-E5CEAEF25B44}" type="presParOf" srcId="{C0E1D3C0-5E5C-459C-896A-C218F1AD971C}" destId="{B8B5710B-407D-418E-AF8C-DC8F4164ADC5}" srcOrd="5" destOrd="0" presId="urn:microsoft.com/office/officeart/2018/2/layout/IconVerticalSolidList"/>
    <dgm:cxn modelId="{91BFC727-90DC-4EED-854E-19DB8D47AD5F}" type="presParOf" srcId="{C0E1D3C0-5E5C-459C-896A-C218F1AD971C}" destId="{9F49B321-20F7-4E68-8FC1-081E30977136}" srcOrd="6" destOrd="0" presId="urn:microsoft.com/office/officeart/2018/2/layout/IconVerticalSolidList"/>
    <dgm:cxn modelId="{8E00481E-0522-42BB-917F-370342E36605}" type="presParOf" srcId="{9F49B321-20F7-4E68-8FC1-081E30977136}" destId="{C26A1695-C1DD-47E4-8C7D-7AACAC436003}" srcOrd="0" destOrd="0" presId="urn:microsoft.com/office/officeart/2018/2/layout/IconVerticalSolidList"/>
    <dgm:cxn modelId="{54321A9C-EAC8-4968-B1C9-DE631BFB4DEA}" type="presParOf" srcId="{9F49B321-20F7-4E68-8FC1-081E30977136}" destId="{C094BD36-1598-4A79-B0A3-938ADC1BCC3F}" srcOrd="1" destOrd="0" presId="urn:microsoft.com/office/officeart/2018/2/layout/IconVerticalSolidList"/>
    <dgm:cxn modelId="{C9C2BB18-7CBA-4164-BDEF-5D9BC9BF7B99}" type="presParOf" srcId="{9F49B321-20F7-4E68-8FC1-081E30977136}" destId="{6FEDAAF1-EAA3-414B-BC5B-DE4DD8BF7FE9}" srcOrd="2" destOrd="0" presId="urn:microsoft.com/office/officeart/2018/2/layout/IconVerticalSolidList"/>
    <dgm:cxn modelId="{9188B094-58E3-4BA5-8303-567CA7490787}" type="presParOf" srcId="{9F49B321-20F7-4E68-8FC1-081E30977136}" destId="{697BC571-9729-4715-93BB-11ADE8492B50}" srcOrd="3" destOrd="0" presId="urn:microsoft.com/office/officeart/2018/2/layout/IconVerticalSolidList"/>
    <dgm:cxn modelId="{1AEAD157-039A-4991-A135-9D6B4C621654}" type="presParOf" srcId="{C0E1D3C0-5E5C-459C-896A-C218F1AD971C}" destId="{5945232E-29EB-46FE-898A-9454776D9BFD}" srcOrd="7" destOrd="0" presId="urn:microsoft.com/office/officeart/2018/2/layout/IconVerticalSolidList"/>
    <dgm:cxn modelId="{0D5C8C35-9663-415A-ABA0-12991927053D}" type="presParOf" srcId="{C0E1D3C0-5E5C-459C-896A-C218F1AD971C}" destId="{8957D04D-9CC7-46F1-B9EB-4407707848F5}" srcOrd="8" destOrd="0" presId="urn:microsoft.com/office/officeart/2018/2/layout/IconVerticalSolidList"/>
    <dgm:cxn modelId="{3886C253-4A68-49F7-A2D4-44D0EE54EC14}" type="presParOf" srcId="{8957D04D-9CC7-46F1-B9EB-4407707848F5}" destId="{F637EC96-A760-4C38-A717-FB2A1BE3A1C9}" srcOrd="0" destOrd="0" presId="urn:microsoft.com/office/officeart/2018/2/layout/IconVerticalSolidList"/>
    <dgm:cxn modelId="{6927A25A-653D-40A7-A7DA-7E1D345033A3}" type="presParOf" srcId="{8957D04D-9CC7-46F1-B9EB-4407707848F5}" destId="{935F11B6-128D-44B2-924A-94BB019A7C1A}" srcOrd="1" destOrd="0" presId="urn:microsoft.com/office/officeart/2018/2/layout/IconVerticalSolidList"/>
    <dgm:cxn modelId="{4FD3DD07-AA6A-4931-8E42-B3A1DFCDBF2C}" type="presParOf" srcId="{8957D04D-9CC7-46F1-B9EB-4407707848F5}" destId="{63E1073B-4A04-4924-B35D-09945B8468C3}" srcOrd="2" destOrd="0" presId="urn:microsoft.com/office/officeart/2018/2/layout/IconVerticalSolidList"/>
    <dgm:cxn modelId="{F0210225-B2C9-4046-8BA2-6D56F2ECEAB6}" type="presParOf" srcId="{8957D04D-9CC7-46F1-B9EB-4407707848F5}" destId="{88D40C6F-0107-4D0A-8852-3D79FFE934FB}" srcOrd="3" destOrd="0" presId="urn:microsoft.com/office/officeart/2018/2/layout/IconVerticalSolidList"/>
    <dgm:cxn modelId="{0CDEDA20-3DED-4516-AFB6-FD55D6CF7563}" type="presParOf" srcId="{C0E1D3C0-5E5C-459C-896A-C218F1AD971C}" destId="{A5EBC6A0-FB48-492D-98FF-25BDA7254551}" srcOrd="9" destOrd="0" presId="urn:microsoft.com/office/officeart/2018/2/layout/IconVerticalSolidList"/>
    <dgm:cxn modelId="{71E43675-0160-4814-A38B-CE2D5E727B07}" type="presParOf" srcId="{C0E1D3C0-5E5C-459C-896A-C218F1AD971C}" destId="{87BDC871-06B8-4C39-AC27-6BF7517E84D2}" srcOrd="10" destOrd="0" presId="urn:microsoft.com/office/officeart/2018/2/layout/IconVerticalSolidList"/>
    <dgm:cxn modelId="{00E43C46-C309-4189-915D-1DABD4C3C894}" type="presParOf" srcId="{87BDC871-06B8-4C39-AC27-6BF7517E84D2}" destId="{B540F328-CEC3-43D2-9BD5-180792757462}" srcOrd="0" destOrd="0" presId="urn:microsoft.com/office/officeart/2018/2/layout/IconVerticalSolidList"/>
    <dgm:cxn modelId="{534C694E-DFB4-43D3-AC44-7772719E2D4D}" type="presParOf" srcId="{87BDC871-06B8-4C39-AC27-6BF7517E84D2}" destId="{31A5A9D8-3575-421F-91A5-6628B57CE984}" srcOrd="1" destOrd="0" presId="urn:microsoft.com/office/officeart/2018/2/layout/IconVerticalSolidList"/>
    <dgm:cxn modelId="{B880DB1D-0FF3-4B8B-B2FF-CC1497785F00}" type="presParOf" srcId="{87BDC871-06B8-4C39-AC27-6BF7517E84D2}" destId="{6A181247-DFF4-45F1-BDA9-81B749FA3A7B}" srcOrd="2" destOrd="0" presId="urn:microsoft.com/office/officeart/2018/2/layout/IconVerticalSolidList"/>
    <dgm:cxn modelId="{DB904271-705C-4550-8178-824104166F9B}" type="presParOf" srcId="{87BDC871-06B8-4C39-AC27-6BF7517E84D2}" destId="{A76292F2-609A-4E94-8302-DAC86C7B611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54BE67-0BDB-48C8-B896-CFB022A12DD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48C2AE2-2447-432A-A7D3-E5D34B171510}">
      <dgm:prSet/>
      <dgm:spPr/>
      <dgm:t>
        <a:bodyPr/>
        <a:lstStyle/>
        <a:p>
          <a:pPr>
            <a:lnSpc>
              <a:spcPct val="100000"/>
            </a:lnSpc>
          </a:pPr>
          <a:r>
            <a:rPr lang="en-US" b="1" dirty="0">
              <a:solidFill>
                <a:schemeClr val="bg1"/>
              </a:solidFill>
            </a:rPr>
            <a:t>Environmental Prompts </a:t>
          </a:r>
          <a:r>
            <a:rPr lang="en-US" dirty="0">
              <a:solidFill>
                <a:schemeClr val="bg1"/>
              </a:solidFill>
            </a:rPr>
            <a:t>- Motion to specific thing in the environment to prompt individual (list of tasks on the wall, a chair, clock, etc.)</a:t>
          </a:r>
        </a:p>
      </dgm:t>
    </dgm:pt>
    <dgm:pt modelId="{D8E9E89C-21C7-402C-A31B-AED4093881F8}" type="parTrans" cxnId="{E27500EA-1E88-4C54-B3D1-679F09A1C1A9}">
      <dgm:prSet/>
      <dgm:spPr/>
      <dgm:t>
        <a:bodyPr/>
        <a:lstStyle/>
        <a:p>
          <a:endParaRPr lang="en-US"/>
        </a:p>
      </dgm:t>
    </dgm:pt>
    <dgm:pt modelId="{41DCB8E3-038E-487E-98C4-9E92EBF4B6EF}" type="sibTrans" cxnId="{E27500EA-1E88-4C54-B3D1-679F09A1C1A9}">
      <dgm:prSet/>
      <dgm:spPr/>
      <dgm:t>
        <a:bodyPr/>
        <a:lstStyle/>
        <a:p>
          <a:endParaRPr lang="en-US"/>
        </a:p>
      </dgm:t>
    </dgm:pt>
    <dgm:pt modelId="{6515CF40-527B-456F-B3AA-89E04A3BBF9A}">
      <dgm:prSet/>
      <dgm:spPr/>
      <dgm:t>
        <a:bodyPr/>
        <a:lstStyle/>
        <a:p>
          <a:pPr>
            <a:lnSpc>
              <a:spcPct val="100000"/>
            </a:lnSpc>
          </a:pPr>
          <a:r>
            <a:rPr lang="en-US" b="1" dirty="0">
              <a:solidFill>
                <a:schemeClr val="bg1"/>
              </a:solidFill>
            </a:rPr>
            <a:t>Sensory Strategies </a:t>
          </a:r>
          <a:r>
            <a:rPr lang="en-US" b="0" dirty="0">
              <a:solidFill>
                <a:schemeClr val="bg1"/>
              </a:solidFill>
            </a:rPr>
            <a:t>-</a:t>
          </a:r>
          <a:r>
            <a:rPr lang="en-US" dirty="0">
              <a:solidFill>
                <a:schemeClr val="bg1"/>
              </a:solidFill>
            </a:rPr>
            <a:t> Minimize external Stimuli by reducing the sensory stimulation (sights, sounds, etc.) Decompression Strategies (fidget toys)</a:t>
          </a:r>
        </a:p>
      </dgm:t>
    </dgm:pt>
    <dgm:pt modelId="{4C7B3640-A524-498B-9522-C13406D82C8D}" type="parTrans" cxnId="{53889737-22DE-4DDF-B70D-85DD133DF288}">
      <dgm:prSet/>
      <dgm:spPr/>
      <dgm:t>
        <a:bodyPr/>
        <a:lstStyle/>
        <a:p>
          <a:endParaRPr lang="en-US"/>
        </a:p>
      </dgm:t>
    </dgm:pt>
    <dgm:pt modelId="{94306CEF-FCBE-485A-9B86-94770F9C4561}" type="sibTrans" cxnId="{53889737-22DE-4DDF-B70D-85DD133DF288}">
      <dgm:prSet/>
      <dgm:spPr/>
      <dgm:t>
        <a:bodyPr/>
        <a:lstStyle/>
        <a:p>
          <a:endParaRPr lang="en-US"/>
        </a:p>
      </dgm:t>
    </dgm:pt>
    <dgm:pt modelId="{7CCD5555-B6AF-4C3A-8F2B-876E1607BB6D}">
      <dgm:prSet/>
      <dgm:spPr/>
      <dgm:t>
        <a:bodyPr/>
        <a:lstStyle/>
        <a:p>
          <a:pPr>
            <a:lnSpc>
              <a:spcPct val="100000"/>
            </a:lnSpc>
          </a:pPr>
          <a:r>
            <a:rPr lang="en-US" b="1" dirty="0">
              <a:solidFill>
                <a:schemeClr val="bg1"/>
              </a:solidFill>
            </a:rPr>
            <a:t>Proximity Prompts </a:t>
          </a:r>
          <a:r>
            <a:rPr lang="en-US" b="0" dirty="0">
              <a:solidFill>
                <a:schemeClr val="bg1"/>
              </a:solidFill>
            </a:rPr>
            <a:t>-</a:t>
          </a:r>
          <a:r>
            <a:rPr lang="en-US" dirty="0">
              <a:solidFill>
                <a:schemeClr val="bg1"/>
              </a:solidFill>
            </a:rPr>
            <a:t> Moving Closer in a non-threatening manner.</a:t>
          </a:r>
        </a:p>
      </dgm:t>
    </dgm:pt>
    <dgm:pt modelId="{CC6E33C6-30FA-488E-A81A-C2633DC888E1}" type="parTrans" cxnId="{BA5308D1-A9A2-4F8A-AE43-DDF0DBBC1CC6}">
      <dgm:prSet/>
      <dgm:spPr/>
      <dgm:t>
        <a:bodyPr/>
        <a:lstStyle/>
        <a:p>
          <a:endParaRPr lang="en-US"/>
        </a:p>
      </dgm:t>
    </dgm:pt>
    <dgm:pt modelId="{D0D3EDF8-1D3A-4AAA-B752-9A7CD5963D38}" type="sibTrans" cxnId="{BA5308D1-A9A2-4F8A-AE43-DDF0DBBC1CC6}">
      <dgm:prSet/>
      <dgm:spPr/>
      <dgm:t>
        <a:bodyPr/>
        <a:lstStyle/>
        <a:p>
          <a:endParaRPr lang="en-US"/>
        </a:p>
      </dgm:t>
    </dgm:pt>
    <dgm:pt modelId="{CBC3845C-8E25-4EE2-8FBD-FF6CCC9E6CAB}">
      <dgm:prSet/>
      <dgm:spPr/>
      <dgm:t>
        <a:bodyPr/>
        <a:lstStyle/>
        <a:p>
          <a:pPr>
            <a:lnSpc>
              <a:spcPct val="100000"/>
            </a:lnSpc>
          </a:pPr>
          <a:r>
            <a:rPr lang="en-US" b="1" dirty="0">
              <a:solidFill>
                <a:schemeClr val="bg1"/>
              </a:solidFill>
            </a:rPr>
            <a:t>Touch Prompts </a:t>
          </a:r>
          <a:r>
            <a:rPr lang="en-US" dirty="0">
              <a:solidFill>
                <a:schemeClr val="bg1"/>
              </a:solidFill>
            </a:rPr>
            <a:t>- Only to be used in a kind, supportive way with an individual with whom staff has a positive relationship. </a:t>
          </a:r>
        </a:p>
      </dgm:t>
    </dgm:pt>
    <dgm:pt modelId="{99A4EFE5-26DC-4389-B6A0-7448F6B35FE4}" type="parTrans" cxnId="{92754A44-905F-4A6F-9C75-C61DF9BC5CFD}">
      <dgm:prSet/>
      <dgm:spPr/>
      <dgm:t>
        <a:bodyPr/>
        <a:lstStyle/>
        <a:p>
          <a:endParaRPr lang="en-US"/>
        </a:p>
      </dgm:t>
    </dgm:pt>
    <dgm:pt modelId="{4D5BCFB7-7434-49D2-BBEC-A220CF4869CA}" type="sibTrans" cxnId="{92754A44-905F-4A6F-9C75-C61DF9BC5CFD}">
      <dgm:prSet/>
      <dgm:spPr/>
      <dgm:t>
        <a:bodyPr/>
        <a:lstStyle/>
        <a:p>
          <a:endParaRPr lang="en-US"/>
        </a:p>
      </dgm:t>
    </dgm:pt>
    <dgm:pt modelId="{C0E1D3C0-5E5C-459C-896A-C218F1AD971C}" type="pres">
      <dgm:prSet presAssocID="{CD54BE67-0BDB-48C8-B896-CFB022A12DD9}" presName="root" presStyleCnt="0">
        <dgm:presLayoutVars>
          <dgm:dir/>
          <dgm:resizeHandles val="exact"/>
        </dgm:presLayoutVars>
      </dgm:prSet>
      <dgm:spPr/>
    </dgm:pt>
    <dgm:pt modelId="{0A5128D2-23C2-4E5F-BC2F-73151D69794F}" type="pres">
      <dgm:prSet presAssocID="{948C2AE2-2447-432A-A7D3-E5D34B171510}" presName="compNode" presStyleCnt="0"/>
      <dgm:spPr/>
    </dgm:pt>
    <dgm:pt modelId="{DE16C3D3-01A1-4FF9-87F2-AAB19AAEF2F7}" type="pres">
      <dgm:prSet presAssocID="{948C2AE2-2447-432A-A7D3-E5D34B171510}" presName="bgRect" presStyleLbl="bgShp" presStyleIdx="0" presStyleCnt="4"/>
      <dgm:spPr/>
    </dgm:pt>
    <dgm:pt modelId="{3F11F82D-BDE4-4AA7-8858-DF66B6BFC0B6}" type="pres">
      <dgm:prSet presAssocID="{948C2AE2-2447-432A-A7D3-E5D34B17151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larm clock with solid fill"/>
        </a:ext>
      </dgm:extLst>
    </dgm:pt>
    <dgm:pt modelId="{B35F35FF-170E-45B5-B995-89F6E1C52C56}" type="pres">
      <dgm:prSet presAssocID="{948C2AE2-2447-432A-A7D3-E5D34B171510}" presName="spaceRect" presStyleCnt="0"/>
      <dgm:spPr/>
    </dgm:pt>
    <dgm:pt modelId="{E9F398DD-8DCA-40C5-A099-5B5650985FDC}" type="pres">
      <dgm:prSet presAssocID="{948C2AE2-2447-432A-A7D3-E5D34B171510}" presName="parTx" presStyleLbl="revTx" presStyleIdx="0" presStyleCnt="4">
        <dgm:presLayoutVars>
          <dgm:chMax val="0"/>
          <dgm:chPref val="0"/>
        </dgm:presLayoutVars>
      </dgm:prSet>
      <dgm:spPr/>
    </dgm:pt>
    <dgm:pt modelId="{63A74438-E77C-4085-96EB-D7C8149E3A75}" type="pres">
      <dgm:prSet presAssocID="{41DCB8E3-038E-487E-98C4-9E92EBF4B6EF}" presName="sibTrans" presStyleCnt="0"/>
      <dgm:spPr/>
    </dgm:pt>
    <dgm:pt modelId="{1EB9B2D3-5703-4471-A9B4-88A2516AD6B1}" type="pres">
      <dgm:prSet presAssocID="{6515CF40-527B-456F-B3AA-89E04A3BBF9A}" presName="compNode" presStyleCnt="0"/>
      <dgm:spPr/>
    </dgm:pt>
    <dgm:pt modelId="{36741F21-7C26-4F4E-B0BB-0249FBA1F239}" type="pres">
      <dgm:prSet presAssocID="{6515CF40-527B-456F-B3AA-89E04A3BBF9A}" presName="bgRect" presStyleLbl="bgShp" presStyleIdx="1" presStyleCnt="4"/>
      <dgm:spPr/>
    </dgm:pt>
    <dgm:pt modelId="{2052AF89-FB90-473C-B997-698476A5CF86}" type="pres">
      <dgm:prSet presAssocID="{6515CF40-527B-456F-B3AA-89E04A3BBF9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ghts On with solid fill"/>
        </a:ext>
      </dgm:extLst>
    </dgm:pt>
    <dgm:pt modelId="{554E70EE-151A-4F49-91F0-957A1EA7F101}" type="pres">
      <dgm:prSet presAssocID="{6515CF40-527B-456F-B3AA-89E04A3BBF9A}" presName="spaceRect" presStyleCnt="0"/>
      <dgm:spPr/>
    </dgm:pt>
    <dgm:pt modelId="{7B8724CA-0E80-464E-B30D-EB227BB6F1C1}" type="pres">
      <dgm:prSet presAssocID="{6515CF40-527B-456F-B3AA-89E04A3BBF9A}" presName="parTx" presStyleLbl="revTx" presStyleIdx="1" presStyleCnt="4">
        <dgm:presLayoutVars>
          <dgm:chMax val="0"/>
          <dgm:chPref val="0"/>
        </dgm:presLayoutVars>
      </dgm:prSet>
      <dgm:spPr/>
    </dgm:pt>
    <dgm:pt modelId="{1E735F98-B01A-4855-A223-69CD66624F72}" type="pres">
      <dgm:prSet presAssocID="{94306CEF-FCBE-485A-9B86-94770F9C4561}" presName="sibTrans" presStyleCnt="0"/>
      <dgm:spPr/>
    </dgm:pt>
    <dgm:pt modelId="{8400EB81-EDDD-4F1D-B399-17F3F32D29EF}" type="pres">
      <dgm:prSet presAssocID="{7CCD5555-B6AF-4C3A-8F2B-876E1607BB6D}" presName="compNode" presStyleCnt="0"/>
      <dgm:spPr/>
    </dgm:pt>
    <dgm:pt modelId="{BBD5B78A-F20D-4052-9637-733340BF4E59}" type="pres">
      <dgm:prSet presAssocID="{7CCD5555-B6AF-4C3A-8F2B-876E1607BB6D}" presName="bgRect" presStyleLbl="bgShp" presStyleIdx="2" presStyleCnt="4"/>
      <dgm:spPr/>
    </dgm:pt>
    <dgm:pt modelId="{1DAB6FB9-D3E0-4B57-BAFE-81FCDB9E5A54}" type="pres">
      <dgm:prSet presAssocID="{7CCD5555-B6AF-4C3A-8F2B-876E1607BB6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outline"/>
        </a:ext>
      </dgm:extLst>
    </dgm:pt>
    <dgm:pt modelId="{36CE5FDA-2A0D-4477-9131-CD7C8405D4DD}" type="pres">
      <dgm:prSet presAssocID="{7CCD5555-B6AF-4C3A-8F2B-876E1607BB6D}" presName="spaceRect" presStyleCnt="0"/>
      <dgm:spPr/>
    </dgm:pt>
    <dgm:pt modelId="{F69866B7-7C54-4375-831A-90B4ABB160D2}" type="pres">
      <dgm:prSet presAssocID="{7CCD5555-B6AF-4C3A-8F2B-876E1607BB6D}" presName="parTx" presStyleLbl="revTx" presStyleIdx="2" presStyleCnt="4">
        <dgm:presLayoutVars>
          <dgm:chMax val="0"/>
          <dgm:chPref val="0"/>
        </dgm:presLayoutVars>
      </dgm:prSet>
      <dgm:spPr/>
    </dgm:pt>
    <dgm:pt modelId="{B8B5710B-407D-418E-AF8C-DC8F4164ADC5}" type="pres">
      <dgm:prSet presAssocID="{D0D3EDF8-1D3A-4AAA-B752-9A7CD5963D38}" presName="sibTrans" presStyleCnt="0"/>
      <dgm:spPr/>
    </dgm:pt>
    <dgm:pt modelId="{9F49B321-20F7-4E68-8FC1-081E30977136}" type="pres">
      <dgm:prSet presAssocID="{CBC3845C-8E25-4EE2-8FBD-FF6CCC9E6CAB}" presName="compNode" presStyleCnt="0"/>
      <dgm:spPr/>
    </dgm:pt>
    <dgm:pt modelId="{C26A1695-C1DD-47E4-8C7D-7AACAC436003}" type="pres">
      <dgm:prSet presAssocID="{CBC3845C-8E25-4EE2-8FBD-FF6CCC9E6CAB}" presName="bgRect" presStyleLbl="bgShp" presStyleIdx="3" presStyleCnt="4"/>
      <dgm:spPr/>
    </dgm:pt>
    <dgm:pt modelId="{C094BD36-1598-4A79-B0A3-938ADC1BCC3F}" type="pres">
      <dgm:prSet presAssocID="{CBC3845C-8E25-4EE2-8FBD-FF6CCC9E6C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wo Men with solid fill"/>
        </a:ext>
      </dgm:extLst>
    </dgm:pt>
    <dgm:pt modelId="{6FEDAAF1-EAA3-414B-BC5B-DE4DD8BF7FE9}" type="pres">
      <dgm:prSet presAssocID="{CBC3845C-8E25-4EE2-8FBD-FF6CCC9E6CAB}" presName="spaceRect" presStyleCnt="0"/>
      <dgm:spPr/>
    </dgm:pt>
    <dgm:pt modelId="{697BC571-9729-4715-93BB-11ADE8492B50}" type="pres">
      <dgm:prSet presAssocID="{CBC3845C-8E25-4EE2-8FBD-FF6CCC9E6CAB}" presName="parTx" presStyleLbl="revTx" presStyleIdx="3" presStyleCnt="4">
        <dgm:presLayoutVars>
          <dgm:chMax val="0"/>
          <dgm:chPref val="0"/>
        </dgm:presLayoutVars>
      </dgm:prSet>
      <dgm:spPr/>
    </dgm:pt>
  </dgm:ptLst>
  <dgm:cxnLst>
    <dgm:cxn modelId="{EE9EB40A-072C-4FDA-8927-47401543AC16}" type="presOf" srcId="{CBC3845C-8E25-4EE2-8FBD-FF6CCC9E6CAB}" destId="{697BC571-9729-4715-93BB-11ADE8492B50}" srcOrd="0" destOrd="0" presId="urn:microsoft.com/office/officeart/2018/2/layout/IconVerticalSolidList"/>
    <dgm:cxn modelId="{777E9413-036B-4B95-B44C-B1886B3AECFD}" type="presOf" srcId="{6515CF40-527B-456F-B3AA-89E04A3BBF9A}" destId="{7B8724CA-0E80-464E-B30D-EB227BB6F1C1}" srcOrd="0" destOrd="0" presId="urn:microsoft.com/office/officeart/2018/2/layout/IconVerticalSolidList"/>
    <dgm:cxn modelId="{53889737-22DE-4DDF-B70D-85DD133DF288}" srcId="{CD54BE67-0BDB-48C8-B896-CFB022A12DD9}" destId="{6515CF40-527B-456F-B3AA-89E04A3BBF9A}" srcOrd="1" destOrd="0" parTransId="{4C7B3640-A524-498B-9522-C13406D82C8D}" sibTransId="{94306CEF-FCBE-485A-9B86-94770F9C4561}"/>
    <dgm:cxn modelId="{92754A44-905F-4A6F-9C75-C61DF9BC5CFD}" srcId="{CD54BE67-0BDB-48C8-B896-CFB022A12DD9}" destId="{CBC3845C-8E25-4EE2-8FBD-FF6CCC9E6CAB}" srcOrd="3" destOrd="0" parTransId="{99A4EFE5-26DC-4389-B6A0-7448F6B35FE4}" sibTransId="{4D5BCFB7-7434-49D2-BBEC-A220CF4869CA}"/>
    <dgm:cxn modelId="{EF25927B-EC30-45DF-99A7-097541138F23}" type="presOf" srcId="{7CCD5555-B6AF-4C3A-8F2B-876E1607BB6D}" destId="{F69866B7-7C54-4375-831A-90B4ABB160D2}" srcOrd="0" destOrd="0" presId="urn:microsoft.com/office/officeart/2018/2/layout/IconVerticalSolidList"/>
    <dgm:cxn modelId="{65B89DBA-BFD0-45BB-9681-89852153BAE7}" type="presOf" srcId="{CD54BE67-0BDB-48C8-B896-CFB022A12DD9}" destId="{C0E1D3C0-5E5C-459C-896A-C218F1AD971C}" srcOrd="0" destOrd="0" presId="urn:microsoft.com/office/officeart/2018/2/layout/IconVerticalSolidList"/>
    <dgm:cxn modelId="{BA5308D1-A9A2-4F8A-AE43-DDF0DBBC1CC6}" srcId="{CD54BE67-0BDB-48C8-B896-CFB022A12DD9}" destId="{7CCD5555-B6AF-4C3A-8F2B-876E1607BB6D}" srcOrd="2" destOrd="0" parTransId="{CC6E33C6-30FA-488E-A81A-C2633DC888E1}" sibTransId="{D0D3EDF8-1D3A-4AAA-B752-9A7CD5963D38}"/>
    <dgm:cxn modelId="{5E2765DA-C910-4B5D-A020-14841CACC7E8}" type="presOf" srcId="{948C2AE2-2447-432A-A7D3-E5D34B171510}" destId="{E9F398DD-8DCA-40C5-A099-5B5650985FDC}" srcOrd="0" destOrd="0" presId="urn:microsoft.com/office/officeart/2018/2/layout/IconVerticalSolidList"/>
    <dgm:cxn modelId="{E27500EA-1E88-4C54-B3D1-679F09A1C1A9}" srcId="{CD54BE67-0BDB-48C8-B896-CFB022A12DD9}" destId="{948C2AE2-2447-432A-A7D3-E5D34B171510}" srcOrd="0" destOrd="0" parTransId="{D8E9E89C-21C7-402C-A31B-AED4093881F8}" sibTransId="{41DCB8E3-038E-487E-98C4-9E92EBF4B6EF}"/>
    <dgm:cxn modelId="{9F085B0C-7BA3-40B7-A100-BFD39F102DFE}" type="presParOf" srcId="{C0E1D3C0-5E5C-459C-896A-C218F1AD971C}" destId="{0A5128D2-23C2-4E5F-BC2F-73151D69794F}" srcOrd="0" destOrd="0" presId="urn:microsoft.com/office/officeart/2018/2/layout/IconVerticalSolidList"/>
    <dgm:cxn modelId="{097FD16C-4928-42F5-A6F8-5C40BE254ABF}" type="presParOf" srcId="{0A5128D2-23C2-4E5F-BC2F-73151D69794F}" destId="{DE16C3D3-01A1-4FF9-87F2-AAB19AAEF2F7}" srcOrd="0" destOrd="0" presId="urn:microsoft.com/office/officeart/2018/2/layout/IconVerticalSolidList"/>
    <dgm:cxn modelId="{0A890F9B-B0E7-4435-BAA2-8066B96768D4}" type="presParOf" srcId="{0A5128D2-23C2-4E5F-BC2F-73151D69794F}" destId="{3F11F82D-BDE4-4AA7-8858-DF66B6BFC0B6}" srcOrd="1" destOrd="0" presId="urn:microsoft.com/office/officeart/2018/2/layout/IconVerticalSolidList"/>
    <dgm:cxn modelId="{E3717B82-D4FD-4E32-8754-A199A5E4A31D}" type="presParOf" srcId="{0A5128D2-23C2-4E5F-BC2F-73151D69794F}" destId="{B35F35FF-170E-45B5-B995-89F6E1C52C56}" srcOrd="2" destOrd="0" presId="urn:microsoft.com/office/officeart/2018/2/layout/IconVerticalSolidList"/>
    <dgm:cxn modelId="{5858A750-5063-4C86-BAAF-8EC99F896D0A}" type="presParOf" srcId="{0A5128D2-23C2-4E5F-BC2F-73151D69794F}" destId="{E9F398DD-8DCA-40C5-A099-5B5650985FDC}" srcOrd="3" destOrd="0" presId="urn:microsoft.com/office/officeart/2018/2/layout/IconVerticalSolidList"/>
    <dgm:cxn modelId="{7892FF28-E3F6-4F50-8539-7F198E4FC7C1}" type="presParOf" srcId="{C0E1D3C0-5E5C-459C-896A-C218F1AD971C}" destId="{63A74438-E77C-4085-96EB-D7C8149E3A75}" srcOrd="1" destOrd="0" presId="urn:microsoft.com/office/officeart/2018/2/layout/IconVerticalSolidList"/>
    <dgm:cxn modelId="{858273D7-A27D-44BC-8A81-BAC3305C58F4}" type="presParOf" srcId="{C0E1D3C0-5E5C-459C-896A-C218F1AD971C}" destId="{1EB9B2D3-5703-4471-A9B4-88A2516AD6B1}" srcOrd="2" destOrd="0" presId="urn:microsoft.com/office/officeart/2018/2/layout/IconVerticalSolidList"/>
    <dgm:cxn modelId="{E3BB2345-6FAC-42B1-B2E3-74DDD7BB3799}" type="presParOf" srcId="{1EB9B2D3-5703-4471-A9B4-88A2516AD6B1}" destId="{36741F21-7C26-4F4E-B0BB-0249FBA1F239}" srcOrd="0" destOrd="0" presId="urn:microsoft.com/office/officeart/2018/2/layout/IconVerticalSolidList"/>
    <dgm:cxn modelId="{62690BA8-BD4D-4040-BEFC-F3EB25463426}" type="presParOf" srcId="{1EB9B2D3-5703-4471-A9B4-88A2516AD6B1}" destId="{2052AF89-FB90-473C-B997-698476A5CF86}" srcOrd="1" destOrd="0" presId="urn:microsoft.com/office/officeart/2018/2/layout/IconVerticalSolidList"/>
    <dgm:cxn modelId="{F8E57AB4-AEB3-4A9B-AE20-5FBC7498F699}" type="presParOf" srcId="{1EB9B2D3-5703-4471-A9B4-88A2516AD6B1}" destId="{554E70EE-151A-4F49-91F0-957A1EA7F101}" srcOrd="2" destOrd="0" presId="urn:microsoft.com/office/officeart/2018/2/layout/IconVerticalSolidList"/>
    <dgm:cxn modelId="{2217E62B-40A2-4206-9327-F08616A94173}" type="presParOf" srcId="{1EB9B2D3-5703-4471-A9B4-88A2516AD6B1}" destId="{7B8724CA-0E80-464E-B30D-EB227BB6F1C1}" srcOrd="3" destOrd="0" presId="urn:microsoft.com/office/officeart/2018/2/layout/IconVerticalSolidList"/>
    <dgm:cxn modelId="{C19F61BB-5D60-4A8F-BE50-64C6F64CEAB3}" type="presParOf" srcId="{C0E1D3C0-5E5C-459C-896A-C218F1AD971C}" destId="{1E735F98-B01A-4855-A223-69CD66624F72}" srcOrd="3" destOrd="0" presId="urn:microsoft.com/office/officeart/2018/2/layout/IconVerticalSolidList"/>
    <dgm:cxn modelId="{D952CA69-DF95-4102-BE1B-CF0AF37209F8}" type="presParOf" srcId="{C0E1D3C0-5E5C-459C-896A-C218F1AD971C}" destId="{8400EB81-EDDD-4F1D-B399-17F3F32D29EF}" srcOrd="4" destOrd="0" presId="urn:microsoft.com/office/officeart/2018/2/layout/IconVerticalSolidList"/>
    <dgm:cxn modelId="{EBB2A9F6-6328-422F-A2A4-6D85C6D655AC}" type="presParOf" srcId="{8400EB81-EDDD-4F1D-B399-17F3F32D29EF}" destId="{BBD5B78A-F20D-4052-9637-733340BF4E59}" srcOrd="0" destOrd="0" presId="urn:microsoft.com/office/officeart/2018/2/layout/IconVerticalSolidList"/>
    <dgm:cxn modelId="{4FA241A8-825C-4E1C-B1D5-3B7E96D85121}" type="presParOf" srcId="{8400EB81-EDDD-4F1D-B399-17F3F32D29EF}" destId="{1DAB6FB9-D3E0-4B57-BAFE-81FCDB9E5A54}" srcOrd="1" destOrd="0" presId="urn:microsoft.com/office/officeart/2018/2/layout/IconVerticalSolidList"/>
    <dgm:cxn modelId="{229DD917-C65F-4556-9F0A-7EEB143164EB}" type="presParOf" srcId="{8400EB81-EDDD-4F1D-B399-17F3F32D29EF}" destId="{36CE5FDA-2A0D-4477-9131-CD7C8405D4DD}" srcOrd="2" destOrd="0" presId="urn:microsoft.com/office/officeart/2018/2/layout/IconVerticalSolidList"/>
    <dgm:cxn modelId="{AE198618-6A90-4CF1-BE62-FB6E42C49277}" type="presParOf" srcId="{8400EB81-EDDD-4F1D-B399-17F3F32D29EF}" destId="{F69866B7-7C54-4375-831A-90B4ABB160D2}" srcOrd="3" destOrd="0" presId="urn:microsoft.com/office/officeart/2018/2/layout/IconVerticalSolidList"/>
    <dgm:cxn modelId="{1D871BA1-7EC7-4847-9675-E5CEAEF25B44}" type="presParOf" srcId="{C0E1D3C0-5E5C-459C-896A-C218F1AD971C}" destId="{B8B5710B-407D-418E-AF8C-DC8F4164ADC5}" srcOrd="5" destOrd="0" presId="urn:microsoft.com/office/officeart/2018/2/layout/IconVerticalSolidList"/>
    <dgm:cxn modelId="{91BFC727-90DC-4EED-854E-19DB8D47AD5F}" type="presParOf" srcId="{C0E1D3C0-5E5C-459C-896A-C218F1AD971C}" destId="{9F49B321-20F7-4E68-8FC1-081E30977136}" srcOrd="6" destOrd="0" presId="urn:microsoft.com/office/officeart/2018/2/layout/IconVerticalSolidList"/>
    <dgm:cxn modelId="{8E00481E-0522-42BB-917F-370342E36605}" type="presParOf" srcId="{9F49B321-20F7-4E68-8FC1-081E30977136}" destId="{C26A1695-C1DD-47E4-8C7D-7AACAC436003}" srcOrd="0" destOrd="0" presId="urn:microsoft.com/office/officeart/2018/2/layout/IconVerticalSolidList"/>
    <dgm:cxn modelId="{54321A9C-EAC8-4968-B1C9-DE631BFB4DEA}" type="presParOf" srcId="{9F49B321-20F7-4E68-8FC1-081E30977136}" destId="{C094BD36-1598-4A79-B0A3-938ADC1BCC3F}" srcOrd="1" destOrd="0" presId="urn:microsoft.com/office/officeart/2018/2/layout/IconVerticalSolidList"/>
    <dgm:cxn modelId="{C9C2BB18-7CBA-4164-BDEF-5D9BC9BF7B99}" type="presParOf" srcId="{9F49B321-20F7-4E68-8FC1-081E30977136}" destId="{6FEDAAF1-EAA3-414B-BC5B-DE4DD8BF7FE9}" srcOrd="2" destOrd="0" presId="urn:microsoft.com/office/officeart/2018/2/layout/IconVerticalSolidList"/>
    <dgm:cxn modelId="{9188B094-58E3-4BA5-8303-567CA7490787}" type="presParOf" srcId="{9F49B321-20F7-4E68-8FC1-081E30977136}" destId="{697BC571-9729-4715-93BB-11ADE8492B5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95364F-5B85-44B9-991B-2268F141FB81}" type="doc">
      <dgm:prSet loTypeId="urn:microsoft.com/office/officeart/2016/7/layout/VerticalSolidActionList" loCatId="List" qsTypeId="urn:microsoft.com/office/officeart/2005/8/quickstyle/simple2" qsCatId="simple" csTypeId="urn:microsoft.com/office/officeart/2005/8/colors/colorful1" csCatId="colorful" phldr="1"/>
      <dgm:spPr/>
      <dgm:t>
        <a:bodyPr/>
        <a:lstStyle/>
        <a:p>
          <a:endParaRPr lang="en-US"/>
        </a:p>
      </dgm:t>
    </dgm:pt>
    <dgm:pt modelId="{2E91ECA2-20AF-447D-9611-47537B02CF03}">
      <dgm:prSet/>
      <dgm:spPr/>
      <dgm:t>
        <a:bodyPr/>
        <a:lstStyle/>
        <a:p>
          <a:r>
            <a:rPr lang="en-US" dirty="0">
              <a:solidFill>
                <a:schemeClr val="tx1">
                  <a:lumMod val="95000"/>
                  <a:lumOff val="5000"/>
                </a:schemeClr>
              </a:solidFill>
            </a:rPr>
            <a:t>Indicate Concern</a:t>
          </a:r>
        </a:p>
      </dgm:t>
    </dgm:pt>
    <dgm:pt modelId="{E29F7105-325A-4E05-9BE8-34391AB0CCB3}" type="parTrans" cxnId="{4C4FA43D-8161-4EDA-B04E-E37ABAC5D5D2}">
      <dgm:prSet/>
      <dgm:spPr/>
      <dgm:t>
        <a:bodyPr/>
        <a:lstStyle/>
        <a:p>
          <a:endParaRPr lang="en-US"/>
        </a:p>
      </dgm:t>
    </dgm:pt>
    <dgm:pt modelId="{4E60079E-6CF3-4E32-9A2C-4C164726352F}" type="sibTrans" cxnId="{4C4FA43D-8161-4EDA-B04E-E37ABAC5D5D2}">
      <dgm:prSet/>
      <dgm:spPr/>
      <dgm:t>
        <a:bodyPr/>
        <a:lstStyle/>
        <a:p>
          <a:endParaRPr lang="en-US"/>
        </a:p>
      </dgm:t>
    </dgm:pt>
    <dgm:pt modelId="{9DC5E687-96D2-4495-912B-7CC5B634D407}">
      <dgm:prSet custT="1"/>
      <dgm:spPr/>
      <dgm:t>
        <a:bodyPr/>
        <a:lstStyle/>
        <a:p>
          <a:r>
            <a:rPr lang="en-US" sz="2000" dirty="0"/>
            <a:t>Verbalize staff’s concern and support. “I believe in you.” “I’m concerned about you.”</a:t>
          </a:r>
        </a:p>
      </dgm:t>
    </dgm:pt>
    <dgm:pt modelId="{792778C6-7CA1-4909-A851-CBDE775FF935}" type="parTrans" cxnId="{2B3CB4FC-23AB-47A5-AC22-3528725780D0}">
      <dgm:prSet/>
      <dgm:spPr/>
      <dgm:t>
        <a:bodyPr/>
        <a:lstStyle/>
        <a:p>
          <a:endParaRPr lang="en-US"/>
        </a:p>
      </dgm:t>
    </dgm:pt>
    <dgm:pt modelId="{2A6B7EEE-9568-49DF-8EE8-FD8464F361A8}" type="sibTrans" cxnId="{2B3CB4FC-23AB-47A5-AC22-3528725780D0}">
      <dgm:prSet/>
      <dgm:spPr/>
      <dgm:t>
        <a:bodyPr/>
        <a:lstStyle/>
        <a:p>
          <a:endParaRPr lang="en-US"/>
        </a:p>
      </dgm:t>
    </dgm:pt>
    <dgm:pt modelId="{D808809B-B48C-440F-B0C5-C7F942CEE5E8}">
      <dgm:prSet/>
      <dgm:spPr/>
      <dgm:t>
        <a:bodyPr/>
        <a:lstStyle/>
        <a:p>
          <a:r>
            <a:rPr lang="en-US" dirty="0">
              <a:solidFill>
                <a:schemeClr val="tx1">
                  <a:lumMod val="95000"/>
                  <a:lumOff val="5000"/>
                </a:schemeClr>
              </a:solidFill>
            </a:rPr>
            <a:t>Clear</a:t>
          </a:r>
        </a:p>
      </dgm:t>
    </dgm:pt>
    <dgm:pt modelId="{6109A5D3-4EC4-43CF-83B4-95517A6006CE}" type="parTrans" cxnId="{9B3F4BE9-A294-4638-9A45-B17A6056C9F9}">
      <dgm:prSet/>
      <dgm:spPr/>
      <dgm:t>
        <a:bodyPr/>
        <a:lstStyle/>
        <a:p>
          <a:endParaRPr lang="en-US"/>
        </a:p>
      </dgm:t>
    </dgm:pt>
    <dgm:pt modelId="{3D07158C-4A79-4B30-AC4D-E58A520C1573}" type="sibTrans" cxnId="{9B3F4BE9-A294-4638-9A45-B17A6056C9F9}">
      <dgm:prSet/>
      <dgm:spPr/>
      <dgm:t>
        <a:bodyPr/>
        <a:lstStyle/>
        <a:p>
          <a:endParaRPr lang="en-US"/>
        </a:p>
      </dgm:t>
    </dgm:pt>
    <dgm:pt modelId="{C617FB23-7088-46EB-B6B0-B3D88286721B}">
      <dgm:prSet custT="1"/>
      <dgm:spPr/>
      <dgm:t>
        <a:bodyPr/>
        <a:lstStyle/>
        <a:p>
          <a:r>
            <a:rPr lang="en-US" sz="2000" dirty="0"/>
            <a:t>Brief, simple prompts, 5 letters and 5 words or less. </a:t>
          </a:r>
        </a:p>
        <a:p>
          <a:r>
            <a:rPr lang="en-US" sz="2000" dirty="0"/>
            <a:t>“Let’s line up, please.” “Time to put away the books, please.” </a:t>
          </a:r>
        </a:p>
      </dgm:t>
    </dgm:pt>
    <dgm:pt modelId="{C6857A28-B360-4AB3-A129-BB3BB0834DDA}" type="parTrans" cxnId="{31DCEEEF-AA18-4856-B281-831761E18F21}">
      <dgm:prSet/>
      <dgm:spPr/>
      <dgm:t>
        <a:bodyPr/>
        <a:lstStyle/>
        <a:p>
          <a:endParaRPr lang="en-US"/>
        </a:p>
      </dgm:t>
    </dgm:pt>
    <dgm:pt modelId="{39636239-1452-4549-A14B-CA577498DAC5}" type="sibTrans" cxnId="{31DCEEEF-AA18-4856-B281-831761E18F21}">
      <dgm:prSet/>
      <dgm:spPr/>
      <dgm:t>
        <a:bodyPr/>
        <a:lstStyle/>
        <a:p>
          <a:endParaRPr lang="en-US"/>
        </a:p>
      </dgm:t>
    </dgm:pt>
    <dgm:pt modelId="{846E67A1-BC04-45C3-9DBB-F791F65D9F51}">
      <dgm:prSet/>
      <dgm:spPr/>
      <dgm:t>
        <a:bodyPr/>
        <a:lstStyle/>
        <a:p>
          <a:r>
            <a:rPr lang="en-US" dirty="0">
              <a:solidFill>
                <a:schemeClr val="tx1">
                  <a:lumMod val="95000"/>
                  <a:lumOff val="5000"/>
                </a:schemeClr>
              </a:solidFill>
            </a:rPr>
            <a:t>Offer Assistance</a:t>
          </a:r>
        </a:p>
      </dgm:t>
    </dgm:pt>
    <dgm:pt modelId="{086687EE-4870-4C74-97D1-796761D3318F}" type="parTrans" cxnId="{6C821F3E-9BDF-47D0-8DD3-27369C9A62D4}">
      <dgm:prSet/>
      <dgm:spPr/>
      <dgm:t>
        <a:bodyPr/>
        <a:lstStyle/>
        <a:p>
          <a:endParaRPr lang="en-US"/>
        </a:p>
      </dgm:t>
    </dgm:pt>
    <dgm:pt modelId="{9A43E27E-9E56-45BF-B0A3-B84FE8387900}" type="sibTrans" cxnId="{6C821F3E-9BDF-47D0-8DD3-27369C9A62D4}">
      <dgm:prSet/>
      <dgm:spPr/>
      <dgm:t>
        <a:bodyPr/>
        <a:lstStyle/>
        <a:p>
          <a:endParaRPr lang="en-US"/>
        </a:p>
      </dgm:t>
    </dgm:pt>
    <dgm:pt modelId="{3142159A-442E-4C1D-BDF3-8054E573025B}">
      <dgm:prSet custT="1"/>
      <dgm:spPr/>
      <dgm:t>
        <a:bodyPr/>
        <a:lstStyle/>
        <a:p>
          <a:r>
            <a:rPr lang="en-US" sz="2000" i="0" dirty="0"/>
            <a:t>Convey willingness to help. “Can we work on this together?” “Can I help you get started on the first one?” </a:t>
          </a:r>
        </a:p>
      </dgm:t>
    </dgm:pt>
    <dgm:pt modelId="{8069FC4E-0ECE-410B-BA0A-16544B1B0F74}" type="parTrans" cxnId="{B570BEB5-F098-42D4-AEE1-09F88EE60C5D}">
      <dgm:prSet/>
      <dgm:spPr/>
      <dgm:t>
        <a:bodyPr/>
        <a:lstStyle/>
        <a:p>
          <a:endParaRPr lang="en-US"/>
        </a:p>
      </dgm:t>
    </dgm:pt>
    <dgm:pt modelId="{685A373C-89DD-4645-84CB-5B9C2004DD9F}" type="sibTrans" cxnId="{B570BEB5-F098-42D4-AEE1-09F88EE60C5D}">
      <dgm:prSet/>
      <dgm:spPr/>
      <dgm:t>
        <a:bodyPr/>
        <a:lstStyle/>
        <a:p>
          <a:endParaRPr lang="en-US"/>
        </a:p>
      </dgm:t>
    </dgm:pt>
    <dgm:pt modelId="{88E95DC1-5244-4DDD-B23D-A872C101230B}">
      <dgm:prSet/>
      <dgm:spPr/>
      <dgm:t>
        <a:bodyPr/>
        <a:lstStyle/>
        <a:p>
          <a:r>
            <a:rPr lang="en-US" dirty="0">
              <a:solidFill>
                <a:schemeClr val="tx1">
                  <a:lumMod val="95000"/>
                  <a:lumOff val="5000"/>
                </a:schemeClr>
              </a:solidFill>
            </a:rPr>
            <a:t>Attempt to Divert Focus</a:t>
          </a:r>
        </a:p>
      </dgm:t>
    </dgm:pt>
    <dgm:pt modelId="{9655BBFF-5488-4794-9E95-62F4B2DEAF42}" type="parTrans" cxnId="{B7513E83-B853-47AB-9814-B04ACB20A027}">
      <dgm:prSet/>
      <dgm:spPr/>
      <dgm:t>
        <a:bodyPr/>
        <a:lstStyle/>
        <a:p>
          <a:endParaRPr lang="en-US"/>
        </a:p>
      </dgm:t>
    </dgm:pt>
    <dgm:pt modelId="{E007F3EC-3C9E-4FEF-9DFF-0F51619835B2}" type="sibTrans" cxnId="{B7513E83-B853-47AB-9814-B04ACB20A027}">
      <dgm:prSet/>
      <dgm:spPr/>
      <dgm:t>
        <a:bodyPr/>
        <a:lstStyle/>
        <a:p>
          <a:endParaRPr lang="en-US"/>
        </a:p>
      </dgm:t>
    </dgm:pt>
    <dgm:pt modelId="{C9D1BF32-8D5B-4EC6-A29D-F3F4583F36F6}">
      <dgm:prSet custT="1"/>
      <dgm:spPr/>
      <dgm:t>
        <a:bodyPr/>
        <a:lstStyle/>
        <a:p>
          <a:r>
            <a:rPr lang="en-US" sz="2000" dirty="0"/>
            <a:t>Temporarily distract from the stressful task and return to it when appropriate.             “Did you see the lightening last night?” Do you know what we are having for lunch today?” </a:t>
          </a:r>
        </a:p>
      </dgm:t>
    </dgm:pt>
    <dgm:pt modelId="{6C460BFC-5C78-40AA-A6E4-EAD50EAFB3BF}" type="parTrans" cxnId="{5824F3F1-4288-4EF4-B6BE-06255B1DBB66}">
      <dgm:prSet/>
      <dgm:spPr/>
      <dgm:t>
        <a:bodyPr/>
        <a:lstStyle/>
        <a:p>
          <a:endParaRPr lang="en-US"/>
        </a:p>
      </dgm:t>
    </dgm:pt>
    <dgm:pt modelId="{A5ECE8F9-6070-4D07-BBD9-9956E9594F12}" type="sibTrans" cxnId="{5824F3F1-4288-4EF4-B6BE-06255B1DBB66}">
      <dgm:prSet/>
      <dgm:spPr/>
      <dgm:t>
        <a:bodyPr/>
        <a:lstStyle/>
        <a:p>
          <a:endParaRPr lang="en-US"/>
        </a:p>
      </dgm:t>
    </dgm:pt>
    <dgm:pt modelId="{942606AC-5249-43A9-91BF-7C89F6D1A545}" type="pres">
      <dgm:prSet presAssocID="{0095364F-5B85-44B9-991B-2268F141FB81}" presName="Name0" presStyleCnt="0">
        <dgm:presLayoutVars>
          <dgm:dir/>
          <dgm:animLvl val="lvl"/>
          <dgm:resizeHandles val="exact"/>
        </dgm:presLayoutVars>
      </dgm:prSet>
      <dgm:spPr/>
    </dgm:pt>
    <dgm:pt modelId="{60056354-0E4D-4BA8-AFB6-4AF3DA7648EB}" type="pres">
      <dgm:prSet presAssocID="{2E91ECA2-20AF-447D-9611-47537B02CF03}" presName="linNode" presStyleCnt="0"/>
      <dgm:spPr/>
    </dgm:pt>
    <dgm:pt modelId="{27A3B6BD-0F33-4FDB-B6E4-E4EE592985E7}" type="pres">
      <dgm:prSet presAssocID="{2E91ECA2-20AF-447D-9611-47537B02CF03}" presName="parentText" presStyleLbl="alignNode1" presStyleIdx="0" presStyleCnt="4">
        <dgm:presLayoutVars>
          <dgm:chMax val="1"/>
          <dgm:bulletEnabled/>
        </dgm:presLayoutVars>
      </dgm:prSet>
      <dgm:spPr/>
    </dgm:pt>
    <dgm:pt modelId="{A7D2BF39-985B-4833-AF6E-8CF3A681C8BF}" type="pres">
      <dgm:prSet presAssocID="{2E91ECA2-20AF-447D-9611-47537B02CF03}" presName="descendantText" presStyleLbl="alignAccFollowNode1" presStyleIdx="0" presStyleCnt="4">
        <dgm:presLayoutVars>
          <dgm:bulletEnabled/>
        </dgm:presLayoutVars>
      </dgm:prSet>
      <dgm:spPr/>
    </dgm:pt>
    <dgm:pt modelId="{1329D8C1-E28B-4DC6-A03C-DF3102069211}" type="pres">
      <dgm:prSet presAssocID="{4E60079E-6CF3-4E32-9A2C-4C164726352F}" presName="sp" presStyleCnt="0"/>
      <dgm:spPr/>
    </dgm:pt>
    <dgm:pt modelId="{35CE6E07-5A2D-44F8-A8FC-CD9547B84F63}" type="pres">
      <dgm:prSet presAssocID="{D808809B-B48C-440F-B0C5-C7F942CEE5E8}" presName="linNode" presStyleCnt="0"/>
      <dgm:spPr/>
    </dgm:pt>
    <dgm:pt modelId="{35DE0140-A262-401F-860D-4EAEB431B985}" type="pres">
      <dgm:prSet presAssocID="{D808809B-B48C-440F-B0C5-C7F942CEE5E8}" presName="parentText" presStyleLbl="alignNode1" presStyleIdx="1" presStyleCnt="4">
        <dgm:presLayoutVars>
          <dgm:chMax val="1"/>
          <dgm:bulletEnabled/>
        </dgm:presLayoutVars>
      </dgm:prSet>
      <dgm:spPr/>
    </dgm:pt>
    <dgm:pt modelId="{21556B42-679C-4D67-85D0-1AC7FD25EAB0}" type="pres">
      <dgm:prSet presAssocID="{D808809B-B48C-440F-B0C5-C7F942CEE5E8}" presName="descendantText" presStyleLbl="alignAccFollowNode1" presStyleIdx="1" presStyleCnt="4">
        <dgm:presLayoutVars>
          <dgm:bulletEnabled/>
        </dgm:presLayoutVars>
      </dgm:prSet>
      <dgm:spPr/>
    </dgm:pt>
    <dgm:pt modelId="{69E688BB-EB67-459C-A586-D2CD162C60F3}" type="pres">
      <dgm:prSet presAssocID="{3D07158C-4A79-4B30-AC4D-E58A520C1573}" presName="sp" presStyleCnt="0"/>
      <dgm:spPr/>
    </dgm:pt>
    <dgm:pt modelId="{157DA70C-130C-4F63-B74D-D7492557D6F2}" type="pres">
      <dgm:prSet presAssocID="{846E67A1-BC04-45C3-9DBB-F791F65D9F51}" presName="linNode" presStyleCnt="0"/>
      <dgm:spPr/>
    </dgm:pt>
    <dgm:pt modelId="{6B063328-65C8-4C16-B74D-A845395E6012}" type="pres">
      <dgm:prSet presAssocID="{846E67A1-BC04-45C3-9DBB-F791F65D9F51}" presName="parentText" presStyleLbl="alignNode1" presStyleIdx="2" presStyleCnt="4">
        <dgm:presLayoutVars>
          <dgm:chMax val="1"/>
          <dgm:bulletEnabled/>
        </dgm:presLayoutVars>
      </dgm:prSet>
      <dgm:spPr/>
    </dgm:pt>
    <dgm:pt modelId="{30194298-456E-4C14-98F5-8F960787C9F5}" type="pres">
      <dgm:prSet presAssocID="{846E67A1-BC04-45C3-9DBB-F791F65D9F51}" presName="descendantText" presStyleLbl="alignAccFollowNode1" presStyleIdx="2" presStyleCnt="4">
        <dgm:presLayoutVars>
          <dgm:bulletEnabled/>
        </dgm:presLayoutVars>
      </dgm:prSet>
      <dgm:spPr/>
    </dgm:pt>
    <dgm:pt modelId="{10BB66E7-0A9E-4548-9772-2018191DB53B}" type="pres">
      <dgm:prSet presAssocID="{9A43E27E-9E56-45BF-B0A3-B84FE8387900}" presName="sp" presStyleCnt="0"/>
      <dgm:spPr/>
    </dgm:pt>
    <dgm:pt modelId="{A9CCBADD-D8D5-43B6-A4B0-A9C73553A12B}" type="pres">
      <dgm:prSet presAssocID="{88E95DC1-5244-4DDD-B23D-A872C101230B}" presName="linNode" presStyleCnt="0"/>
      <dgm:spPr/>
    </dgm:pt>
    <dgm:pt modelId="{B20FD469-6769-4BB5-AEA5-E1380C29DF56}" type="pres">
      <dgm:prSet presAssocID="{88E95DC1-5244-4DDD-B23D-A872C101230B}" presName="parentText" presStyleLbl="alignNode1" presStyleIdx="3" presStyleCnt="4">
        <dgm:presLayoutVars>
          <dgm:chMax val="1"/>
          <dgm:bulletEnabled/>
        </dgm:presLayoutVars>
      </dgm:prSet>
      <dgm:spPr/>
    </dgm:pt>
    <dgm:pt modelId="{C3EBB8A0-A97B-4FE0-B748-24D1C1AF2A11}" type="pres">
      <dgm:prSet presAssocID="{88E95DC1-5244-4DDD-B23D-A872C101230B}" presName="descendantText" presStyleLbl="alignAccFollowNode1" presStyleIdx="3" presStyleCnt="4">
        <dgm:presLayoutVars>
          <dgm:bulletEnabled/>
        </dgm:presLayoutVars>
      </dgm:prSet>
      <dgm:spPr/>
    </dgm:pt>
  </dgm:ptLst>
  <dgm:cxnLst>
    <dgm:cxn modelId="{2C6D2628-5836-4C9A-BC78-2D134CF52B64}" type="presOf" srcId="{D808809B-B48C-440F-B0C5-C7F942CEE5E8}" destId="{35DE0140-A262-401F-860D-4EAEB431B985}" srcOrd="0" destOrd="0" presId="urn:microsoft.com/office/officeart/2016/7/layout/VerticalSolidActionList"/>
    <dgm:cxn modelId="{F2C23B2D-1B5C-4D3E-87D5-ECC71B88B55A}" type="presOf" srcId="{9DC5E687-96D2-4495-912B-7CC5B634D407}" destId="{A7D2BF39-985B-4833-AF6E-8CF3A681C8BF}" srcOrd="0" destOrd="0" presId="urn:microsoft.com/office/officeart/2016/7/layout/VerticalSolidActionList"/>
    <dgm:cxn modelId="{CFE6A22F-CAFC-48CB-9C69-B58D30A2748E}" type="presOf" srcId="{88E95DC1-5244-4DDD-B23D-A872C101230B}" destId="{B20FD469-6769-4BB5-AEA5-E1380C29DF56}" srcOrd="0" destOrd="0" presId="urn:microsoft.com/office/officeart/2016/7/layout/VerticalSolidActionList"/>
    <dgm:cxn modelId="{1119D530-0D33-4F18-B676-3DD4ADCEF864}" type="presOf" srcId="{2E91ECA2-20AF-447D-9611-47537B02CF03}" destId="{27A3B6BD-0F33-4FDB-B6E4-E4EE592985E7}" srcOrd="0" destOrd="0" presId="urn:microsoft.com/office/officeart/2016/7/layout/VerticalSolidActionList"/>
    <dgm:cxn modelId="{4C4FA43D-8161-4EDA-B04E-E37ABAC5D5D2}" srcId="{0095364F-5B85-44B9-991B-2268F141FB81}" destId="{2E91ECA2-20AF-447D-9611-47537B02CF03}" srcOrd="0" destOrd="0" parTransId="{E29F7105-325A-4E05-9BE8-34391AB0CCB3}" sibTransId="{4E60079E-6CF3-4E32-9A2C-4C164726352F}"/>
    <dgm:cxn modelId="{6C821F3E-9BDF-47D0-8DD3-27369C9A62D4}" srcId="{0095364F-5B85-44B9-991B-2268F141FB81}" destId="{846E67A1-BC04-45C3-9DBB-F791F65D9F51}" srcOrd="2" destOrd="0" parTransId="{086687EE-4870-4C74-97D1-796761D3318F}" sibTransId="{9A43E27E-9E56-45BF-B0A3-B84FE8387900}"/>
    <dgm:cxn modelId="{6FF9E17D-5EEB-42DB-8BEB-EF02246FEC8A}" type="presOf" srcId="{846E67A1-BC04-45C3-9DBB-F791F65D9F51}" destId="{6B063328-65C8-4C16-B74D-A845395E6012}" srcOrd="0" destOrd="0" presId="urn:microsoft.com/office/officeart/2016/7/layout/VerticalSolidActionList"/>
    <dgm:cxn modelId="{B7513E83-B853-47AB-9814-B04ACB20A027}" srcId="{0095364F-5B85-44B9-991B-2268F141FB81}" destId="{88E95DC1-5244-4DDD-B23D-A872C101230B}" srcOrd="3" destOrd="0" parTransId="{9655BBFF-5488-4794-9E95-62F4B2DEAF42}" sibTransId="{E007F3EC-3C9E-4FEF-9DFF-0F51619835B2}"/>
    <dgm:cxn modelId="{CD283F85-16CC-4B45-9B21-45573BB70BD8}" type="presOf" srcId="{3142159A-442E-4C1D-BDF3-8054E573025B}" destId="{30194298-456E-4C14-98F5-8F960787C9F5}" srcOrd="0" destOrd="0" presId="urn:microsoft.com/office/officeart/2016/7/layout/VerticalSolidActionList"/>
    <dgm:cxn modelId="{60104C8C-5C23-47B4-B2A2-B3F8562400DB}" type="presOf" srcId="{0095364F-5B85-44B9-991B-2268F141FB81}" destId="{942606AC-5249-43A9-91BF-7C89F6D1A545}" srcOrd="0" destOrd="0" presId="urn:microsoft.com/office/officeart/2016/7/layout/VerticalSolidActionList"/>
    <dgm:cxn modelId="{A769B896-8D6B-415B-B01A-EFC185AF7BB7}" type="presOf" srcId="{C9D1BF32-8D5B-4EC6-A29D-F3F4583F36F6}" destId="{C3EBB8A0-A97B-4FE0-B748-24D1C1AF2A11}" srcOrd="0" destOrd="0" presId="urn:microsoft.com/office/officeart/2016/7/layout/VerticalSolidActionList"/>
    <dgm:cxn modelId="{B570BEB5-F098-42D4-AEE1-09F88EE60C5D}" srcId="{846E67A1-BC04-45C3-9DBB-F791F65D9F51}" destId="{3142159A-442E-4C1D-BDF3-8054E573025B}" srcOrd="0" destOrd="0" parTransId="{8069FC4E-0ECE-410B-BA0A-16544B1B0F74}" sibTransId="{685A373C-89DD-4645-84CB-5B9C2004DD9F}"/>
    <dgm:cxn modelId="{DF4B4CE1-17E5-4F12-BF03-7B5E5A257315}" type="presOf" srcId="{C617FB23-7088-46EB-B6B0-B3D88286721B}" destId="{21556B42-679C-4D67-85D0-1AC7FD25EAB0}" srcOrd="0" destOrd="0" presId="urn:microsoft.com/office/officeart/2016/7/layout/VerticalSolidActionList"/>
    <dgm:cxn modelId="{9B3F4BE9-A294-4638-9A45-B17A6056C9F9}" srcId="{0095364F-5B85-44B9-991B-2268F141FB81}" destId="{D808809B-B48C-440F-B0C5-C7F942CEE5E8}" srcOrd="1" destOrd="0" parTransId="{6109A5D3-4EC4-43CF-83B4-95517A6006CE}" sibTransId="{3D07158C-4A79-4B30-AC4D-E58A520C1573}"/>
    <dgm:cxn modelId="{31DCEEEF-AA18-4856-B281-831761E18F21}" srcId="{D808809B-B48C-440F-B0C5-C7F942CEE5E8}" destId="{C617FB23-7088-46EB-B6B0-B3D88286721B}" srcOrd="0" destOrd="0" parTransId="{C6857A28-B360-4AB3-A129-BB3BB0834DDA}" sibTransId="{39636239-1452-4549-A14B-CA577498DAC5}"/>
    <dgm:cxn modelId="{5824F3F1-4288-4EF4-B6BE-06255B1DBB66}" srcId="{88E95DC1-5244-4DDD-B23D-A872C101230B}" destId="{C9D1BF32-8D5B-4EC6-A29D-F3F4583F36F6}" srcOrd="0" destOrd="0" parTransId="{6C460BFC-5C78-40AA-A6E4-EAD50EAFB3BF}" sibTransId="{A5ECE8F9-6070-4D07-BBD9-9956E9594F12}"/>
    <dgm:cxn modelId="{2B3CB4FC-23AB-47A5-AC22-3528725780D0}" srcId="{2E91ECA2-20AF-447D-9611-47537B02CF03}" destId="{9DC5E687-96D2-4495-912B-7CC5B634D407}" srcOrd="0" destOrd="0" parTransId="{792778C6-7CA1-4909-A851-CBDE775FF935}" sibTransId="{2A6B7EEE-9568-49DF-8EE8-FD8464F361A8}"/>
    <dgm:cxn modelId="{16577EC7-A2C0-4356-A83E-9BB3752AA53E}" type="presParOf" srcId="{942606AC-5249-43A9-91BF-7C89F6D1A545}" destId="{60056354-0E4D-4BA8-AFB6-4AF3DA7648EB}" srcOrd="0" destOrd="0" presId="urn:microsoft.com/office/officeart/2016/7/layout/VerticalSolidActionList"/>
    <dgm:cxn modelId="{5E0927CB-02D4-4DBE-8D8C-719DB461BAF2}" type="presParOf" srcId="{60056354-0E4D-4BA8-AFB6-4AF3DA7648EB}" destId="{27A3B6BD-0F33-4FDB-B6E4-E4EE592985E7}" srcOrd="0" destOrd="0" presId="urn:microsoft.com/office/officeart/2016/7/layout/VerticalSolidActionList"/>
    <dgm:cxn modelId="{727DCB55-9413-44FA-BF71-C44161AB05B4}" type="presParOf" srcId="{60056354-0E4D-4BA8-AFB6-4AF3DA7648EB}" destId="{A7D2BF39-985B-4833-AF6E-8CF3A681C8BF}" srcOrd="1" destOrd="0" presId="urn:microsoft.com/office/officeart/2016/7/layout/VerticalSolidActionList"/>
    <dgm:cxn modelId="{39629114-DE9F-44E3-A7D2-96B342918E1D}" type="presParOf" srcId="{942606AC-5249-43A9-91BF-7C89F6D1A545}" destId="{1329D8C1-E28B-4DC6-A03C-DF3102069211}" srcOrd="1" destOrd="0" presId="urn:microsoft.com/office/officeart/2016/7/layout/VerticalSolidActionList"/>
    <dgm:cxn modelId="{77827114-A034-4712-8381-205CA5B88CAB}" type="presParOf" srcId="{942606AC-5249-43A9-91BF-7C89F6D1A545}" destId="{35CE6E07-5A2D-44F8-A8FC-CD9547B84F63}" srcOrd="2" destOrd="0" presId="urn:microsoft.com/office/officeart/2016/7/layout/VerticalSolidActionList"/>
    <dgm:cxn modelId="{0184DFF4-258B-4A95-A862-5EA60CE7A813}" type="presParOf" srcId="{35CE6E07-5A2D-44F8-A8FC-CD9547B84F63}" destId="{35DE0140-A262-401F-860D-4EAEB431B985}" srcOrd="0" destOrd="0" presId="urn:microsoft.com/office/officeart/2016/7/layout/VerticalSolidActionList"/>
    <dgm:cxn modelId="{11D9E7C3-9F2A-402D-82BA-59B7DB181957}" type="presParOf" srcId="{35CE6E07-5A2D-44F8-A8FC-CD9547B84F63}" destId="{21556B42-679C-4D67-85D0-1AC7FD25EAB0}" srcOrd="1" destOrd="0" presId="urn:microsoft.com/office/officeart/2016/7/layout/VerticalSolidActionList"/>
    <dgm:cxn modelId="{9D333E65-4680-44ED-8D58-1F78292E2621}" type="presParOf" srcId="{942606AC-5249-43A9-91BF-7C89F6D1A545}" destId="{69E688BB-EB67-459C-A586-D2CD162C60F3}" srcOrd="3" destOrd="0" presId="urn:microsoft.com/office/officeart/2016/7/layout/VerticalSolidActionList"/>
    <dgm:cxn modelId="{74BC6F60-0BF2-483C-B037-9DF0566F5EEC}" type="presParOf" srcId="{942606AC-5249-43A9-91BF-7C89F6D1A545}" destId="{157DA70C-130C-4F63-B74D-D7492557D6F2}" srcOrd="4" destOrd="0" presId="urn:microsoft.com/office/officeart/2016/7/layout/VerticalSolidActionList"/>
    <dgm:cxn modelId="{267C2B30-1AE9-41EA-AEA1-30EC91121B0D}" type="presParOf" srcId="{157DA70C-130C-4F63-B74D-D7492557D6F2}" destId="{6B063328-65C8-4C16-B74D-A845395E6012}" srcOrd="0" destOrd="0" presId="urn:microsoft.com/office/officeart/2016/7/layout/VerticalSolidActionList"/>
    <dgm:cxn modelId="{AD9094C4-5A7B-4174-AC2C-13B1F1FAC6D9}" type="presParOf" srcId="{157DA70C-130C-4F63-B74D-D7492557D6F2}" destId="{30194298-456E-4C14-98F5-8F960787C9F5}" srcOrd="1" destOrd="0" presId="urn:microsoft.com/office/officeart/2016/7/layout/VerticalSolidActionList"/>
    <dgm:cxn modelId="{EBEAE573-0C16-459B-9F70-1332B3590B74}" type="presParOf" srcId="{942606AC-5249-43A9-91BF-7C89F6D1A545}" destId="{10BB66E7-0A9E-4548-9772-2018191DB53B}" srcOrd="5" destOrd="0" presId="urn:microsoft.com/office/officeart/2016/7/layout/VerticalSolidActionList"/>
    <dgm:cxn modelId="{2B746B6D-99D3-4DBB-8AA6-4AFBB360EE78}" type="presParOf" srcId="{942606AC-5249-43A9-91BF-7C89F6D1A545}" destId="{A9CCBADD-D8D5-43B6-A4B0-A9C73553A12B}" srcOrd="6" destOrd="0" presId="urn:microsoft.com/office/officeart/2016/7/layout/VerticalSolidActionList"/>
    <dgm:cxn modelId="{FF0A65C1-DA98-497C-889B-77238E4722F9}" type="presParOf" srcId="{A9CCBADD-D8D5-43B6-A4B0-A9C73553A12B}" destId="{B20FD469-6769-4BB5-AEA5-E1380C29DF56}" srcOrd="0" destOrd="0" presId="urn:microsoft.com/office/officeart/2016/7/layout/VerticalSolidActionList"/>
    <dgm:cxn modelId="{E79AAC53-7C54-41B7-A3AD-221AC7BD95AF}" type="presParOf" srcId="{A9CCBADD-D8D5-43B6-A4B0-A9C73553A12B}" destId="{C3EBB8A0-A97B-4FE0-B748-24D1C1AF2A11}"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95364F-5B85-44B9-991B-2268F141FB81}" type="doc">
      <dgm:prSet loTypeId="urn:microsoft.com/office/officeart/2016/7/layout/VerticalSolidActionList" loCatId="List" qsTypeId="urn:microsoft.com/office/officeart/2005/8/quickstyle/simple2" qsCatId="simple" csTypeId="urn:microsoft.com/office/officeart/2005/8/colors/colorful1" csCatId="colorful" phldr="1"/>
      <dgm:spPr/>
      <dgm:t>
        <a:bodyPr/>
        <a:lstStyle/>
        <a:p>
          <a:endParaRPr lang="en-US"/>
        </a:p>
      </dgm:t>
    </dgm:pt>
    <dgm:pt modelId="{2E91ECA2-20AF-447D-9611-47537B02CF03}">
      <dgm:prSet/>
      <dgm:spPr/>
      <dgm:t>
        <a:bodyPr/>
        <a:lstStyle/>
        <a:p>
          <a:r>
            <a:rPr lang="en-US" b="1" dirty="0">
              <a:solidFill>
                <a:schemeClr val="tx1">
                  <a:lumMod val="95000"/>
                  <a:lumOff val="5000"/>
                </a:schemeClr>
              </a:solidFill>
            </a:rPr>
            <a:t>Recommend Replacement Behavior </a:t>
          </a:r>
          <a:endParaRPr lang="en-US" dirty="0">
            <a:solidFill>
              <a:schemeClr val="tx1">
                <a:lumMod val="95000"/>
                <a:lumOff val="5000"/>
              </a:schemeClr>
            </a:solidFill>
          </a:endParaRPr>
        </a:p>
      </dgm:t>
    </dgm:pt>
    <dgm:pt modelId="{E29F7105-325A-4E05-9BE8-34391AB0CCB3}" type="parTrans" cxnId="{4C4FA43D-8161-4EDA-B04E-E37ABAC5D5D2}">
      <dgm:prSet/>
      <dgm:spPr/>
      <dgm:t>
        <a:bodyPr/>
        <a:lstStyle/>
        <a:p>
          <a:endParaRPr lang="en-US"/>
        </a:p>
      </dgm:t>
    </dgm:pt>
    <dgm:pt modelId="{4E60079E-6CF3-4E32-9A2C-4C164726352F}" type="sibTrans" cxnId="{4C4FA43D-8161-4EDA-B04E-E37ABAC5D5D2}">
      <dgm:prSet/>
      <dgm:spPr/>
      <dgm:t>
        <a:bodyPr/>
        <a:lstStyle/>
        <a:p>
          <a:endParaRPr lang="en-US"/>
        </a:p>
      </dgm:t>
    </dgm:pt>
    <dgm:pt modelId="{9DC5E687-96D2-4495-912B-7CC5B634D407}">
      <dgm:prSet custT="1"/>
      <dgm:spPr/>
      <dgm:t>
        <a:bodyPr/>
        <a:lstStyle/>
        <a:p>
          <a:r>
            <a:rPr lang="en-US" sz="2400" dirty="0"/>
            <a:t>Remind the individual to use pre-taught behavior which replaces the behavior of concern. Remember to positively reinforce its use (meet the function).</a:t>
          </a:r>
        </a:p>
      </dgm:t>
    </dgm:pt>
    <dgm:pt modelId="{792778C6-7CA1-4909-A851-CBDE775FF935}" type="parTrans" cxnId="{2B3CB4FC-23AB-47A5-AC22-3528725780D0}">
      <dgm:prSet/>
      <dgm:spPr/>
      <dgm:t>
        <a:bodyPr/>
        <a:lstStyle/>
        <a:p>
          <a:endParaRPr lang="en-US"/>
        </a:p>
      </dgm:t>
    </dgm:pt>
    <dgm:pt modelId="{2A6B7EEE-9568-49DF-8EE8-FD8464F361A8}" type="sibTrans" cxnId="{2B3CB4FC-23AB-47A5-AC22-3528725780D0}">
      <dgm:prSet/>
      <dgm:spPr/>
      <dgm:t>
        <a:bodyPr/>
        <a:lstStyle/>
        <a:p>
          <a:endParaRPr lang="en-US"/>
        </a:p>
      </dgm:t>
    </dgm:pt>
    <dgm:pt modelId="{D808809B-B48C-440F-B0C5-C7F942CEE5E8}">
      <dgm:prSet/>
      <dgm:spPr/>
      <dgm:t>
        <a:bodyPr/>
        <a:lstStyle/>
        <a:p>
          <a:r>
            <a:rPr lang="en-US" b="1" dirty="0">
              <a:solidFill>
                <a:schemeClr val="tx1">
                  <a:lumMod val="95000"/>
                  <a:lumOff val="5000"/>
                </a:schemeClr>
              </a:solidFill>
            </a:rPr>
            <a:t>Offer Choices </a:t>
          </a:r>
          <a:endParaRPr lang="en-US" dirty="0">
            <a:solidFill>
              <a:schemeClr val="tx1">
                <a:lumMod val="95000"/>
                <a:lumOff val="5000"/>
              </a:schemeClr>
            </a:solidFill>
          </a:endParaRPr>
        </a:p>
      </dgm:t>
    </dgm:pt>
    <dgm:pt modelId="{6109A5D3-4EC4-43CF-83B4-95517A6006CE}" type="parTrans" cxnId="{9B3F4BE9-A294-4638-9A45-B17A6056C9F9}">
      <dgm:prSet/>
      <dgm:spPr/>
      <dgm:t>
        <a:bodyPr/>
        <a:lstStyle/>
        <a:p>
          <a:endParaRPr lang="en-US"/>
        </a:p>
      </dgm:t>
    </dgm:pt>
    <dgm:pt modelId="{3D07158C-4A79-4B30-AC4D-E58A520C1573}" type="sibTrans" cxnId="{9B3F4BE9-A294-4638-9A45-B17A6056C9F9}">
      <dgm:prSet/>
      <dgm:spPr/>
      <dgm:t>
        <a:bodyPr/>
        <a:lstStyle/>
        <a:p>
          <a:endParaRPr lang="en-US"/>
        </a:p>
      </dgm:t>
    </dgm:pt>
    <dgm:pt modelId="{C617FB23-7088-46EB-B6B0-B3D88286721B}">
      <dgm:prSet custT="1"/>
      <dgm:spPr/>
      <dgm:t>
        <a:bodyPr/>
        <a:lstStyle/>
        <a:p>
          <a:r>
            <a:rPr lang="en-US" sz="2400" dirty="0"/>
            <a:t>Provide two choices and prompt the individual to choose one.                                   “I know there are a lot of options, but let’s choose between coloring and reading.”</a:t>
          </a:r>
        </a:p>
      </dgm:t>
    </dgm:pt>
    <dgm:pt modelId="{C6857A28-B360-4AB3-A129-BB3BB0834DDA}" type="parTrans" cxnId="{31DCEEEF-AA18-4856-B281-831761E18F21}">
      <dgm:prSet/>
      <dgm:spPr/>
      <dgm:t>
        <a:bodyPr/>
        <a:lstStyle/>
        <a:p>
          <a:endParaRPr lang="en-US"/>
        </a:p>
      </dgm:t>
    </dgm:pt>
    <dgm:pt modelId="{39636239-1452-4549-A14B-CA577498DAC5}" type="sibTrans" cxnId="{31DCEEEF-AA18-4856-B281-831761E18F21}">
      <dgm:prSet/>
      <dgm:spPr/>
      <dgm:t>
        <a:bodyPr/>
        <a:lstStyle/>
        <a:p>
          <a:endParaRPr lang="en-US"/>
        </a:p>
      </dgm:t>
    </dgm:pt>
    <dgm:pt modelId="{846E67A1-BC04-45C3-9DBB-F791F65D9F51}">
      <dgm:prSet/>
      <dgm:spPr/>
      <dgm:t>
        <a:bodyPr/>
        <a:lstStyle/>
        <a:p>
          <a:r>
            <a:rPr lang="en-US" b="1" dirty="0">
              <a:solidFill>
                <a:schemeClr val="tx1">
                  <a:lumMod val="95000"/>
                  <a:lumOff val="5000"/>
                </a:schemeClr>
              </a:solidFill>
            </a:rPr>
            <a:t>Appeal for Cooperation &amp; Participation </a:t>
          </a:r>
          <a:endParaRPr lang="en-US" dirty="0">
            <a:solidFill>
              <a:schemeClr val="tx1">
                <a:lumMod val="95000"/>
                <a:lumOff val="5000"/>
              </a:schemeClr>
            </a:solidFill>
          </a:endParaRPr>
        </a:p>
      </dgm:t>
    </dgm:pt>
    <dgm:pt modelId="{086687EE-4870-4C74-97D1-796761D3318F}" type="parTrans" cxnId="{6C821F3E-9BDF-47D0-8DD3-27369C9A62D4}">
      <dgm:prSet/>
      <dgm:spPr/>
      <dgm:t>
        <a:bodyPr/>
        <a:lstStyle/>
        <a:p>
          <a:endParaRPr lang="en-US"/>
        </a:p>
      </dgm:t>
    </dgm:pt>
    <dgm:pt modelId="{9A43E27E-9E56-45BF-B0A3-B84FE8387900}" type="sibTrans" cxnId="{6C821F3E-9BDF-47D0-8DD3-27369C9A62D4}">
      <dgm:prSet/>
      <dgm:spPr/>
      <dgm:t>
        <a:bodyPr/>
        <a:lstStyle/>
        <a:p>
          <a:endParaRPr lang="en-US"/>
        </a:p>
      </dgm:t>
    </dgm:pt>
    <dgm:pt modelId="{3142159A-442E-4C1D-BDF3-8054E573025B}">
      <dgm:prSet custT="1"/>
      <dgm:spPr/>
      <dgm:t>
        <a:bodyPr/>
        <a:lstStyle/>
        <a:p>
          <a:r>
            <a:rPr lang="en-US" sz="2400" dirty="0"/>
            <a:t>Use your relationship to gain compliance. “Can you do this for me?”</a:t>
          </a:r>
          <a:endParaRPr lang="en-US" sz="2400" i="0" dirty="0"/>
        </a:p>
      </dgm:t>
    </dgm:pt>
    <dgm:pt modelId="{8069FC4E-0ECE-410B-BA0A-16544B1B0F74}" type="parTrans" cxnId="{B570BEB5-F098-42D4-AEE1-09F88EE60C5D}">
      <dgm:prSet/>
      <dgm:spPr/>
      <dgm:t>
        <a:bodyPr/>
        <a:lstStyle/>
        <a:p>
          <a:endParaRPr lang="en-US"/>
        </a:p>
      </dgm:t>
    </dgm:pt>
    <dgm:pt modelId="{685A373C-89DD-4645-84CB-5B9C2004DD9F}" type="sibTrans" cxnId="{B570BEB5-F098-42D4-AEE1-09F88EE60C5D}">
      <dgm:prSet/>
      <dgm:spPr/>
      <dgm:t>
        <a:bodyPr/>
        <a:lstStyle/>
        <a:p>
          <a:endParaRPr lang="en-US"/>
        </a:p>
      </dgm:t>
    </dgm:pt>
    <dgm:pt modelId="{942606AC-5249-43A9-91BF-7C89F6D1A545}" type="pres">
      <dgm:prSet presAssocID="{0095364F-5B85-44B9-991B-2268F141FB81}" presName="Name0" presStyleCnt="0">
        <dgm:presLayoutVars>
          <dgm:dir/>
          <dgm:animLvl val="lvl"/>
          <dgm:resizeHandles val="exact"/>
        </dgm:presLayoutVars>
      </dgm:prSet>
      <dgm:spPr/>
    </dgm:pt>
    <dgm:pt modelId="{60056354-0E4D-4BA8-AFB6-4AF3DA7648EB}" type="pres">
      <dgm:prSet presAssocID="{2E91ECA2-20AF-447D-9611-47537B02CF03}" presName="linNode" presStyleCnt="0"/>
      <dgm:spPr/>
    </dgm:pt>
    <dgm:pt modelId="{27A3B6BD-0F33-4FDB-B6E4-E4EE592985E7}" type="pres">
      <dgm:prSet presAssocID="{2E91ECA2-20AF-447D-9611-47537B02CF03}" presName="parentText" presStyleLbl="alignNode1" presStyleIdx="0" presStyleCnt="3">
        <dgm:presLayoutVars>
          <dgm:chMax val="1"/>
          <dgm:bulletEnabled/>
        </dgm:presLayoutVars>
      </dgm:prSet>
      <dgm:spPr/>
    </dgm:pt>
    <dgm:pt modelId="{A7D2BF39-985B-4833-AF6E-8CF3A681C8BF}" type="pres">
      <dgm:prSet presAssocID="{2E91ECA2-20AF-447D-9611-47537B02CF03}" presName="descendantText" presStyleLbl="alignAccFollowNode1" presStyleIdx="0" presStyleCnt="3">
        <dgm:presLayoutVars>
          <dgm:bulletEnabled/>
        </dgm:presLayoutVars>
      </dgm:prSet>
      <dgm:spPr/>
    </dgm:pt>
    <dgm:pt modelId="{1329D8C1-E28B-4DC6-A03C-DF3102069211}" type="pres">
      <dgm:prSet presAssocID="{4E60079E-6CF3-4E32-9A2C-4C164726352F}" presName="sp" presStyleCnt="0"/>
      <dgm:spPr/>
    </dgm:pt>
    <dgm:pt modelId="{35CE6E07-5A2D-44F8-A8FC-CD9547B84F63}" type="pres">
      <dgm:prSet presAssocID="{D808809B-B48C-440F-B0C5-C7F942CEE5E8}" presName="linNode" presStyleCnt="0"/>
      <dgm:spPr/>
    </dgm:pt>
    <dgm:pt modelId="{35DE0140-A262-401F-860D-4EAEB431B985}" type="pres">
      <dgm:prSet presAssocID="{D808809B-B48C-440F-B0C5-C7F942CEE5E8}" presName="parentText" presStyleLbl="alignNode1" presStyleIdx="1" presStyleCnt="3">
        <dgm:presLayoutVars>
          <dgm:chMax val="1"/>
          <dgm:bulletEnabled/>
        </dgm:presLayoutVars>
      </dgm:prSet>
      <dgm:spPr/>
    </dgm:pt>
    <dgm:pt modelId="{21556B42-679C-4D67-85D0-1AC7FD25EAB0}" type="pres">
      <dgm:prSet presAssocID="{D808809B-B48C-440F-B0C5-C7F942CEE5E8}" presName="descendantText" presStyleLbl="alignAccFollowNode1" presStyleIdx="1" presStyleCnt="3">
        <dgm:presLayoutVars>
          <dgm:bulletEnabled/>
        </dgm:presLayoutVars>
      </dgm:prSet>
      <dgm:spPr/>
    </dgm:pt>
    <dgm:pt modelId="{69E688BB-EB67-459C-A586-D2CD162C60F3}" type="pres">
      <dgm:prSet presAssocID="{3D07158C-4A79-4B30-AC4D-E58A520C1573}" presName="sp" presStyleCnt="0"/>
      <dgm:spPr/>
    </dgm:pt>
    <dgm:pt modelId="{157DA70C-130C-4F63-B74D-D7492557D6F2}" type="pres">
      <dgm:prSet presAssocID="{846E67A1-BC04-45C3-9DBB-F791F65D9F51}" presName="linNode" presStyleCnt="0"/>
      <dgm:spPr/>
    </dgm:pt>
    <dgm:pt modelId="{6B063328-65C8-4C16-B74D-A845395E6012}" type="pres">
      <dgm:prSet presAssocID="{846E67A1-BC04-45C3-9DBB-F791F65D9F51}" presName="parentText" presStyleLbl="alignNode1" presStyleIdx="2" presStyleCnt="3">
        <dgm:presLayoutVars>
          <dgm:chMax val="1"/>
          <dgm:bulletEnabled/>
        </dgm:presLayoutVars>
      </dgm:prSet>
      <dgm:spPr/>
    </dgm:pt>
    <dgm:pt modelId="{30194298-456E-4C14-98F5-8F960787C9F5}" type="pres">
      <dgm:prSet presAssocID="{846E67A1-BC04-45C3-9DBB-F791F65D9F51}" presName="descendantText" presStyleLbl="alignAccFollowNode1" presStyleIdx="2" presStyleCnt="3">
        <dgm:presLayoutVars>
          <dgm:bulletEnabled/>
        </dgm:presLayoutVars>
      </dgm:prSet>
      <dgm:spPr/>
    </dgm:pt>
  </dgm:ptLst>
  <dgm:cxnLst>
    <dgm:cxn modelId="{2C6D2628-5836-4C9A-BC78-2D134CF52B64}" type="presOf" srcId="{D808809B-B48C-440F-B0C5-C7F942CEE5E8}" destId="{35DE0140-A262-401F-860D-4EAEB431B985}" srcOrd="0" destOrd="0" presId="urn:microsoft.com/office/officeart/2016/7/layout/VerticalSolidActionList"/>
    <dgm:cxn modelId="{F2C23B2D-1B5C-4D3E-87D5-ECC71B88B55A}" type="presOf" srcId="{9DC5E687-96D2-4495-912B-7CC5B634D407}" destId="{A7D2BF39-985B-4833-AF6E-8CF3A681C8BF}" srcOrd="0" destOrd="0" presId="urn:microsoft.com/office/officeart/2016/7/layout/VerticalSolidActionList"/>
    <dgm:cxn modelId="{1119D530-0D33-4F18-B676-3DD4ADCEF864}" type="presOf" srcId="{2E91ECA2-20AF-447D-9611-47537B02CF03}" destId="{27A3B6BD-0F33-4FDB-B6E4-E4EE592985E7}" srcOrd="0" destOrd="0" presId="urn:microsoft.com/office/officeart/2016/7/layout/VerticalSolidActionList"/>
    <dgm:cxn modelId="{4C4FA43D-8161-4EDA-B04E-E37ABAC5D5D2}" srcId="{0095364F-5B85-44B9-991B-2268F141FB81}" destId="{2E91ECA2-20AF-447D-9611-47537B02CF03}" srcOrd="0" destOrd="0" parTransId="{E29F7105-325A-4E05-9BE8-34391AB0CCB3}" sibTransId="{4E60079E-6CF3-4E32-9A2C-4C164726352F}"/>
    <dgm:cxn modelId="{6C821F3E-9BDF-47D0-8DD3-27369C9A62D4}" srcId="{0095364F-5B85-44B9-991B-2268F141FB81}" destId="{846E67A1-BC04-45C3-9DBB-F791F65D9F51}" srcOrd="2" destOrd="0" parTransId="{086687EE-4870-4C74-97D1-796761D3318F}" sibTransId="{9A43E27E-9E56-45BF-B0A3-B84FE8387900}"/>
    <dgm:cxn modelId="{6FF9E17D-5EEB-42DB-8BEB-EF02246FEC8A}" type="presOf" srcId="{846E67A1-BC04-45C3-9DBB-F791F65D9F51}" destId="{6B063328-65C8-4C16-B74D-A845395E6012}" srcOrd="0" destOrd="0" presId="urn:microsoft.com/office/officeart/2016/7/layout/VerticalSolidActionList"/>
    <dgm:cxn modelId="{CD283F85-16CC-4B45-9B21-45573BB70BD8}" type="presOf" srcId="{3142159A-442E-4C1D-BDF3-8054E573025B}" destId="{30194298-456E-4C14-98F5-8F960787C9F5}" srcOrd="0" destOrd="0" presId="urn:microsoft.com/office/officeart/2016/7/layout/VerticalSolidActionList"/>
    <dgm:cxn modelId="{60104C8C-5C23-47B4-B2A2-B3F8562400DB}" type="presOf" srcId="{0095364F-5B85-44B9-991B-2268F141FB81}" destId="{942606AC-5249-43A9-91BF-7C89F6D1A545}" srcOrd="0" destOrd="0" presId="urn:microsoft.com/office/officeart/2016/7/layout/VerticalSolidActionList"/>
    <dgm:cxn modelId="{B570BEB5-F098-42D4-AEE1-09F88EE60C5D}" srcId="{846E67A1-BC04-45C3-9DBB-F791F65D9F51}" destId="{3142159A-442E-4C1D-BDF3-8054E573025B}" srcOrd="0" destOrd="0" parTransId="{8069FC4E-0ECE-410B-BA0A-16544B1B0F74}" sibTransId="{685A373C-89DD-4645-84CB-5B9C2004DD9F}"/>
    <dgm:cxn modelId="{DF4B4CE1-17E5-4F12-BF03-7B5E5A257315}" type="presOf" srcId="{C617FB23-7088-46EB-B6B0-B3D88286721B}" destId="{21556B42-679C-4D67-85D0-1AC7FD25EAB0}" srcOrd="0" destOrd="0" presId="urn:microsoft.com/office/officeart/2016/7/layout/VerticalSolidActionList"/>
    <dgm:cxn modelId="{9B3F4BE9-A294-4638-9A45-B17A6056C9F9}" srcId="{0095364F-5B85-44B9-991B-2268F141FB81}" destId="{D808809B-B48C-440F-B0C5-C7F942CEE5E8}" srcOrd="1" destOrd="0" parTransId="{6109A5D3-4EC4-43CF-83B4-95517A6006CE}" sibTransId="{3D07158C-4A79-4B30-AC4D-E58A520C1573}"/>
    <dgm:cxn modelId="{31DCEEEF-AA18-4856-B281-831761E18F21}" srcId="{D808809B-B48C-440F-B0C5-C7F942CEE5E8}" destId="{C617FB23-7088-46EB-B6B0-B3D88286721B}" srcOrd="0" destOrd="0" parTransId="{C6857A28-B360-4AB3-A129-BB3BB0834DDA}" sibTransId="{39636239-1452-4549-A14B-CA577498DAC5}"/>
    <dgm:cxn modelId="{2B3CB4FC-23AB-47A5-AC22-3528725780D0}" srcId="{2E91ECA2-20AF-447D-9611-47537B02CF03}" destId="{9DC5E687-96D2-4495-912B-7CC5B634D407}" srcOrd="0" destOrd="0" parTransId="{792778C6-7CA1-4909-A851-CBDE775FF935}" sibTransId="{2A6B7EEE-9568-49DF-8EE8-FD8464F361A8}"/>
    <dgm:cxn modelId="{16577EC7-A2C0-4356-A83E-9BB3752AA53E}" type="presParOf" srcId="{942606AC-5249-43A9-91BF-7C89F6D1A545}" destId="{60056354-0E4D-4BA8-AFB6-4AF3DA7648EB}" srcOrd="0" destOrd="0" presId="urn:microsoft.com/office/officeart/2016/7/layout/VerticalSolidActionList"/>
    <dgm:cxn modelId="{5E0927CB-02D4-4DBE-8D8C-719DB461BAF2}" type="presParOf" srcId="{60056354-0E4D-4BA8-AFB6-4AF3DA7648EB}" destId="{27A3B6BD-0F33-4FDB-B6E4-E4EE592985E7}" srcOrd="0" destOrd="0" presId="urn:microsoft.com/office/officeart/2016/7/layout/VerticalSolidActionList"/>
    <dgm:cxn modelId="{727DCB55-9413-44FA-BF71-C44161AB05B4}" type="presParOf" srcId="{60056354-0E4D-4BA8-AFB6-4AF3DA7648EB}" destId="{A7D2BF39-985B-4833-AF6E-8CF3A681C8BF}" srcOrd="1" destOrd="0" presId="urn:microsoft.com/office/officeart/2016/7/layout/VerticalSolidActionList"/>
    <dgm:cxn modelId="{39629114-DE9F-44E3-A7D2-96B342918E1D}" type="presParOf" srcId="{942606AC-5249-43A9-91BF-7C89F6D1A545}" destId="{1329D8C1-E28B-4DC6-A03C-DF3102069211}" srcOrd="1" destOrd="0" presId="urn:microsoft.com/office/officeart/2016/7/layout/VerticalSolidActionList"/>
    <dgm:cxn modelId="{77827114-A034-4712-8381-205CA5B88CAB}" type="presParOf" srcId="{942606AC-5249-43A9-91BF-7C89F6D1A545}" destId="{35CE6E07-5A2D-44F8-A8FC-CD9547B84F63}" srcOrd="2" destOrd="0" presId="urn:microsoft.com/office/officeart/2016/7/layout/VerticalSolidActionList"/>
    <dgm:cxn modelId="{0184DFF4-258B-4A95-A862-5EA60CE7A813}" type="presParOf" srcId="{35CE6E07-5A2D-44F8-A8FC-CD9547B84F63}" destId="{35DE0140-A262-401F-860D-4EAEB431B985}" srcOrd="0" destOrd="0" presId="urn:microsoft.com/office/officeart/2016/7/layout/VerticalSolidActionList"/>
    <dgm:cxn modelId="{11D9E7C3-9F2A-402D-82BA-59B7DB181957}" type="presParOf" srcId="{35CE6E07-5A2D-44F8-A8FC-CD9547B84F63}" destId="{21556B42-679C-4D67-85D0-1AC7FD25EAB0}" srcOrd="1" destOrd="0" presId="urn:microsoft.com/office/officeart/2016/7/layout/VerticalSolidActionList"/>
    <dgm:cxn modelId="{9D333E65-4680-44ED-8D58-1F78292E2621}" type="presParOf" srcId="{942606AC-5249-43A9-91BF-7C89F6D1A545}" destId="{69E688BB-EB67-459C-A586-D2CD162C60F3}" srcOrd="3" destOrd="0" presId="urn:microsoft.com/office/officeart/2016/7/layout/VerticalSolidActionList"/>
    <dgm:cxn modelId="{74BC6F60-0BF2-483C-B037-9DF0566F5EEC}" type="presParOf" srcId="{942606AC-5249-43A9-91BF-7C89F6D1A545}" destId="{157DA70C-130C-4F63-B74D-D7492557D6F2}" srcOrd="4" destOrd="0" presId="urn:microsoft.com/office/officeart/2016/7/layout/VerticalSolidActionList"/>
    <dgm:cxn modelId="{267C2B30-1AE9-41EA-AEA1-30EC91121B0D}" type="presParOf" srcId="{157DA70C-130C-4F63-B74D-D7492557D6F2}" destId="{6B063328-65C8-4C16-B74D-A845395E6012}" srcOrd="0" destOrd="0" presId="urn:microsoft.com/office/officeart/2016/7/layout/VerticalSolidActionList"/>
    <dgm:cxn modelId="{AD9094C4-5A7B-4174-AC2C-13B1F1FAC6D9}" type="presParOf" srcId="{157DA70C-130C-4F63-B74D-D7492557D6F2}" destId="{30194298-456E-4C14-98F5-8F960787C9F5}"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5842AC-A341-480C-A639-C99796B984E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0B7390C-C0E3-4F65-BBFF-1DD701F6D0B0}">
      <dgm:prSet/>
      <dgm:spPr/>
      <dgm:t>
        <a:bodyPr/>
        <a:lstStyle/>
        <a:p>
          <a:r>
            <a:rPr lang="en-US" b="1" dirty="0">
              <a:solidFill>
                <a:schemeClr val="bg1"/>
              </a:solidFill>
            </a:rPr>
            <a:t>Open-ended Questions &amp; Phrases - </a:t>
          </a:r>
          <a:r>
            <a:rPr lang="en-US" dirty="0">
              <a:solidFill>
                <a:schemeClr val="bg1"/>
              </a:solidFill>
            </a:rPr>
            <a:t>Prompt the conversation to desired topic. “Can you tell me what happened when…”</a:t>
          </a:r>
        </a:p>
      </dgm:t>
    </dgm:pt>
    <dgm:pt modelId="{F652DFC5-262A-46F0-BE36-DC9C986155A5}" type="parTrans" cxnId="{7D8C35EE-191C-458F-9FF3-4AF6981B90DF}">
      <dgm:prSet/>
      <dgm:spPr/>
      <dgm:t>
        <a:bodyPr/>
        <a:lstStyle/>
        <a:p>
          <a:endParaRPr lang="en-US"/>
        </a:p>
      </dgm:t>
    </dgm:pt>
    <dgm:pt modelId="{6049CDF2-C6D0-4D42-89BB-DC7284BE4C11}" type="sibTrans" cxnId="{7D8C35EE-191C-458F-9FF3-4AF6981B90DF}">
      <dgm:prSet/>
      <dgm:spPr/>
      <dgm:t>
        <a:bodyPr/>
        <a:lstStyle/>
        <a:p>
          <a:endParaRPr lang="en-US"/>
        </a:p>
      </dgm:t>
    </dgm:pt>
    <dgm:pt modelId="{9D56B1DB-A218-4BA3-8751-19A0AF80EEED}">
      <dgm:prSet/>
      <dgm:spPr/>
      <dgm:t>
        <a:bodyPr/>
        <a:lstStyle/>
        <a:p>
          <a:r>
            <a:rPr lang="en-US" b="1" dirty="0">
              <a:solidFill>
                <a:schemeClr val="bg1"/>
              </a:solidFill>
            </a:rPr>
            <a:t>Paraphrase - </a:t>
          </a:r>
          <a:r>
            <a:rPr lang="en-US" dirty="0">
              <a:solidFill>
                <a:schemeClr val="bg1"/>
              </a:solidFill>
            </a:rPr>
            <a:t>Restate what was said in a slightly different way to convey attentiveness and understanding. “So, what I hear you saying is…”</a:t>
          </a:r>
        </a:p>
      </dgm:t>
    </dgm:pt>
    <dgm:pt modelId="{3C174481-8C16-43B8-B724-B5A3413CA2BA}" type="parTrans" cxnId="{3FA30F68-301E-4C97-873E-3BD721A3DE42}">
      <dgm:prSet/>
      <dgm:spPr/>
      <dgm:t>
        <a:bodyPr/>
        <a:lstStyle/>
        <a:p>
          <a:endParaRPr lang="en-US"/>
        </a:p>
      </dgm:t>
    </dgm:pt>
    <dgm:pt modelId="{F539AB5D-5416-4B72-9E08-D4436BC369C3}" type="sibTrans" cxnId="{3FA30F68-301E-4C97-873E-3BD721A3DE42}">
      <dgm:prSet/>
      <dgm:spPr/>
      <dgm:t>
        <a:bodyPr/>
        <a:lstStyle/>
        <a:p>
          <a:endParaRPr lang="en-US"/>
        </a:p>
      </dgm:t>
    </dgm:pt>
    <dgm:pt modelId="{0F469405-94F3-4BB6-AE0E-7CED46391F80}">
      <dgm:prSet/>
      <dgm:spPr/>
      <dgm:t>
        <a:bodyPr/>
        <a:lstStyle/>
        <a:p>
          <a:r>
            <a:rPr lang="en-US" b="1" dirty="0">
              <a:solidFill>
                <a:schemeClr val="bg1"/>
              </a:solidFill>
            </a:rPr>
            <a:t>Validate - </a:t>
          </a:r>
          <a:r>
            <a:rPr lang="en-US" dirty="0">
              <a:solidFill>
                <a:schemeClr val="bg1"/>
              </a:solidFill>
            </a:rPr>
            <a:t>Express that it is ok to feel the way they felt (not validating the behavior). “I can see why you would feel that way.” “Everyone feels that way sometimes.”’</a:t>
          </a:r>
        </a:p>
      </dgm:t>
    </dgm:pt>
    <dgm:pt modelId="{210BD79B-0AA0-4247-B035-D1868985B888}" type="parTrans" cxnId="{E6E1EBB1-C28D-474F-8E83-9FC11CE88107}">
      <dgm:prSet/>
      <dgm:spPr/>
      <dgm:t>
        <a:bodyPr/>
        <a:lstStyle/>
        <a:p>
          <a:endParaRPr lang="en-US"/>
        </a:p>
      </dgm:t>
    </dgm:pt>
    <dgm:pt modelId="{485BEB42-A94B-4D95-BF59-5AD093380040}" type="sibTrans" cxnId="{E6E1EBB1-C28D-474F-8E83-9FC11CE88107}">
      <dgm:prSet/>
      <dgm:spPr/>
      <dgm:t>
        <a:bodyPr/>
        <a:lstStyle/>
        <a:p>
          <a:endParaRPr lang="en-US"/>
        </a:p>
      </dgm:t>
    </dgm:pt>
    <dgm:pt modelId="{8D65016C-41B5-4A3E-9E2F-01BC69C93A06}">
      <dgm:prSet/>
      <dgm:spPr/>
      <dgm:t>
        <a:bodyPr/>
        <a:lstStyle/>
        <a:p>
          <a:r>
            <a:rPr lang="en-US" b="1" dirty="0">
              <a:solidFill>
                <a:schemeClr val="bg1"/>
              </a:solidFill>
            </a:rPr>
            <a:t>Minimal Encouragers &amp; Pauses - </a:t>
          </a:r>
          <a:r>
            <a:rPr lang="en-US" dirty="0">
              <a:solidFill>
                <a:schemeClr val="bg1"/>
              </a:solidFill>
            </a:rPr>
            <a:t>Use small signals to communicate staff are listening and understanding. Use brief breaks to emphasize certain points. </a:t>
          </a:r>
        </a:p>
      </dgm:t>
    </dgm:pt>
    <dgm:pt modelId="{3CE0C3A1-AE1B-4696-9404-E916354C22D2}" type="parTrans" cxnId="{B045D938-D48D-4872-8C12-A680332F4DBC}">
      <dgm:prSet/>
      <dgm:spPr/>
      <dgm:t>
        <a:bodyPr/>
        <a:lstStyle/>
        <a:p>
          <a:endParaRPr lang="en-US"/>
        </a:p>
      </dgm:t>
    </dgm:pt>
    <dgm:pt modelId="{87EC5D8C-1FD7-4962-BEE7-187142E65DFD}" type="sibTrans" cxnId="{B045D938-D48D-4872-8C12-A680332F4DBC}">
      <dgm:prSet/>
      <dgm:spPr/>
      <dgm:t>
        <a:bodyPr/>
        <a:lstStyle/>
        <a:p>
          <a:endParaRPr lang="en-US"/>
        </a:p>
      </dgm:t>
    </dgm:pt>
    <dgm:pt modelId="{5995943C-FC59-4260-B692-D9A0D0F7C32A}" type="pres">
      <dgm:prSet presAssocID="{7E5842AC-A341-480C-A639-C99796B984EC}" presName="linear" presStyleCnt="0">
        <dgm:presLayoutVars>
          <dgm:animLvl val="lvl"/>
          <dgm:resizeHandles val="exact"/>
        </dgm:presLayoutVars>
      </dgm:prSet>
      <dgm:spPr/>
    </dgm:pt>
    <dgm:pt modelId="{2A555CAE-1B8A-407B-A90A-F73D4858452D}" type="pres">
      <dgm:prSet presAssocID="{90B7390C-C0E3-4F65-BBFF-1DD701F6D0B0}" presName="parentText" presStyleLbl="node1" presStyleIdx="0" presStyleCnt="4">
        <dgm:presLayoutVars>
          <dgm:chMax val="0"/>
          <dgm:bulletEnabled val="1"/>
        </dgm:presLayoutVars>
      </dgm:prSet>
      <dgm:spPr/>
    </dgm:pt>
    <dgm:pt modelId="{AD353C3D-CEF8-4E80-943E-DE226DFBB1D7}" type="pres">
      <dgm:prSet presAssocID="{6049CDF2-C6D0-4D42-89BB-DC7284BE4C11}" presName="spacer" presStyleCnt="0"/>
      <dgm:spPr/>
    </dgm:pt>
    <dgm:pt modelId="{35F31419-F7E7-4F48-8736-B8C2FF6FBBBF}" type="pres">
      <dgm:prSet presAssocID="{9D56B1DB-A218-4BA3-8751-19A0AF80EEED}" presName="parentText" presStyleLbl="node1" presStyleIdx="1" presStyleCnt="4">
        <dgm:presLayoutVars>
          <dgm:chMax val="0"/>
          <dgm:bulletEnabled val="1"/>
        </dgm:presLayoutVars>
      </dgm:prSet>
      <dgm:spPr/>
    </dgm:pt>
    <dgm:pt modelId="{EF7E653C-1A5C-482A-A4B0-EFF2D52C1CB4}" type="pres">
      <dgm:prSet presAssocID="{F539AB5D-5416-4B72-9E08-D4436BC369C3}" presName="spacer" presStyleCnt="0"/>
      <dgm:spPr/>
    </dgm:pt>
    <dgm:pt modelId="{9A842AEC-E594-4DB0-B562-A5C40F6B8533}" type="pres">
      <dgm:prSet presAssocID="{0F469405-94F3-4BB6-AE0E-7CED46391F80}" presName="parentText" presStyleLbl="node1" presStyleIdx="2" presStyleCnt="4">
        <dgm:presLayoutVars>
          <dgm:chMax val="0"/>
          <dgm:bulletEnabled val="1"/>
        </dgm:presLayoutVars>
      </dgm:prSet>
      <dgm:spPr/>
    </dgm:pt>
    <dgm:pt modelId="{A341EB48-7123-4303-A1D3-F1E017ED80B5}" type="pres">
      <dgm:prSet presAssocID="{485BEB42-A94B-4D95-BF59-5AD093380040}" presName="spacer" presStyleCnt="0"/>
      <dgm:spPr/>
    </dgm:pt>
    <dgm:pt modelId="{FCE0FAF7-EBBD-4AF0-82A6-3EDD36ED7F73}" type="pres">
      <dgm:prSet presAssocID="{8D65016C-41B5-4A3E-9E2F-01BC69C93A06}" presName="parentText" presStyleLbl="node1" presStyleIdx="3" presStyleCnt="4">
        <dgm:presLayoutVars>
          <dgm:chMax val="0"/>
          <dgm:bulletEnabled val="1"/>
        </dgm:presLayoutVars>
      </dgm:prSet>
      <dgm:spPr/>
    </dgm:pt>
  </dgm:ptLst>
  <dgm:cxnLst>
    <dgm:cxn modelId="{F9EF2800-3024-4B66-966B-BCB48A67AB73}" type="presOf" srcId="{9D56B1DB-A218-4BA3-8751-19A0AF80EEED}" destId="{35F31419-F7E7-4F48-8736-B8C2FF6FBBBF}" srcOrd="0" destOrd="0" presId="urn:microsoft.com/office/officeart/2005/8/layout/vList2"/>
    <dgm:cxn modelId="{B045D938-D48D-4872-8C12-A680332F4DBC}" srcId="{7E5842AC-A341-480C-A639-C99796B984EC}" destId="{8D65016C-41B5-4A3E-9E2F-01BC69C93A06}" srcOrd="3" destOrd="0" parTransId="{3CE0C3A1-AE1B-4696-9404-E916354C22D2}" sibTransId="{87EC5D8C-1FD7-4962-BEE7-187142E65DFD}"/>
    <dgm:cxn modelId="{C82F8260-CEC1-400D-B9C5-CC44F6DCCF43}" type="presOf" srcId="{8D65016C-41B5-4A3E-9E2F-01BC69C93A06}" destId="{FCE0FAF7-EBBD-4AF0-82A6-3EDD36ED7F73}" srcOrd="0" destOrd="0" presId="urn:microsoft.com/office/officeart/2005/8/layout/vList2"/>
    <dgm:cxn modelId="{3FA30F68-301E-4C97-873E-3BD721A3DE42}" srcId="{7E5842AC-A341-480C-A639-C99796B984EC}" destId="{9D56B1DB-A218-4BA3-8751-19A0AF80EEED}" srcOrd="1" destOrd="0" parTransId="{3C174481-8C16-43B8-B724-B5A3413CA2BA}" sibTransId="{F539AB5D-5416-4B72-9E08-D4436BC369C3}"/>
    <dgm:cxn modelId="{E6E1EBB1-C28D-474F-8E83-9FC11CE88107}" srcId="{7E5842AC-A341-480C-A639-C99796B984EC}" destId="{0F469405-94F3-4BB6-AE0E-7CED46391F80}" srcOrd="2" destOrd="0" parTransId="{210BD79B-0AA0-4247-B035-D1868985B888}" sibTransId="{485BEB42-A94B-4D95-BF59-5AD093380040}"/>
    <dgm:cxn modelId="{4F5A25C3-48FE-45B2-BC57-446116D57962}" type="presOf" srcId="{0F469405-94F3-4BB6-AE0E-7CED46391F80}" destId="{9A842AEC-E594-4DB0-B562-A5C40F6B8533}" srcOrd="0" destOrd="0" presId="urn:microsoft.com/office/officeart/2005/8/layout/vList2"/>
    <dgm:cxn modelId="{44373FCB-87A8-47BD-A48B-D9B1AE306083}" type="presOf" srcId="{7E5842AC-A341-480C-A639-C99796B984EC}" destId="{5995943C-FC59-4260-B692-D9A0D0F7C32A}" srcOrd="0" destOrd="0" presId="urn:microsoft.com/office/officeart/2005/8/layout/vList2"/>
    <dgm:cxn modelId="{68F8A9E3-6560-4354-8B96-E87B70A62AE2}" type="presOf" srcId="{90B7390C-C0E3-4F65-BBFF-1DD701F6D0B0}" destId="{2A555CAE-1B8A-407B-A90A-F73D4858452D}" srcOrd="0" destOrd="0" presId="urn:microsoft.com/office/officeart/2005/8/layout/vList2"/>
    <dgm:cxn modelId="{7D8C35EE-191C-458F-9FF3-4AF6981B90DF}" srcId="{7E5842AC-A341-480C-A639-C99796B984EC}" destId="{90B7390C-C0E3-4F65-BBFF-1DD701F6D0B0}" srcOrd="0" destOrd="0" parTransId="{F652DFC5-262A-46F0-BE36-DC9C986155A5}" sibTransId="{6049CDF2-C6D0-4D42-89BB-DC7284BE4C11}"/>
    <dgm:cxn modelId="{7ED66273-9C4B-4791-AAC7-67E5585D4A42}" type="presParOf" srcId="{5995943C-FC59-4260-B692-D9A0D0F7C32A}" destId="{2A555CAE-1B8A-407B-A90A-F73D4858452D}" srcOrd="0" destOrd="0" presId="urn:microsoft.com/office/officeart/2005/8/layout/vList2"/>
    <dgm:cxn modelId="{F0C7F95F-FBE6-44D0-8581-B3B580F54E2D}" type="presParOf" srcId="{5995943C-FC59-4260-B692-D9A0D0F7C32A}" destId="{AD353C3D-CEF8-4E80-943E-DE226DFBB1D7}" srcOrd="1" destOrd="0" presId="urn:microsoft.com/office/officeart/2005/8/layout/vList2"/>
    <dgm:cxn modelId="{1FAD8871-4649-44D6-9B76-19160C91A15A}" type="presParOf" srcId="{5995943C-FC59-4260-B692-D9A0D0F7C32A}" destId="{35F31419-F7E7-4F48-8736-B8C2FF6FBBBF}" srcOrd="2" destOrd="0" presId="urn:microsoft.com/office/officeart/2005/8/layout/vList2"/>
    <dgm:cxn modelId="{B376709D-E418-4A3B-85A5-23527EF289A7}" type="presParOf" srcId="{5995943C-FC59-4260-B692-D9A0D0F7C32A}" destId="{EF7E653C-1A5C-482A-A4B0-EFF2D52C1CB4}" srcOrd="3" destOrd="0" presId="urn:microsoft.com/office/officeart/2005/8/layout/vList2"/>
    <dgm:cxn modelId="{3BFF8900-BE28-4B0F-A910-94841702B634}" type="presParOf" srcId="{5995943C-FC59-4260-B692-D9A0D0F7C32A}" destId="{9A842AEC-E594-4DB0-B562-A5C40F6B8533}" srcOrd="4" destOrd="0" presId="urn:microsoft.com/office/officeart/2005/8/layout/vList2"/>
    <dgm:cxn modelId="{8AC2BBA6-B8FD-49D6-BCF0-3EFF39D537FF}" type="presParOf" srcId="{5995943C-FC59-4260-B692-D9A0D0F7C32A}" destId="{A341EB48-7123-4303-A1D3-F1E017ED80B5}" srcOrd="5" destOrd="0" presId="urn:microsoft.com/office/officeart/2005/8/layout/vList2"/>
    <dgm:cxn modelId="{E446CDEA-B6A1-45DC-8FDB-4FBC4FCFA6C0}" type="presParOf" srcId="{5995943C-FC59-4260-B692-D9A0D0F7C32A}" destId="{FCE0FAF7-EBBD-4AF0-82A6-3EDD36ED7F7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5842AC-A341-480C-A639-C99796B984E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0B7390C-C0E3-4F65-BBFF-1DD701F6D0B0}">
      <dgm:prSet custT="1"/>
      <dgm:spPr/>
      <dgm:t>
        <a:bodyPr/>
        <a:lstStyle/>
        <a:p>
          <a:r>
            <a:rPr lang="en-US" sz="2400" b="1" dirty="0">
              <a:solidFill>
                <a:schemeClr val="bg1"/>
              </a:solidFill>
            </a:rPr>
            <a:t>Perception Checking – </a:t>
          </a:r>
          <a:r>
            <a:rPr lang="en-US" sz="2400" b="0" dirty="0">
              <a:solidFill>
                <a:schemeClr val="bg1"/>
              </a:solidFill>
            </a:rPr>
            <a:t>1. </a:t>
          </a:r>
          <a:r>
            <a:rPr lang="en-US" sz="2400" dirty="0">
              <a:solidFill>
                <a:schemeClr val="bg1"/>
              </a:solidFill>
            </a:rPr>
            <a:t>Describe behavior “I see your fists are clenched.”             </a:t>
          </a:r>
        </a:p>
        <a:p>
          <a:r>
            <a:rPr lang="en-US" sz="2400" dirty="0">
              <a:solidFill>
                <a:schemeClr val="bg1"/>
              </a:solidFill>
            </a:rPr>
            <a:t>2. Interpret “I think this means you’re angry.”                                                                                             3. Clarification “Can you help me understand?”</a:t>
          </a:r>
        </a:p>
      </dgm:t>
    </dgm:pt>
    <dgm:pt modelId="{F652DFC5-262A-46F0-BE36-DC9C986155A5}" type="parTrans" cxnId="{7D8C35EE-191C-458F-9FF3-4AF6981B90DF}">
      <dgm:prSet/>
      <dgm:spPr/>
      <dgm:t>
        <a:bodyPr/>
        <a:lstStyle/>
        <a:p>
          <a:endParaRPr lang="en-US"/>
        </a:p>
      </dgm:t>
    </dgm:pt>
    <dgm:pt modelId="{6049CDF2-C6D0-4D42-89BB-DC7284BE4C11}" type="sibTrans" cxnId="{7D8C35EE-191C-458F-9FF3-4AF6981B90DF}">
      <dgm:prSet/>
      <dgm:spPr/>
      <dgm:t>
        <a:bodyPr/>
        <a:lstStyle/>
        <a:p>
          <a:endParaRPr lang="en-US"/>
        </a:p>
      </dgm:t>
    </dgm:pt>
    <dgm:pt modelId="{9D56B1DB-A218-4BA3-8751-19A0AF80EEED}">
      <dgm:prSet custT="1"/>
      <dgm:spPr/>
      <dgm:t>
        <a:bodyPr/>
        <a:lstStyle/>
        <a:p>
          <a:r>
            <a:rPr lang="en-US" sz="2400" b="1" dirty="0">
              <a:solidFill>
                <a:schemeClr val="bg1"/>
              </a:solidFill>
            </a:rPr>
            <a:t>Explore Solutions - P</a:t>
          </a:r>
          <a:r>
            <a:rPr lang="en-US" sz="2400" dirty="0">
              <a:solidFill>
                <a:schemeClr val="bg1"/>
              </a:solidFill>
            </a:rPr>
            <a:t>rompt their problem-solving. “What do you think you can do?” “What have you seen someone else successfully do in similar situations?”</a:t>
          </a:r>
        </a:p>
      </dgm:t>
    </dgm:pt>
    <dgm:pt modelId="{3C174481-8C16-43B8-B724-B5A3413CA2BA}" type="parTrans" cxnId="{3FA30F68-301E-4C97-873E-3BD721A3DE42}">
      <dgm:prSet/>
      <dgm:spPr/>
      <dgm:t>
        <a:bodyPr/>
        <a:lstStyle/>
        <a:p>
          <a:endParaRPr lang="en-US"/>
        </a:p>
      </dgm:t>
    </dgm:pt>
    <dgm:pt modelId="{F539AB5D-5416-4B72-9E08-D4436BC369C3}" type="sibTrans" cxnId="{3FA30F68-301E-4C97-873E-3BD721A3DE42}">
      <dgm:prSet/>
      <dgm:spPr/>
      <dgm:t>
        <a:bodyPr/>
        <a:lstStyle/>
        <a:p>
          <a:endParaRPr lang="en-US"/>
        </a:p>
      </dgm:t>
    </dgm:pt>
    <dgm:pt modelId="{0F469405-94F3-4BB6-AE0E-7CED46391F80}">
      <dgm:prSet custT="1"/>
      <dgm:spPr/>
      <dgm:t>
        <a:bodyPr/>
        <a:lstStyle/>
        <a:p>
          <a:r>
            <a:rPr lang="en-US" sz="2400" b="1" dirty="0">
              <a:solidFill>
                <a:schemeClr val="bg1"/>
              </a:solidFill>
            </a:rPr>
            <a:t>Provide Feedback &amp; Summarize - </a:t>
          </a:r>
          <a:r>
            <a:rPr lang="en-US" sz="2400" dirty="0">
              <a:solidFill>
                <a:schemeClr val="bg1"/>
              </a:solidFill>
            </a:rPr>
            <a:t>As discussion begins to conclude, fill in gaps and give appreciation for participation in conversation. “I’m glad we talked.” “Let’s review what we’ve discussed.”</a:t>
          </a:r>
        </a:p>
      </dgm:t>
    </dgm:pt>
    <dgm:pt modelId="{485BEB42-A94B-4D95-BF59-5AD093380040}" type="sibTrans" cxnId="{E6E1EBB1-C28D-474F-8E83-9FC11CE88107}">
      <dgm:prSet/>
      <dgm:spPr/>
      <dgm:t>
        <a:bodyPr/>
        <a:lstStyle/>
        <a:p>
          <a:endParaRPr lang="en-US"/>
        </a:p>
      </dgm:t>
    </dgm:pt>
    <dgm:pt modelId="{210BD79B-0AA0-4247-B035-D1868985B888}" type="parTrans" cxnId="{E6E1EBB1-C28D-474F-8E83-9FC11CE88107}">
      <dgm:prSet/>
      <dgm:spPr/>
      <dgm:t>
        <a:bodyPr/>
        <a:lstStyle/>
        <a:p>
          <a:endParaRPr lang="en-US"/>
        </a:p>
      </dgm:t>
    </dgm:pt>
    <dgm:pt modelId="{5995943C-FC59-4260-B692-D9A0D0F7C32A}" type="pres">
      <dgm:prSet presAssocID="{7E5842AC-A341-480C-A639-C99796B984EC}" presName="linear" presStyleCnt="0">
        <dgm:presLayoutVars>
          <dgm:animLvl val="lvl"/>
          <dgm:resizeHandles val="exact"/>
        </dgm:presLayoutVars>
      </dgm:prSet>
      <dgm:spPr/>
    </dgm:pt>
    <dgm:pt modelId="{2A555CAE-1B8A-407B-A90A-F73D4858452D}" type="pres">
      <dgm:prSet presAssocID="{90B7390C-C0E3-4F65-BBFF-1DD701F6D0B0}" presName="parentText" presStyleLbl="node1" presStyleIdx="0" presStyleCnt="3">
        <dgm:presLayoutVars>
          <dgm:chMax val="0"/>
          <dgm:bulletEnabled val="1"/>
        </dgm:presLayoutVars>
      </dgm:prSet>
      <dgm:spPr/>
    </dgm:pt>
    <dgm:pt modelId="{AD353C3D-CEF8-4E80-943E-DE226DFBB1D7}" type="pres">
      <dgm:prSet presAssocID="{6049CDF2-C6D0-4D42-89BB-DC7284BE4C11}" presName="spacer" presStyleCnt="0"/>
      <dgm:spPr/>
    </dgm:pt>
    <dgm:pt modelId="{35F31419-F7E7-4F48-8736-B8C2FF6FBBBF}" type="pres">
      <dgm:prSet presAssocID="{9D56B1DB-A218-4BA3-8751-19A0AF80EEED}" presName="parentText" presStyleLbl="node1" presStyleIdx="1" presStyleCnt="3">
        <dgm:presLayoutVars>
          <dgm:chMax val="0"/>
          <dgm:bulletEnabled val="1"/>
        </dgm:presLayoutVars>
      </dgm:prSet>
      <dgm:spPr/>
    </dgm:pt>
    <dgm:pt modelId="{EF7E653C-1A5C-482A-A4B0-EFF2D52C1CB4}" type="pres">
      <dgm:prSet presAssocID="{F539AB5D-5416-4B72-9E08-D4436BC369C3}" presName="spacer" presStyleCnt="0"/>
      <dgm:spPr/>
    </dgm:pt>
    <dgm:pt modelId="{9A842AEC-E594-4DB0-B562-A5C40F6B8533}" type="pres">
      <dgm:prSet presAssocID="{0F469405-94F3-4BB6-AE0E-7CED46391F80}" presName="parentText" presStyleLbl="node1" presStyleIdx="2" presStyleCnt="3">
        <dgm:presLayoutVars>
          <dgm:chMax val="0"/>
          <dgm:bulletEnabled val="1"/>
        </dgm:presLayoutVars>
      </dgm:prSet>
      <dgm:spPr/>
    </dgm:pt>
  </dgm:ptLst>
  <dgm:cxnLst>
    <dgm:cxn modelId="{F9EF2800-3024-4B66-966B-BCB48A67AB73}" type="presOf" srcId="{9D56B1DB-A218-4BA3-8751-19A0AF80EEED}" destId="{35F31419-F7E7-4F48-8736-B8C2FF6FBBBF}" srcOrd="0" destOrd="0" presId="urn:microsoft.com/office/officeart/2005/8/layout/vList2"/>
    <dgm:cxn modelId="{3FA30F68-301E-4C97-873E-3BD721A3DE42}" srcId="{7E5842AC-A341-480C-A639-C99796B984EC}" destId="{9D56B1DB-A218-4BA3-8751-19A0AF80EEED}" srcOrd="1" destOrd="0" parTransId="{3C174481-8C16-43B8-B724-B5A3413CA2BA}" sibTransId="{F539AB5D-5416-4B72-9E08-D4436BC369C3}"/>
    <dgm:cxn modelId="{E6E1EBB1-C28D-474F-8E83-9FC11CE88107}" srcId="{7E5842AC-A341-480C-A639-C99796B984EC}" destId="{0F469405-94F3-4BB6-AE0E-7CED46391F80}" srcOrd="2" destOrd="0" parTransId="{210BD79B-0AA0-4247-B035-D1868985B888}" sibTransId="{485BEB42-A94B-4D95-BF59-5AD093380040}"/>
    <dgm:cxn modelId="{4F5A25C3-48FE-45B2-BC57-446116D57962}" type="presOf" srcId="{0F469405-94F3-4BB6-AE0E-7CED46391F80}" destId="{9A842AEC-E594-4DB0-B562-A5C40F6B8533}" srcOrd="0" destOrd="0" presId="urn:microsoft.com/office/officeart/2005/8/layout/vList2"/>
    <dgm:cxn modelId="{44373FCB-87A8-47BD-A48B-D9B1AE306083}" type="presOf" srcId="{7E5842AC-A341-480C-A639-C99796B984EC}" destId="{5995943C-FC59-4260-B692-D9A0D0F7C32A}" srcOrd="0" destOrd="0" presId="urn:microsoft.com/office/officeart/2005/8/layout/vList2"/>
    <dgm:cxn modelId="{68F8A9E3-6560-4354-8B96-E87B70A62AE2}" type="presOf" srcId="{90B7390C-C0E3-4F65-BBFF-1DD701F6D0B0}" destId="{2A555CAE-1B8A-407B-A90A-F73D4858452D}" srcOrd="0" destOrd="0" presId="urn:microsoft.com/office/officeart/2005/8/layout/vList2"/>
    <dgm:cxn modelId="{7D8C35EE-191C-458F-9FF3-4AF6981B90DF}" srcId="{7E5842AC-A341-480C-A639-C99796B984EC}" destId="{90B7390C-C0E3-4F65-BBFF-1DD701F6D0B0}" srcOrd="0" destOrd="0" parTransId="{F652DFC5-262A-46F0-BE36-DC9C986155A5}" sibTransId="{6049CDF2-C6D0-4D42-89BB-DC7284BE4C11}"/>
    <dgm:cxn modelId="{7ED66273-9C4B-4791-AAC7-67E5585D4A42}" type="presParOf" srcId="{5995943C-FC59-4260-B692-D9A0D0F7C32A}" destId="{2A555CAE-1B8A-407B-A90A-F73D4858452D}" srcOrd="0" destOrd="0" presId="urn:microsoft.com/office/officeart/2005/8/layout/vList2"/>
    <dgm:cxn modelId="{F0C7F95F-FBE6-44D0-8581-B3B580F54E2D}" type="presParOf" srcId="{5995943C-FC59-4260-B692-D9A0D0F7C32A}" destId="{AD353C3D-CEF8-4E80-943E-DE226DFBB1D7}" srcOrd="1" destOrd="0" presId="urn:microsoft.com/office/officeart/2005/8/layout/vList2"/>
    <dgm:cxn modelId="{1FAD8871-4649-44D6-9B76-19160C91A15A}" type="presParOf" srcId="{5995943C-FC59-4260-B692-D9A0D0F7C32A}" destId="{35F31419-F7E7-4F48-8736-B8C2FF6FBBBF}" srcOrd="2" destOrd="0" presId="urn:microsoft.com/office/officeart/2005/8/layout/vList2"/>
    <dgm:cxn modelId="{B376709D-E418-4A3B-85A5-23527EF289A7}" type="presParOf" srcId="{5995943C-FC59-4260-B692-D9A0D0F7C32A}" destId="{EF7E653C-1A5C-482A-A4B0-EFF2D52C1CB4}" srcOrd="3" destOrd="0" presId="urn:microsoft.com/office/officeart/2005/8/layout/vList2"/>
    <dgm:cxn modelId="{3BFF8900-BE28-4B0F-A910-94841702B634}" type="presParOf" srcId="{5995943C-FC59-4260-B692-D9A0D0F7C32A}" destId="{9A842AEC-E594-4DB0-B562-A5C40F6B853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C574D3-A75E-4B68-9CFC-2AE7165C824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2E81AE0-4ED0-4CCC-8434-7403F298C2E5}">
      <dgm:prSet/>
      <dgm:spPr/>
      <dgm:t>
        <a:bodyPr/>
        <a:lstStyle/>
        <a:p>
          <a:pPr>
            <a:lnSpc>
              <a:spcPct val="100000"/>
            </a:lnSpc>
          </a:pPr>
          <a:r>
            <a:rPr lang="en-US" b="1" dirty="0">
              <a:solidFill>
                <a:schemeClr val="bg1"/>
              </a:solidFill>
            </a:rPr>
            <a:t>Reiterate Safety - </a:t>
          </a:r>
          <a:r>
            <a:rPr lang="en-US" dirty="0">
              <a:solidFill>
                <a:schemeClr val="bg1"/>
              </a:solidFill>
            </a:rPr>
            <a:t>Focus on the individual’s safety. “You are safe.” “No one here wants to hurt you.”</a:t>
          </a:r>
        </a:p>
      </dgm:t>
    </dgm:pt>
    <dgm:pt modelId="{4DD50EBA-80CA-446A-B381-70D268F342FB}" type="parTrans" cxnId="{8F150083-C50B-405B-A0D6-76D4CE56A217}">
      <dgm:prSet/>
      <dgm:spPr/>
      <dgm:t>
        <a:bodyPr/>
        <a:lstStyle/>
        <a:p>
          <a:endParaRPr lang="en-US"/>
        </a:p>
      </dgm:t>
    </dgm:pt>
    <dgm:pt modelId="{EBABDE78-A80A-471F-9758-B554D3F2B1E2}" type="sibTrans" cxnId="{8F150083-C50B-405B-A0D6-76D4CE56A217}">
      <dgm:prSet/>
      <dgm:spPr/>
      <dgm:t>
        <a:bodyPr/>
        <a:lstStyle/>
        <a:p>
          <a:endParaRPr lang="en-US"/>
        </a:p>
      </dgm:t>
    </dgm:pt>
    <dgm:pt modelId="{B479B59C-B35E-433B-AFCF-7FB32D4B9D5D}">
      <dgm:prSet/>
      <dgm:spPr/>
      <dgm:t>
        <a:bodyPr/>
        <a:lstStyle/>
        <a:p>
          <a:pPr>
            <a:lnSpc>
              <a:spcPct val="100000"/>
            </a:lnSpc>
          </a:pPr>
          <a:r>
            <a:rPr lang="en-US" b="1" dirty="0">
              <a:solidFill>
                <a:schemeClr val="bg1"/>
              </a:solidFill>
            </a:rPr>
            <a:t>Benign Confrontation - </a:t>
          </a:r>
          <a:r>
            <a:rPr lang="en-US" dirty="0">
              <a:solidFill>
                <a:schemeClr val="bg1"/>
              </a:solidFill>
            </a:rPr>
            <a:t>Stating the expectation to everyone instead of one person. “I need everyone to sit down.” “I need everyone to line up.”’</a:t>
          </a:r>
        </a:p>
      </dgm:t>
    </dgm:pt>
    <dgm:pt modelId="{57996246-31B8-49A3-9F61-7402489E6F1B}" type="parTrans" cxnId="{25D58807-D086-41A4-AF9E-5B7A1DF1C40F}">
      <dgm:prSet/>
      <dgm:spPr/>
      <dgm:t>
        <a:bodyPr/>
        <a:lstStyle/>
        <a:p>
          <a:endParaRPr lang="en-US"/>
        </a:p>
      </dgm:t>
    </dgm:pt>
    <dgm:pt modelId="{02FD106D-9CC5-4DC0-A851-7986D9757F37}" type="sibTrans" cxnId="{25D58807-D086-41A4-AF9E-5B7A1DF1C40F}">
      <dgm:prSet/>
      <dgm:spPr/>
      <dgm:t>
        <a:bodyPr/>
        <a:lstStyle/>
        <a:p>
          <a:endParaRPr lang="en-US"/>
        </a:p>
      </dgm:t>
    </dgm:pt>
    <dgm:pt modelId="{BDA81C53-AE0C-433D-8B40-5FC80F694202}">
      <dgm:prSet/>
      <dgm:spPr/>
      <dgm:t>
        <a:bodyPr/>
        <a:lstStyle/>
        <a:p>
          <a:pPr>
            <a:lnSpc>
              <a:spcPct val="100000"/>
            </a:lnSpc>
          </a:pPr>
          <a:r>
            <a:rPr lang="en-US" b="1" dirty="0">
              <a:solidFill>
                <a:schemeClr val="bg1"/>
              </a:solidFill>
            </a:rPr>
            <a:t>Positive Problem-Solving - </a:t>
          </a:r>
          <a:r>
            <a:rPr lang="en-US" dirty="0">
              <a:solidFill>
                <a:schemeClr val="bg1"/>
              </a:solidFill>
            </a:rPr>
            <a:t>5 steps: identify the problem, provide acceptable alternatives, prompt selections, share the plan, provide periodic feedback. </a:t>
          </a:r>
        </a:p>
      </dgm:t>
    </dgm:pt>
    <dgm:pt modelId="{59F979B4-5562-443A-905D-835E9C092CD2}" type="parTrans" cxnId="{D1F74A8A-E7AB-48A1-A286-0025DEDE68D2}">
      <dgm:prSet/>
      <dgm:spPr/>
      <dgm:t>
        <a:bodyPr/>
        <a:lstStyle/>
        <a:p>
          <a:endParaRPr lang="en-US"/>
        </a:p>
      </dgm:t>
    </dgm:pt>
    <dgm:pt modelId="{D0F1BA2F-E6C2-4963-A1E9-7A1298EC843C}" type="sibTrans" cxnId="{D1F74A8A-E7AB-48A1-A286-0025DEDE68D2}">
      <dgm:prSet/>
      <dgm:spPr/>
      <dgm:t>
        <a:bodyPr/>
        <a:lstStyle/>
        <a:p>
          <a:endParaRPr lang="en-US"/>
        </a:p>
      </dgm:t>
    </dgm:pt>
    <dgm:pt modelId="{B067499B-5B0A-4A3B-97C3-08F117F1F6E1}">
      <dgm:prSet/>
      <dgm:spPr/>
      <dgm:t>
        <a:bodyPr/>
        <a:lstStyle/>
        <a:p>
          <a:pPr>
            <a:lnSpc>
              <a:spcPct val="100000"/>
            </a:lnSpc>
          </a:pPr>
          <a:r>
            <a:rPr lang="en-US" b="1" dirty="0">
              <a:solidFill>
                <a:schemeClr val="bg1"/>
              </a:solidFill>
            </a:rPr>
            <a:t>Redirection</a:t>
          </a:r>
          <a:r>
            <a:rPr lang="en-US" dirty="0">
              <a:solidFill>
                <a:schemeClr val="bg1"/>
              </a:solidFill>
            </a:rPr>
            <a:t> - Stating the desired expectation directly to the individual. “I need you to return to your seat.”</a:t>
          </a:r>
        </a:p>
      </dgm:t>
    </dgm:pt>
    <dgm:pt modelId="{600D50A3-A07D-4ADC-B57B-1902783B7B38}" type="parTrans" cxnId="{C27F4C93-4706-40EB-8EAB-29F74E9F738C}">
      <dgm:prSet/>
      <dgm:spPr/>
      <dgm:t>
        <a:bodyPr/>
        <a:lstStyle/>
        <a:p>
          <a:endParaRPr lang="en-US"/>
        </a:p>
      </dgm:t>
    </dgm:pt>
    <dgm:pt modelId="{AE4104A5-9785-49DD-9B54-A9A7F32C5835}" type="sibTrans" cxnId="{C27F4C93-4706-40EB-8EAB-29F74E9F738C}">
      <dgm:prSet/>
      <dgm:spPr/>
      <dgm:t>
        <a:bodyPr/>
        <a:lstStyle/>
        <a:p>
          <a:endParaRPr lang="en-US"/>
        </a:p>
      </dgm:t>
    </dgm:pt>
    <dgm:pt modelId="{4DAFF623-4F60-4C4B-8065-A9918C2513EF}" type="pres">
      <dgm:prSet presAssocID="{26C574D3-A75E-4B68-9CFC-2AE7165C824E}" presName="root" presStyleCnt="0">
        <dgm:presLayoutVars>
          <dgm:dir/>
          <dgm:resizeHandles val="exact"/>
        </dgm:presLayoutVars>
      </dgm:prSet>
      <dgm:spPr/>
    </dgm:pt>
    <dgm:pt modelId="{E2CD4329-27E5-4CFC-873D-7E260553FC38}" type="pres">
      <dgm:prSet presAssocID="{92E81AE0-4ED0-4CCC-8434-7403F298C2E5}" presName="compNode" presStyleCnt="0"/>
      <dgm:spPr/>
    </dgm:pt>
    <dgm:pt modelId="{10357BD4-B69C-4A9E-9AF1-0BD1E017B75C}" type="pres">
      <dgm:prSet presAssocID="{92E81AE0-4ED0-4CCC-8434-7403F298C2E5}" presName="bgRect" presStyleLbl="bgShp" presStyleIdx="0" presStyleCnt="4" custLinFactNeighborY="-4391"/>
      <dgm:spPr/>
    </dgm:pt>
    <dgm:pt modelId="{63C8ADF3-EDB5-434F-BA8C-80C6065AAE93}" type="pres">
      <dgm:prSet presAssocID="{92E81AE0-4ED0-4CCC-8434-7403F298C2E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oom Out"/>
        </a:ext>
      </dgm:extLst>
    </dgm:pt>
    <dgm:pt modelId="{6DA6F04A-0E1E-482E-97D3-9D97270B0C4D}" type="pres">
      <dgm:prSet presAssocID="{92E81AE0-4ED0-4CCC-8434-7403F298C2E5}" presName="spaceRect" presStyleCnt="0"/>
      <dgm:spPr/>
    </dgm:pt>
    <dgm:pt modelId="{AEC96E48-D3E1-475F-9380-36059084816D}" type="pres">
      <dgm:prSet presAssocID="{92E81AE0-4ED0-4CCC-8434-7403F298C2E5}" presName="parTx" presStyleLbl="revTx" presStyleIdx="0" presStyleCnt="4">
        <dgm:presLayoutVars>
          <dgm:chMax val="0"/>
          <dgm:chPref val="0"/>
        </dgm:presLayoutVars>
      </dgm:prSet>
      <dgm:spPr/>
    </dgm:pt>
    <dgm:pt modelId="{42C7FC57-F0F5-4AE5-B79F-38845C6B79B1}" type="pres">
      <dgm:prSet presAssocID="{EBABDE78-A80A-471F-9758-B554D3F2B1E2}" presName="sibTrans" presStyleCnt="0"/>
      <dgm:spPr/>
    </dgm:pt>
    <dgm:pt modelId="{B1764739-A701-4045-904B-ED27698EE588}" type="pres">
      <dgm:prSet presAssocID="{B479B59C-B35E-433B-AFCF-7FB32D4B9D5D}" presName="compNode" presStyleCnt="0"/>
      <dgm:spPr/>
    </dgm:pt>
    <dgm:pt modelId="{7DDBEBCA-D961-4D0A-9461-1C22DB9FB20E}" type="pres">
      <dgm:prSet presAssocID="{B479B59C-B35E-433B-AFCF-7FB32D4B9D5D}" presName="bgRect" presStyleLbl="bgShp" presStyleIdx="1" presStyleCnt="4"/>
      <dgm:spPr/>
    </dgm:pt>
    <dgm:pt modelId="{40FA7D83-9ECF-423E-90A8-149FEA0C44CB}" type="pres">
      <dgm:prSet presAssocID="{B479B59C-B35E-433B-AFCF-7FB32D4B9D5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A09D7CE7-C013-4B1B-8FE7-F7FBC4758FCE}" type="pres">
      <dgm:prSet presAssocID="{B479B59C-B35E-433B-AFCF-7FB32D4B9D5D}" presName="spaceRect" presStyleCnt="0"/>
      <dgm:spPr/>
    </dgm:pt>
    <dgm:pt modelId="{9C40BB5C-9484-411F-A822-9C01D4F06B2E}" type="pres">
      <dgm:prSet presAssocID="{B479B59C-B35E-433B-AFCF-7FB32D4B9D5D}" presName="parTx" presStyleLbl="revTx" presStyleIdx="1" presStyleCnt="4">
        <dgm:presLayoutVars>
          <dgm:chMax val="0"/>
          <dgm:chPref val="0"/>
        </dgm:presLayoutVars>
      </dgm:prSet>
      <dgm:spPr/>
    </dgm:pt>
    <dgm:pt modelId="{BAAC6D86-A139-423A-A268-AD9EEF2341A0}" type="pres">
      <dgm:prSet presAssocID="{02FD106D-9CC5-4DC0-A851-7986D9757F37}" presName="sibTrans" presStyleCnt="0"/>
      <dgm:spPr/>
    </dgm:pt>
    <dgm:pt modelId="{8F2BA13D-2A63-4827-9CC4-85321C522F45}" type="pres">
      <dgm:prSet presAssocID="{BDA81C53-AE0C-433D-8B40-5FC80F694202}" presName="compNode" presStyleCnt="0"/>
      <dgm:spPr/>
    </dgm:pt>
    <dgm:pt modelId="{0447EF1D-1949-4DDC-B812-DA60E7711BF7}" type="pres">
      <dgm:prSet presAssocID="{BDA81C53-AE0C-433D-8B40-5FC80F694202}" presName="bgRect" presStyleLbl="bgShp" presStyleIdx="2" presStyleCnt="4"/>
      <dgm:spPr/>
    </dgm:pt>
    <dgm:pt modelId="{7E4A8611-E06B-4F17-A5F0-FA3206AAC711}" type="pres">
      <dgm:prSet presAssocID="{BDA81C53-AE0C-433D-8B40-5FC80F69420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row Circle"/>
        </a:ext>
      </dgm:extLst>
    </dgm:pt>
    <dgm:pt modelId="{406814B4-143C-4C7A-8F84-67B99FE51B8B}" type="pres">
      <dgm:prSet presAssocID="{BDA81C53-AE0C-433D-8B40-5FC80F694202}" presName="spaceRect" presStyleCnt="0"/>
      <dgm:spPr/>
    </dgm:pt>
    <dgm:pt modelId="{12919A8F-5833-455E-8D8C-E320A9D197FD}" type="pres">
      <dgm:prSet presAssocID="{BDA81C53-AE0C-433D-8B40-5FC80F694202}" presName="parTx" presStyleLbl="revTx" presStyleIdx="2" presStyleCnt="4">
        <dgm:presLayoutVars>
          <dgm:chMax val="0"/>
          <dgm:chPref val="0"/>
        </dgm:presLayoutVars>
      </dgm:prSet>
      <dgm:spPr/>
    </dgm:pt>
    <dgm:pt modelId="{5D33596E-A18C-4995-ACE1-70F701F75BE3}" type="pres">
      <dgm:prSet presAssocID="{D0F1BA2F-E6C2-4963-A1E9-7A1298EC843C}" presName="sibTrans" presStyleCnt="0"/>
      <dgm:spPr/>
    </dgm:pt>
    <dgm:pt modelId="{3F351718-A7DE-4613-9742-5BB4BB18C14F}" type="pres">
      <dgm:prSet presAssocID="{B067499B-5B0A-4A3B-97C3-08F117F1F6E1}" presName="compNode" presStyleCnt="0"/>
      <dgm:spPr/>
    </dgm:pt>
    <dgm:pt modelId="{7AAC09C8-9F14-4DD1-B0EF-FC9FB93B123A}" type="pres">
      <dgm:prSet presAssocID="{B067499B-5B0A-4A3B-97C3-08F117F1F6E1}" presName="bgRect" presStyleLbl="bgShp" presStyleIdx="3" presStyleCnt="4"/>
      <dgm:spPr/>
    </dgm:pt>
    <dgm:pt modelId="{AC019F60-22DD-45BF-A568-665351374B2B}" type="pres">
      <dgm:prSet presAssocID="{B067499B-5B0A-4A3B-97C3-08F117F1F6E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xclamation Mark"/>
        </a:ext>
      </dgm:extLst>
    </dgm:pt>
    <dgm:pt modelId="{DF04CABB-9347-48C4-8697-46BFBD44AD36}" type="pres">
      <dgm:prSet presAssocID="{B067499B-5B0A-4A3B-97C3-08F117F1F6E1}" presName="spaceRect" presStyleCnt="0"/>
      <dgm:spPr/>
    </dgm:pt>
    <dgm:pt modelId="{71E016A5-FC05-42E5-84D9-E1EC5BD9F67E}" type="pres">
      <dgm:prSet presAssocID="{B067499B-5B0A-4A3B-97C3-08F117F1F6E1}" presName="parTx" presStyleLbl="revTx" presStyleIdx="3" presStyleCnt="4">
        <dgm:presLayoutVars>
          <dgm:chMax val="0"/>
          <dgm:chPref val="0"/>
        </dgm:presLayoutVars>
      </dgm:prSet>
      <dgm:spPr/>
    </dgm:pt>
  </dgm:ptLst>
  <dgm:cxnLst>
    <dgm:cxn modelId="{25D58807-D086-41A4-AF9E-5B7A1DF1C40F}" srcId="{26C574D3-A75E-4B68-9CFC-2AE7165C824E}" destId="{B479B59C-B35E-433B-AFCF-7FB32D4B9D5D}" srcOrd="1" destOrd="0" parTransId="{57996246-31B8-49A3-9F61-7402489E6F1B}" sibTransId="{02FD106D-9CC5-4DC0-A851-7986D9757F37}"/>
    <dgm:cxn modelId="{E5C31608-C69C-431A-9BD3-4B9FB538CC65}" type="presOf" srcId="{92E81AE0-4ED0-4CCC-8434-7403F298C2E5}" destId="{AEC96E48-D3E1-475F-9380-36059084816D}" srcOrd="0" destOrd="0" presId="urn:microsoft.com/office/officeart/2018/2/layout/IconVerticalSolidList"/>
    <dgm:cxn modelId="{0BCAE931-8C41-42C1-91A8-B42FBD1266AB}" type="presOf" srcId="{BDA81C53-AE0C-433D-8B40-5FC80F694202}" destId="{12919A8F-5833-455E-8D8C-E320A9D197FD}" srcOrd="0" destOrd="0" presId="urn:microsoft.com/office/officeart/2018/2/layout/IconVerticalSolidList"/>
    <dgm:cxn modelId="{8F150083-C50B-405B-A0D6-76D4CE56A217}" srcId="{26C574D3-A75E-4B68-9CFC-2AE7165C824E}" destId="{92E81AE0-4ED0-4CCC-8434-7403F298C2E5}" srcOrd="0" destOrd="0" parTransId="{4DD50EBA-80CA-446A-B381-70D268F342FB}" sibTransId="{EBABDE78-A80A-471F-9758-B554D3F2B1E2}"/>
    <dgm:cxn modelId="{D1F74A8A-E7AB-48A1-A286-0025DEDE68D2}" srcId="{26C574D3-A75E-4B68-9CFC-2AE7165C824E}" destId="{BDA81C53-AE0C-433D-8B40-5FC80F694202}" srcOrd="2" destOrd="0" parTransId="{59F979B4-5562-443A-905D-835E9C092CD2}" sibTransId="{D0F1BA2F-E6C2-4963-A1E9-7A1298EC843C}"/>
    <dgm:cxn modelId="{C27F4C93-4706-40EB-8EAB-29F74E9F738C}" srcId="{26C574D3-A75E-4B68-9CFC-2AE7165C824E}" destId="{B067499B-5B0A-4A3B-97C3-08F117F1F6E1}" srcOrd="3" destOrd="0" parTransId="{600D50A3-A07D-4ADC-B57B-1902783B7B38}" sibTransId="{AE4104A5-9785-49DD-9B54-A9A7F32C5835}"/>
    <dgm:cxn modelId="{E725ECA9-B475-4F8B-A4C7-5DD4F9B969B2}" type="presOf" srcId="{B067499B-5B0A-4A3B-97C3-08F117F1F6E1}" destId="{71E016A5-FC05-42E5-84D9-E1EC5BD9F67E}" srcOrd="0" destOrd="0" presId="urn:microsoft.com/office/officeart/2018/2/layout/IconVerticalSolidList"/>
    <dgm:cxn modelId="{0B38F4CF-3F35-4FBE-8D9F-AC0BFBCE9CEC}" type="presOf" srcId="{26C574D3-A75E-4B68-9CFC-2AE7165C824E}" destId="{4DAFF623-4F60-4C4B-8065-A9918C2513EF}" srcOrd="0" destOrd="0" presId="urn:microsoft.com/office/officeart/2018/2/layout/IconVerticalSolidList"/>
    <dgm:cxn modelId="{E887DEFE-2347-449D-BDCD-808BCCB20B55}" type="presOf" srcId="{B479B59C-B35E-433B-AFCF-7FB32D4B9D5D}" destId="{9C40BB5C-9484-411F-A822-9C01D4F06B2E}" srcOrd="0" destOrd="0" presId="urn:microsoft.com/office/officeart/2018/2/layout/IconVerticalSolidList"/>
    <dgm:cxn modelId="{52ECFD9E-B831-49DF-93F9-D93906CF12F4}" type="presParOf" srcId="{4DAFF623-4F60-4C4B-8065-A9918C2513EF}" destId="{E2CD4329-27E5-4CFC-873D-7E260553FC38}" srcOrd="0" destOrd="0" presId="urn:microsoft.com/office/officeart/2018/2/layout/IconVerticalSolidList"/>
    <dgm:cxn modelId="{A682F603-F2F8-4D46-8510-AEBD05A536A0}" type="presParOf" srcId="{E2CD4329-27E5-4CFC-873D-7E260553FC38}" destId="{10357BD4-B69C-4A9E-9AF1-0BD1E017B75C}" srcOrd="0" destOrd="0" presId="urn:microsoft.com/office/officeart/2018/2/layout/IconVerticalSolidList"/>
    <dgm:cxn modelId="{D8B6391C-8D1D-4ECF-9BA3-A0049F46BDD8}" type="presParOf" srcId="{E2CD4329-27E5-4CFC-873D-7E260553FC38}" destId="{63C8ADF3-EDB5-434F-BA8C-80C6065AAE93}" srcOrd="1" destOrd="0" presId="urn:microsoft.com/office/officeart/2018/2/layout/IconVerticalSolidList"/>
    <dgm:cxn modelId="{CDDCDA10-B577-45C0-9429-63AFF600A120}" type="presParOf" srcId="{E2CD4329-27E5-4CFC-873D-7E260553FC38}" destId="{6DA6F04A-0E1E-482E-97D3-9D97270B0C4D}" srcOrd="2" destOrd="0" presId="urn:microsoft.com/office/officeart/2018/2/layout/IconVerticalSolidList"/>
    <dgm:cxn modelId="{5512AF38-FBE5-4B9D-889C-1176B23296BA}" type="presParOf" srcId="{E2CD4329-27E5-4CFC-873D-7E260553FC38}" destId="{AEC96E48-D3E1-475F-9380-36059084816D}" srcOrd="3" destOrd="0" presId="urn:microsoft.com/office/officeart/2018/2/layout/IconVerticalSolidList"/>
    <dgm:cxn modelId="{23C14F20-80EE-4A7D-A4CA-B8AE38BD2852}" type="presParOf" srcId="{4DAFF623-4F60-4C4B-8065-A9918C2513EF}" destId="{42C7FC57-F0F5-4AE5-B79F-38845C6B79B1}" srcOrd="1" destOrd="0" presId="urn:microsoft.com/office/officeart/2018/2/layout/IconVerticalSolidList"/>
    <dgm:cxn modelId="{4D3DF8D2-656D-4EBF-9132-959217040B5F}" type="presParOf" srcId="{4DAFF623-4F60-4C4B-8065-A9918C2513EF}" destId="{B1764739-A701-4045-904B-ED27698EE588}" srcOrd="2" destOrd="0" presId="urn:microsoft.com/office/officeart/2018/2/layout/IconVerticalSolidList"/>
    <dgm:cxn modelId="{ACE66BDA-9D40-4B93-A567-35080A8277CF}" type="presParOf" srcId="{B1764739-A701-4045-904B-ED27698EE588}" destId="{7DDBEBCA-D961-4D0A-9461-1C22DB9FB20E}" srcOrd="0" destOrd="0" presId="urn:microsoft.com/office/officeart/2018/2/layout/IconVerticalSolidList"/>
    <dgm:cxn modelId="{722E10A0-6298-493B-9DFC-E328B6DAF1A2}" type="presParOf" srcId="{B1764739-A701-4045-904B-ED27698EE588}" destId="{40FA7D83-9ECF-423E-90A8-149FEA0C44CB}" srcOrd="1" destOrd="0" presId="urn:microsoft.com/office/officeart/2018/2/layout/IconVerticalSolidList"/>
    <dgm:cxn modelId="{3938088B-1549-41C1-A0E1-6ACE0EA837B8}" type="presParOf" srcId="{B1764739-A701-4045-904B-ED27698EE588}" destId="{A09D7CE7-C013-4B1B-8FE7-F7FBC4758FCE}" srcOrd="2" destOrd="0" presId="urn:microsoft.com/office/officeart/2018/2/layout/IconVerticalSolidList"/>
    <dgm:cxn modelId="{1955AF67-E78B-4C24-AA3E-ED2D5A0214B6}" type="presParOf" srcId="{B1764739-A701-4045-904B-ED27698EE588}" destId="{9C40BB5C-9484-411F-A822-9C01D4F06B2E}" srcOrd="3" destOrd="0" presId="urn:microsoft.com/office/officeart/2018/2/layout/IconVerticalSolidList"/>
    <dgm:cxn modelId="{627454C0-FB8D-4628-B828-B5F66AD15AC7}" type="presParOf" srcId="{4DAFF623-4F60-4C4B-8065-A9918C2513EF}" destId="{BAAC6D86-A139-423A-A268-AD9EEF2341A0}" srcOrd="3" destOrd="0" presId="urn:microsoft.com/office/officeart/2018/2/layout/IconVerticalSolidList"/>
    <dgm:cxn modelId="{417E1860-D494-4129-8413-C6084E6310E0}" type="presParOf" srcId="{4DAFF623-4F60-4C4B-8065-A9918C2513EF}" destId="{8F2BA13D-2A63-4827-9CC4-85321C522F45}" srcOrd="4" destOrd="0" presId="urn:microsoft.com/office/officeart/2018/2/layout/IconVerticalSolidList"/>
    <dgm:cxn modelId="{46CC9CEB-4367-4B43-8356-DB8A87CFF02D}" type="presParOf" srcId="{8F2BA13D-2A63-4827-9CC4-85321C522F45}" destId="{0447EF1D-1949-4DDC-B812-DA60E7711BF7}" srcOrd="0" destOrd="0" presId="urn:microsoft.com/office/officeart/2018/2/layout/IconVerticalSolidList"/>
    <dgm:cxn modelId="{9CCDD256-9C04-4CF0-8F84-30773227BA57}" type="presParOf" srcId="{8F2BA13D-2A63-4827-9CC4-85321C522F45}" destId="{7E4A8611-E06B-4F17-A5F0-FA3206AAC711}" srcOrd="1" destOrd="0" presId="urn:microsoft.com/office/officeart/2018/2/layout/IconVerticalSolidList"/>
    <dgm:cxn modelId="{8C630F75-711F-400F-957E-BF3B08CB90AF}" type="presParOf" srcId="{8F2BA13D-2A63-4827-9CC4-85321C522F45}" destId="{406814B4-143C-4C7A-8F84-67B99FE51B8B}" srcOrd="2" destOrd="0" presId="urn:microsoft.com/office/officeart/2018/2/layout/IconVerticalSolidList"/>
    <dgm:cxn modelId="{39D82EE0-8B88-4BCD-93A2-E6E960E9ECF8}" type="presParOf" srcId="{8F2BA13D-2A63-4827-9CC4-85321C522F45}" destId="{12919A8F-5833-455E-8D8C-E320A9D197FD}" srcOrd="3" destOrd="0" presId="urn:microsoft.com/office/officeart/2018/2/layout/IconVerticalSolidList"/>
    <dgm:cxn modelId="{6E51F5A8-3607-455A-AAB1-D6113A1C31A8}" type="presParOf" srcId="{4DAFF623-4F60-4C4B-8065-A9918C2513EF}" destId="{5D33596E-A18C-4995-ACE1-70F701F75BE3}" srcOrd="5" destOrd="0" presId="urn:microsoft.com/office/officeart/2018/2/layout/IconVerticalSolidList"/>
    <dgm:cxn modelId="{9CA69CE9-CDA5-4CC2-81F9-5138EF78901E}" type="presParOf" srcId="{4DAFF623-4F60-4C4B-8065-A9918C2513EF}" destId="{3F351718-A7DE-4613-9742-5BB4BB18C14F}" srcOrd="6" destOrd="0" presId="urn:microsoft.com/office/officeart/2018/2/layout/IconVerticalSolidList"/>
    <dgm:cxn modelId="{A4248BC9-D00A-472C-AE63-7E8F3A3F48BB}" type="presParOf" srcId="{3F351718-A7DE-4613-9742-5BB4BB18C14F}" destId="{7AAC09C8-9F14-4DD1-B0EF-FC9FB93B123A}" srcOrd="0" destOrd="0" presId="urn:microsoft.com/office/officeart/2018/2/layout/IconVerticalSolidList"/>
    <dgm:cxn modelId="{EB931FB9-B257-4299-9DC0-4DD45939DEE5}" type="presParOf" srcId="{3F351718-A7DE-4613-9742-5BB4BB18C14F}" destId="{AC019F60-22DD-45BF-A568-665351374B2B}" srcOrd="1" destOrd="0" presId="urn:microsoft.com/office/officeart/2018/2/layout/IconVerticalSolidList"/>
    <dgm:cxn modelId="{57209292-0674-48F9-A9F8-D305AEFC254F}" type="presParOf" srcId="{3F351718-A7DE-4613-9742-5BB4BB18C14F}" destId="{DF04CABB-9347-48C4-8697-46BFBD44AD36}" srcOrd="2" destOrd="0" presId="urn:microsoft.com/office/officeart/2018/2/layout/IconVerticalSolidList"/>
    <dgm:cxn modelId="{5CA8DFBC-E468-4079-AD74-DFBE72546681}" type="presParOf" srcId="{3F351718-A7DE-4613-9742-5BB4BB18C14F}" destId="{71E016A5-FC05-42E5-84D9-E1EC5BD9F67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C574D3-A75E-4B68-9CFC-2AE7165C824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479B59C-B35E-433B-AFCF-7FB32D4B9D5D}">
      <dgm:prSet custT="1"/>
      <dgm:spPr/>
      <dgm:t>
        <a:bodyPr/>
        <a:lstStyle/>
        <a:p>
          <a:pPr>
            <a:lnSpc>
              <a:spcPct val="100000"/>
            </a:lnSpc>
          </a:pPr>
          <a:r>
            <a:rPr lang="en-US" sz="2000" b="1" dirty="0">
              <a:solidFill>
                <a:schemeClr val="bg1"/>
              </a:solidFill>
            </a:rPr>
            <a:t>Positive Correction - </a:t>
          </a:r>
          <a:r>
            <a:rPr lang="en-US" sz="2000" dirty="0">
              <a:solidFill>
                <a:schemeClr val="bg1"/>
              </a:solidFill>
            </a:rPr>
            <a:t>5 steps: Praise, identify problem, state expectation, have expectation repeated, praise compliance. “You did a great job on yesterday’s assignment. You haven’t started on your worksheet. I need you to complete #’s 1 through 5. What is it I am asking you to do? Great work, thank you!”</a:t>
          </a:r>
        </a:p>
      </dgm:t>
    </dgm:pt>
    <dgm:pt modelId="{57996246-31B8-49A3-9F61-7402489E6F1B}" type="parTrans" cxnId="{25D58807-D086-41A4-AF9E-5B7A1DF1C40F}">
      <dgm:prSet/>
      <dgm:spPr/>
      <dgm:t>
        <a:bodyPr/>
        <a:lstStyle/>
        <a:p>
          <a:endParaRPr lang="en-US"/>
        </a:p>
      </dgm:t>
    </dgm:pt>
    <dgm:pt modelId="{02FD106D-9CC5-4DC0-A851-7986D9757F37}" type="sibTrans" cxnId="{25D58807-D086-41A4-AF9E-5B7A1DF1C40F}">
      <dgm:prSet/>
      <dgm:spPr/>
      <dgm:t>
        <a:bodyPr/>
        <a:lstStyle/>
        <a:p>
          <a:endParaRPr lang="en-US"/>
        </a:p>
      </dgm:t>
    </dgm:pt>
    <dgm:pt modelId="{BDA81C53-AE0C-433D-8B40-5FC80F694202}">
      <dgm:prSet custT="1"/>
      <dgm:spPr/>
      <dgm:t>
        <a:bodyPr/>
        <a:lstStyle/>
        <a:p>
          <a:pPr>
            <a:lnSpc>
              <a:spcPct val="100000"/>
            </a:lnSpc>
          </a:pPr>
          <a:r>
            <a:rPr lang="en-US" sz="2000" b="1" dirty="0">
              <a:solidFill>
                <a:schemeClr val="bg1"/>
              </a:solidFill>
            </a:rPr>
            <a:t>Limit Setting - </a:t>
          </a:r>
          <a:r>
            <a:rPr lang="en-US" sz="2000" dirty="0">
              <a:solidFill>
                <a:schemeClr val="bg1"/>
              </a:solidFill>
            </a:rPr>
            <a:t>clearly, firmly stating what is expected. “We keep our hands to ourselves here.”</a:t>
          </a:r>
        </a:p>
      </dgm:t>
    </dgm:pt>
    <dgm:pt modelId="{59F979B4-5562-443A-905D-835E9C092CD2}" type="parTrans" cxnId="{D1F74A8A-E7AB-48A1-A286-0025DEDE68D2}">
      <dgm:prSet/>
      <dgm:spPr/>
      <dgm:t>
        <a:bodyPr/>
        <a:lstStyle/>
        <a:p>
          <a:endParaRPr lang="en-US"/>
        </a:p>
      </dgm:t>
    </dgm:pt>
    <dgm:pt modelId="{D0F1BA2F-E6C2-4963-A1E9-7A1298EC843C}" type="sibTrans" cxnId="{D1F74A8A-E7AB-48A1-A286-0025DEDE68D2}">
      <dgm:prSet/>
      <dgm:spPr/>
      <dgm:t>
        <a:bodyPr/>
        <a:lstStyle/>
        <a:p>
          <a:endParaRPr lang="en-US"/>
        </a:p>
      </dgm:t>
    </dgm:pt>
    <dgm:pt modelId="{B067499B-5B0A-4A3B-97C3-08F117F1F6E1}">
      <dgm:prSet custT="1"/>
      <dgm:spPr/>
      <dgm:t>
        <a:bodyPr/>
        <a:lstStyle/>
        <a:p>
          <a:pPr>
            <a:lnSpc>
              <a:spcPct val="100000"/>
            </a:lnSpc>
          </a:pPr>
          <a:r>
            <a:rPr lang="en-US" sz="2000" b="1" dirty="0">
              <a:solidFill>
                <a:schemeClr val="bg1"/>
              </a:solidFill>
            </a:rPr>
            <a:t>Consequence Reminder - </a:t>
          </a:r>
          <a:r>
            <a:rPr lang="en-US" sz="2000" dirty="0">
              <a:solidFill>
                <a:schemeClr val="bg1"/>
              </a:solidFill>
            </a:rPr>
            <a:t>Prompting the individual to think about their choices and what their behavior will choose for them. “You are right, you don’t have to do your assignment right now. What are you choosing to have happen if you do not?”</a:t>
          </a:r>
        </a:p>
      </dgm:t>
    </dgm:pt>
    <dgm:pt modelId="{600D50A3-A07D-4ADC-B57B-1902783B7B38}" type="parTrans" cxnId="{C27F4C93-4706-40EB-8EAB-29F74E9F738C}">
      <dgm:prSet/>
      <dgm:spPr/>
      <dgm:t>
        <a:bodyPr/>
        <a:lstStyle/>
        <a:p>
          <a:endParaRPr lang="en-US"/>
        </a:p>
      </dgm:t>
    </dgm:pt>
    <dgm:pt modelId="{AE4104A5-9785-49DD-9B54-A9A7F32C5835}" type="sibTrans" cxnId="{C27F4C93-4706-40EB-8EAB-29F74E9F738C}">
      <dgm:prSet/>
      <dgm:spPr/>
      <dgm:t>
        <a:bodyPr/>
        <a:lstStyle/>
        <a:p>
          <a:endParaRPr lang="en-US"/>
        </a:p>
      </dgm:t>
    </dgm:pt>
    <dgm:pt modelId="{4DAFF623-4F60-4C4B-8065-A9918C2513EF}" type="pres">
      <dgm:prSet presAssocID="{26C574D3-A75E-4B68-9CFC-2AE7165C824E}" presName="root" presStyleCnt="0">
        <dgm:presLayoutVars>
          <dgm:dir/>
          <dgm:resizeHandles val="exact"/>
        </dgm:presLayoutVars>
      </dgm:prSet>
      <dgm:spPr/>
    </dgm:pt>
    <dgm:pt modelId="{B1764739-A701-4045-904B-ED27698EE588}" type="pres">
      <dgm:prSet presAssocID="{B479B59C-B35E-433B-AFCF-7FB32D4B9D5D}" presName="compNode" presStyleCnt="0"/>
      <dgm:spPr/>
    </dgm:pt>
    <dgm:pt modelId="{7DDBEBCA-D961-4D0A-9461-1C22DB9FB20E}" type="pres">
      <dgm:prSet presAssocID="{B479B59C-B35E-433B-AFCF-7FB32D4B9D5D}" presName="bgRect" presStyleLbl="bgShp" presStyleIdx="0" presStyleCnt="3"/>
      <dgm:spPr/>
    </dgm:pt>
    <dgm:pt modelId="{40FA7D83-9ECF-423E-90A8-149FEA0C44CB}" type="pres">
      <dgm:prSet presAssocID="{B479B59C-B35E-433B-AFCF-7FB32D4B9D5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A09D7CE7-C013-4B1B-8FE7-F7FBC4758FCE}" type="pres">
      <dgm:prSet presAssocID="{B479B59C-B35E-433B-AFCF-7FB32D4B9D5D}" presName="spaceRect" presStyleCnt="0"/>
      <dgm:spPr/>
    </dgm:pt>
    <dgm:pt modelId="{9C40BB5C-9484-411F-A822-9C01D4F06B2E}" type="pres">
      <dgm:prSet presAssocID="{B479B59C-B35E-433B-AFCF-7FB32D4B9D5D}" presName="parTx" presStyleLbl="revTx" presStyleIdx="0" presStyleCnt="3">
        <dgm:presLayoutVars>
          <dgm:chMax val="0"/>
          <dgm:chPref val="0"/>
        </dgm:presLayoutVars>
      </dgm:prSet>
      <dgm:spPr/>
    </dgm:pt>
    <dgm:pt modelId="{BAAC6D86-A139-423A-A268-AD9EEF2341A0}" type="pres">
      <dgm:prSet presAssocID="{02FD106D-9CC5-4DC0-A851-7986D9757F37}" presName="sibTrans" presStyleCnt="0"/>
      <dgm:spPr/>
    </dgm:pt>
    <dgm:pt modelId="{8F2BA13D-2A63-4827-9CC4-85321C522F45}" type="pres">
      <dgm:prSet presAssocID="{BDA81C53-AE0C-433D-8B40-5FC80F694202}" presName="compNode" presStyleCnt="0"/>
      <dgm:spPr/>
    </dgm:pt>
    <dgm:pt modelId="{0447EF1D-1949-4DDC-B812-DA60E7711BF7}" type="pres">
      <dgm:prSet presAssocID="{BDA81C53-AE0C-433D-8B40-5FC80F694202}" presName="bgRect" presStyleLbl="bgShp" presStyleIdx="1" presStyleCnt="3"/>
      <dgm:spPr/>
    </dgm:pt>
    <dgm:pt modelId="{7E4A8611-E06B-4F17-A5F0-FA3206AAC711}" type="pres">
      <dgm:prSet presAssocID="{BDA81C53-AE0C-433D-8B40-5FC80F6942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406814B4-143C-4C7A-8F84-67B99FE51B8B}" type="pres">
      <dgm:prSet presAssocID="{BDA81C53-AE0C-433D-8B40-5FC80F694202}" presName="spaceRect" presStyleCnt="0"/>
      <dgm:spPr/>
    </dgm:pt>
    <dgm:pt modelId="{12919A8F-5833-455E-8D8C-E320A9D197FD}" type="pres">
      <dgm:prSet presAssocID="{BDA81C53-AE0C-433D-8B40-5FC80F694202}" presName="parTx" presStyleLbl="revTx" presStyleIdx="1" presStyleCnt="3">
        <dgm:presLayoutVars>
          <dgm:chMax val="0"/>
          <dgm:chPref val="0"/>
        </dgm:presLayoutVars>
      </dgm:prSet>
      <dgm:spPr/>
    </dgm:pt>
    <dgm:pt modelId="{5D33596E-A18C-4995-ACE1-70F701F75BE3}" type="pres">
      <dgm:prSet presAssocID="{D0F1BA2F-E6C2-4963-A1E9-7A1298EC843C}" presName="sibTrans" presStyleCnt="0"/>
      <dgm:spPr/>
    </dgm:pt>
    <dgm:pt modelId="{3F351718-A7DE-4613-9742-5BB4BB18C14F}" type="pres">
      <dgm:prSet presAssocID="{B067499B-5B0A-4A3B-97C3-08F117F1F6E1}" presName="compNode" presStyleCnt="0"/>
      <dgm:spPr/>
    </dgm:pt>
    <dgm:pt modelId="{7AAC09C8-9F14-4DD1-B0EF-FC9FB93B123A}" type="pres">
      <dgm:prSet presAssocID="{B067499B-5B0A-4A3B-97C3-08F117F1F6E1}" presName="bgRect" presStyleLbl="bgShp" presStyleIdx="2" presStyleCnt="3" custLinFactNeighborX="42663" custLinFactNeighborY="7325"/>
      <dgm:spPr/>
    </dgm:pt>
    <dgm:pt modelId="{AC019F60-22DD-45BF-A568-665351374B2B}" type="pres">
      <dgm:prSet presAssocID="{B067499B-5B0A-4A3B-97C3-08F117F1F6E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xclamation Mark"/>
        </a:ext>
      </dgm:extLst>
    </dgm:pt>
    <dgm:pt modelId="{DF04CABB-9347-48C4-8697-46BFBD44AD36}" type="pres">
      <dgm:prSet presAssocID="{B067499B-5B0A-4A3B-97C3-08F117F1F6E1}" presName="spaceRect" presStyleCnt="0"/>
      <dgm:spPr/>
    </dgm:pt>
    <dgm:pt modelId="{71E016A5-FC05-42E5-84D9-E1EC5BD9F67E}" type="pres">
      <dgm:prSet presAssocID="{B067499B-5B0A-4A3B-97C3-08F117F1F6E1}" presName="parTx" presStyleLbl="revTx" presStyleIdx="2" presStyleCnt="3">
        <dgm:presLayoutVars>
          <dgm:chMax val="0"/>
          <dgm:chPref val="0"/>
        </dgm:presLayoutVars>
      </dgm:prSet>
      <dgm:spPr/>
    </dgm:pt>
  </dgm:ptLst>
  <dgm:cxnLst>
    <dgm:cxn modelId="{25D58807-D086-41A4-AF9E-5B7A1DF1C40F}" srcId="{26C574D3-A75E-4B68-9CFC-2AE7165C824E}" destId="{B479B59C-B35E-433B-AFCF-7FB32D4B9D5D}" srcOrd="0" destOrd="0" parTransId="{57996246-31B8-49A3-9F61-7402489E6F1B}" sibTransId="{02FD106D-9CC5-4DC0-A851-7986D9757F37}"/>
    <dgm:cxn modelId="{0BCAE931-8C41-42C1-91A8-B42FBD1266AB}" type="presOf" srcId="{BDA81C53-AE0C-433D-8B40-5FC80F694202}" destId="{12919A8F-5833-455E-8D8C-E320A9D197FD}" srcOrd="0" destOrd="0" presId="urn:microsoft.com/office/officeart/2018/2/layout/IconVerticalSolidList"/>
    <dgm:cxn modelId="{D1F74A8A-E7AB-48A1-A286-0025DEDE68D2}" srcId="{26C574D3-A75E-4B68-9CFC-2AE7165C824E}" destId="{BDA81C53-AE0C-433D-8B40-5FC80F694202}" srcOrd="1" destOrd="0" parTransId="{59F979B4-5562-443A-905D-835E9C092CD2}" sibTransId="{D0F1BA2F-E6C2-4963-A1E9-7A1298EC843C}"/>
    <dgm:cxn modelId="{C27F4C93-4706-40EB-8EAB-29F74E9F738C}" srcId="{26C574D3-A75E-4B68-9CFC-2AE7165C824E}" destId="{B067499B-5B0A-4A3B-97C3-08F117F1F6E1}" srcOrd="2" destOrd="0" parTransId="{600D50A3-A07D-4ADC-B57B-1902783B7B38}" sibTransId="{AE4104A5-9785-49DD-9B54-A9A7F32C5835}"/>
    <dgm:cxn modelId="{E725ECA9-B475-4F8B-A4C7-5DD4F9B969B2}" type="presOf" srcId="{B067499B-5B0A-4A3B-97C3-08F117F1F6E1}" destId="{71E016A5-FC05-42E5-84D9-E1EC5BD9F67E}" srcOrd="0" destOrd="0" presId="urn:microsoft.com/office/officeart/2018/2/layout/IconVerticalSolidList"/>
    <dgm:cxn modelId="{0B38F4CF-3F35-4FBE-8D9F-AC0BFBCE9CEC}" type="presOf" srcId="{26C574D3-A75E-4B68-9CFC-2AE7165C824E}" destId="{4DAFF623-4F60-4C4B-8065-A9918C2513EF}" srcOrd="0" destOrd="0" presId="urn:microsoft.com/office/officeart/2018/2/layout/IconVerticalSolidList"/>
    <dgm:cxn modelId="{E887DEFE-2347-449D-BDCD-808BCCB20B55}" type="presOf" srcId="{B479B59C-B35E-433B-AFCF-7FB32D4B9D5D}" destId="{9C40BB5C-9484-411F-A822-9C01D4F06B2E}" srcOrd="0" destOrd="0" presId="urn:microsoft.com/office/officeart/2018/2/layout/IconVerticalSolidList"/>
    <dgm:cxn modelId="{4D3DF8D2-656D-4EBF-9132-959217040B5F}" type="presParOf" srcId="{4DAFF623-4F60-4C4B-8065-A9918C2513EF}" destId="{B1764739-A701-4045-904B-ED27698EE588}" srcOrd="0" destOrd="0" presId="urn:microsoft.com/office/officeart/2018/2/layout/IconVerticalSolidList"/>
    <dgm:cxn modelId="{ACE66BDA-9D40-4B93-A567-35080A8277CF}" type="presParOf" srcId="{B1764739-A701-4045-904B-ED27698EE588}" destId="{7DDBEBCA-D961-4D0A-9461-1C22DB9FB20E}" srcOrd="0" destOrd="0" presId="urn:microsoft.com/office/officeart/2018/2/layout/IconVerticalSolidList"/>
    <dgm:cxn modelId="{722E10A0-6298-493B-9DFC-E328B6DAF1A2}" type="presParOf" srcId="{B1764739-A701-4045-904B-ED27698EE588}" destId="{40FA7D83-9ECF-423E-90A8-149FEA0C44CB}" srcOrd="1" destOrd="0" presId="urn:microsoft.com/office/officeart/2018/2/layout/IconVerticalSolidList"/>
    <dgm:cxn modelId="{3938088B-1549-41C1-A0E1-6ACE0EA837B8}" type="presParOf" srcId="{B1764739-A701-4045-904B-ED27698EE588}" destId="{A09D7CE7-C013-4B1B-8FE7-F7FBC4758FCE}" srcOrd="2" destOrd="0" presId="urn:microsoft.com/office/officeart/2018/2/layout/IconVerticalSolidList"/>
    <dgm:cxn modelId="{1955AF67-E78B-4C24-AA3E-ED2D5A0214B6}" type="presParOf" srcId="{B1764739-A701-4045-904B-ED27698EE588}" destId="{9C40BB5C-9484-411F-A822-9C01D4F06B2E}" srcOrd="3" destOrd="0" presId="urn:microsoft.com/office/officeart/2018/2/layout/IconVerticalSolidList"/>
    <dgm:cxn modelId="{627454C0-FB8D-4628-B828-B5F66AD15AC7}" type="presParOf" srcId="{4DAFF623-4F60-4C4B-8065-A9918C2513EF}" destId="{BAAC6D86-A139-423A-A268-AD9EEF2341A0}" srcOrd="1" destOrd="0" presId="urn:microsoft.com/office/officeart/2018/2/layout/IconVerticalSolidList"/>
    <dgm:cxn modelId="{417E1860-D494-4129-8413-C6084E6310E0}" type="presParOf" srcId="{4DAFF623-4F60-4C4B-8065-A9918C2513EF}" destId="{8F2BA13D-2A63-4827-9CC4-85321C522F45}" srcOrd="2" destOrd="0" presId="urn:microsoft.com/office/officeart/2018/2/layout/IconVerticalSolidList"/>
    <dgm:cxn modelId="{46CC9CEB-4367-4B43-8356-DB8A87CFF02D}" type="presParOf" srcId="{8F2BA13D-2A63-4827-9CC4-85321C522F45}" destId="{0447EF1D-1949-4DDC-B812-DA60E7711BF7}" srcOrd="0" destOrd="0" presId="urn:microsoft.com/office/officeart/2018/2/layout/IconVerticalSolidList"/>
    <dgm:cxn modelId="{9CCDD256-9C04-4CF0-8F84-30773227BA57}" type="presParOf" srcId="{8F2BA13D-2A63-4827-9CC4-85321C522F45}" destId="{7E4A8611-E06B-4F17-A5F0-FA3206AAC711}" srcOrd="1" destOrd="0" presId="urn:microsoft.com/office/officeart/2018/2/layout/IconVerticalSolidList"/>
    <dgm:cxn modelId="{8C630F75-711F-400F-957E-BF3B08CB90AF}" type="presParOf" srcId="{8F2BA13D-2A63-4827-9CC4-85321C522F45}" destId="{406814B4-143C-4C7A-8F84-67B99FE51B8B}" srcOrd="2" destOrd="0" presId="urn:microsoft.com/office/officeart/2018/2/layout/IconVerticalSolidList"/>
    <dgm:cxn modelId="{39D82EE0-8B88-4BCD-93A2-E6E960E9ECF8}" type="presParOf" srcId="{8F2BA13D-2A63-4827-9CC4-85321C522F45}" destId="{12919A8F-5833-455E-8D8C-E320A9D197FD}" srcOrd="3" destOrd="0" presId="urn:microsoft.com/office/officeart/2018/2/layout/IconVerticalSolidList"/>
    <dgm:cxn modelId="{6E51F5A8-3607-455A-AAB1-D6113A1C31A8}" type="presParOf" srcId="{4DAFF623-4F60-4C4B-8065-A9918C2513EF}" destId="{5D33596E-A18C-4995-ACE1-70F701F75BE3}" srcOrd="3" destOrd="0" presId="urn:microsoft.com/office/officeart/2018/2/layout/IconVerticalSolidList"/>
    <dgm:cxn modelId="{9CA69CE9-CDA5-4CC2-81F9-5138EF78901E}" type="presParOf" srcId="{4DAFF623-4F60-4C4B-8065-A9918C2513EF}" destId="{3F351718-A7DE-4613-9742-5BB4BB18C14F}" srcOrd="4" destOrd="0" presId="urn:microsoft.com/office/officeart/2018/2/layout/IconVerticalSolidList"/>
    <dgm:cxn modelId="{A4248BC9-D00A-472C-AE63-7E8F3A3F48BB}" type="presParOf" srcId="{3F351718-A7DE-4613-9742-5BB4BB18C14F}" destId="{7AAC09C8-9F14-4DD1-B0EF-FC9FB93B123A}" srcOrd="0" destOrd="0" presId="urn:microsoft.com/office/officeart/2018/2/layout/IconVerticalSolidList"/>
    <dgm:cxn modelId="{EB931FB9-B257-4299-9DC0-4DD45939DEE5}" type="presParOf" srcId="{3F351718-A7DE-4613-9742-5BB4BB18C14F}" destId="{AC019F60-22DD-45BF-A568-665351374B2B}" srcOrd="1" destOrd="0" presId="urn:microsoft.com/office/officeart/2018/2/layout/IconVerticalSolidList"/>
    <dgm:cxn modelId="{57209292-0674-48F9-A9F8-D305AEFC254F}" type="presParOf" srcId="{3F351718-A7DE-4613-9742-5BB4BB18C14F}" destId="{DF04CABB-9347-48C4-8697-46BFBD44AD36}" srcOrd="2" destOrd="0" presId="urn:microsoft.com/office/officeart/2018/2/layout/IconVerticalSolidList"/>
    <dgm:cxn modelId="{5CA8DFBC-E468-4079-AD74-DFBE72546681}" type="presParOf" srcId="{3F351718-A7DE-4613-9742-5BB4BB18C14F}" destId="{71E016A5-FC05-42E5-84D9-E1EC5BD9F67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E7050-4B2F-484D-B542-6EA0C0588B0D}">
      <dsp:nvSpPr>
        <dsp:cNvPr id="0" name=""/>
        <dsp:cNvSpPr/>
      </dsp:nvSpPr>
      <dsp:spPr>
        <a:xfrm>
          <a:off x="2349873" y="2392"/>
          <a:ext cx="9399496" cy="10498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376" tIns="266661" rIns="182376" bIns="266661"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the importance of building positive healthy relationships. </a:t>
          </a:r>
        </a:p>
      </dsp:txBody>
      <dsp:txXfrm>
        <a:off x="2349873" y="2392"/>
        <a:ext cx="9399496" cy="1049848"/>
      </dsp:txXfrm>
    </dsp:sp>
    <dsp:sp modelId="{1AB374DD-B91D-4323-9359-F52CC96F80DF}">
      <dsp:nvSpPr>
        <dsp:cNvPr id="0" name=""/>
        <dsp:cNvSpPr/>
      </dsp:nvSpPr>
      <dsp:spPr>
        <a:xfrm>
          <a:off x="0" y="2392"/>
          <a:ext cx="2349874" cy="104984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347" tIns="103702" rIns="124347" bIns="103702" numCol="1" spcCol="1270" anchor="ctr" anchorCtr="0">
          <a:noAutofit/>
        </a:bodyPr>
        <a:lstStyle/>
        <a:p>
          <a:pPr marL="0" lvl="0" indent="0" algn="ctr" defTabSz="1066800">
            <a:lnSpc>
              <a:spcPct val="90000"/>
            </a:lnSpc>
            <a:spcBef>
              <a:spcPct val="0"/>
            </a:spcBef>
            <a:spcAft>
              <a:spcPct val="35000"/>
            </a:spcAft>
            <a:buNone/>
          </a:pPr>
          <a:r>
            <a:rPr lang="en-US" sz="2400" b="1" kern="1200" dirty="0"/>
            <a:t>Recognize</a:t>
          </a:r>
        </a:p>
      </dsp:txBody>
      <dsp:txXfrm>
        <a:off x="0" y="2392"/>
        <a:ext cx="2349874" cy="1049848"/>
      </dsp:txXfrm>
    </dsp:sp>
    <dsp:sp modelId="{0C53AB4B-81C6-4500-B3E8-BA5AB6C81B51}">
      <dsp:nvSpPr>
        <dsp:cNvPr id="0" name=""/>
        <dsp:cNvSpPr/>
      </dsp:nvSpPr>
      <dsp:spPr>
        <a:xfrm>
          <a:off x="2349873" y="1115232"/>
          <a:ext cx="9399496" cy="10498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376" tIns="266661" rIns="182376" bIns="266661"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challenging behaviors and the importance of observing the individual.</a:t>
          </a:r>
        </a:p>
      </dsp:txBody>
      <dsp:txXfrm>
        <a:off x="2349873" y="1115232"/>
        <a:ext cx="9399496" cy="1049848"/>
      </dsp:txXfrm>
    </dsp:sp>
    <dsp:sp modelId="{2686B094-8A28-4302-8192-F645B6C1DD44}">
      <dsp:nvSpPr>
        <dsp:cNvPr id="0" name=""/>
        <dsp:cNvSpPr/>
      </dsp:nvSpPr>
      <dsp:spPr>
        <a:xfrm>
          <a:off x="0" y="1115232"/>
          <a:ext cx="2349874" cy="104984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347" tIns="103702" rIns="124347" bIns="103702" numCol="1" spcCol="1270" anchor="ctr" anchorCtr="0">
          <a:noAutofit/>
        </a:bodyPr>
        <a:lstStyle/>
        <a:p>
          <a:pPr marL="0" lvl="0" indent="0" algn="ctr" defTabSz="1066800">
            <a:lnSpc>
              <a:spcPct val="90000"/>
            </a:lnSpc>
            <a:spcBef>
              <a:spcPct val="0"/>
            </a:spcBef>
            <a:spcAft>
              <a:spcPct val="35000"/>
            </a:spcAft>
            <a:buNone/>
          </a:pPr>
          <a:r>
            <a:rPr lang="en-US" sz="2400" b="1" kern="1200" dirty="0"/>
            <a:t>Understand</a:t>
          </a:r>
        </a:p>
      </dsp:txBody>
      <dsp:txXfrm>
        <a:off x="0" y="1115232"/>
        <a:ext cx="2349874" cy="1049848"/>
      </dsp:txXfrm>
    </dsp:sp>
    <dsp:sp modelId="{0A70E2D5-E612-472D-A29E-9C587A29E631}">
      <dsp:nvSpPr>
        <dsp:cNvPr id="0" name=""/>
        <dsp:cNvSpPr/>
      </dsp:nvSpPr>
      <dsp:spPr>
        <a:xfrm>
          <a:off x="2349873" y="2228071"/>
          <a:ext cx="9399496" cy="10498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376" tIns="266661" rIns="182376" bIns="266661"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how to create a safe environment and demonstrate safe staff behaviors.</a:t>
          </a:r>
        </a:p>
      </dsp:txBody>
      <dsp:txXfrm>
        <a:off x="2349873" y="2228071"/>
        <a:ext cx="9399496" cy="1049848"/>
      </dsp:txXfrm>
    </dsp:sp>
    <dsp:sp modelId="{A450975B-E1F3-4FDA-80A1-A88772593577}">
      <dsp:nvSpPr>
        <dsp:cNvPr id="0" name=""/>
        <dsp:cNvSpPr/>
      </dsp:nvSpPr>
      <dsp:spPr>
        <a:xfrm>
          <a:off x="0" y="2228071"/>
          <a:ext cx="2349874" cy="104984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347" tIns="103702" rIns="124347" bIns="103702" numCol="1" spcCol="1270" anchor="ctr" anchorCtr="0">
          <a:noAutofit/>
        </a:bodyPr>
        <a:lstStyle/>
        <a:p>
          <a:pPr marL="0" lvl="0" indent="0" algn="ctr" defTabSz="1066800">
            <a:lnSpc>
              <a:spcPct val="90000"/>
            </a:lnSpc>
            <a:spcBef>
              <a:spcPct val="0"/>
            </a:spcBef>
            <a:spcAft>
              <a:spcPct val="35000"/>
            </a:spcAft>
            <a:buNone/>
          </a:pPr>
          <a:r>
            <a:rPr lang="en-US" sz="2400" b="1" kern="1200" dirty="0"/>
            <a:t>Learn</a:t>
          </a:r>
        </a:p>
      </dsp:txBody>
      <dsp:txXfrm>
        <a:off x="0" y="2228071"/>
        <a:ext cx="2349874" cy="1049848"/>
      </dsp:txXfrm>
    </dsp:sp>
    <dsp:sp modelId="{B89364D3-0209-4695-822A-5605A68A5AB2}">
      <dsp:nvSpPr>
        <dsp:cNvPr id="0" name=""/>
        <dsp:cNvSpPr/>
      </dsp:nvSpPr>
      <dsp:spPr>
        <a:xfrm>
          <a:off x="2349873" y="3340910"/>
          <a:ext cx="9399496" cy="10498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376" tIns="266661" rIns="182376" bIns="266661"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only after all nonverbal and verbal measures have been exhausted, can physical intervention for the sake of protection only be used.</a:t>
          </a:r>
        </a:p>
      </dsp:txBody>
      <dsp:txXfrm>
        <a:off x="2349873" y="3340910"/>
        <a:ext cx="9399496" cy="1049848"/>
      </dsp:txXfrm>
    </dsp:sp>
    <dsp:sp modelId="{41A8FA76-59B5-4607-A40C-E5C0E8C25718}">
      <dsp:nvSpPr>
        <dsp:cNvPr id="0" name=""/>
        <dsp:cNvSpPr/>
      </dsp:nvSpPr>
      <dsp:spPr>
        <a:xfrm>
          <a:off x="0" y="3340910"/>
          <a:ext cx="2349874" cy="104984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347" tIns="103702" rIns="124347" bIns="103702" numCol="1" spcCol="1270" anchor="ctr" anchorCtr="0">
          <a:noAutofit/>
        </a:bodyPr>
        <a:lstStyle/>
        <a:p>
          <a:pPr marL="0" lvl="0" indent="0" algn="ctr" defTabSz="1066800">
            <a:lnSpc>
              <a:spcPct val="90000"/>
            </a:lnSpc>
            <a:spcBef>
              <a:spcPct val="0"/>
            </a:spcBef>
            <a:spcAft>
              <a:spcPct val="35000"/>
            </a:spcAft>
            <a:buNone/>
          </a:pPr>
          <a:r>
            <a:rPr lang="en-US" sz="2400" b="1" kern="1200" dirty="0"/>
            <a:t>Understand</a:t>
          </a:r>
        </a:p>
      </dsp:txBody>
      <dsp:txXfrm>
        <a:off x="0" y="3340910"/>
        <a:ext cx="2349874" cy="1049848"/>
      </dsp:txXfrm>
    </dsp:sp>
    <dsp:sp modelId="{203FF55A-CE4A-4745-8F80-98BA5ABCD891}">
      <dsp:nvSpPr>
        <dsp:cNvPr id="0" name=""/>
        <dsp:cNvSpPr/>
      </dsp:nvSpPr>
      <dsp:spPr>
        <a:xfrm>
          <a:off x="2349873" y="4456142"/>
          <a:ext cx="9399496" cy="10498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376" tIns="266661" rIns="182376" bIns="266661"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techniques for effective incident minimization including recognizing triggers and signals, de-escalation strategies, disengagement techniques, and maintaining physical safety.</a:t>
          </a:r>
        </a:p>
      </dsp:txBody>
      <dsp:txXfrm>
        <a:off x="2349873" y="4456142"/>
        <a:ext cx="9399496" cy="1049848"/>
      </dsp:txXfrm>
    </dsp:sp>
    <dsp:sp modelId="{326BFCA5-AEB1-4CE9-AEF5-AAB1C69A8130}">
      <dsp:nvSpPr>
        <dsp:cNvPr id="0" name=""/>
        <dsp:cNvSpPr/>
      </dsp:nvSpPr>
      <dsp:spPr>
        <a:xfrm>
          <a:off x="0" y="4453749"/>
          <a:ext cx="2349874" cy="104984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347" tIns="103702" rIns="124347" bIns="103702"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rPr>
            <a:t>Develop</a:t>
          </a:r>
        </a:p>
      </dsp:txBody>
      <dsp:txXfrm>
        <a:off x="0" y="4453749"/>
        <a:ext cx="2349874" cy="10498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095E3-873F-4476-8427-AC525ED384D8}">
      <dsp:nvSpPr>
        <dsp:cNvPr id="0" name=""/>
        <dsp:cNvSpPr/>
      </dsp:nvSpPr>
      <dsp:spPr>
        <a:xfrm>
          <a:off x="0" y="919"/>
          <a:ext cx="11686674" cy="9769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R</a:t>
          </a:r>
          <a:r>
            <a:rPr lang="en-US" sz="2400" kern="1200" dirty="0"/>
            <a:t>ecognize – that something is going on.</a:t>
          </a:r>
        </a:p>
      </dsp:txBody>
      <dsp:txXfrm>
        <a:off x="47689" y="48608"/>
        <a:ext cx="11591296" cy="881526"/>
      </dsp:txXfrm>
    </dsp:sp>
    <dsp:sp modelId="{985FE580-D073-4B69-895C-3434701BFB1B}">
      <dsp:nvSpPr>
        <dsp:cNvPr id="0" name=""/>
        <dsp:cNvSpPr/>
      </dsp:nvSpPr>
      <dsp:spPr>
        <a:xfrm>
          <a:off x="0" y="990648"/>
          <a:ext cx="11686674" cy="976904"/>
        </a:xfrm>
        <a:prstGeom prst="roundRect">
          <a:avLst/>
        </a:prstGeom>
        <a:solidFill>
          <a:schemeClr val="accent2">
            <a:hueOff val="1273292"/>
            <a:satOff val="2160"/>
            <a:lumOff val="-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A</a:t>
          </a:r>
          <a:r>
            <a:rPr lang="en-US" sz="2400" kern="1200" dirty="0"/>
            <a:t>ssess – what is happening to everyone.</a:t>
          </a:r>
        </a:p>
      </dsp:txBody>
      <dsp:txXfrm>
        <a:off x="47689" y="1038337"/>
        <a:ext cx="11591296" cy="881526"/>
      </dsp:txXfrm>
    </dsp:sp>
    <dsp:sp modelId="{721F0C03-91D9-4335-A83C-A2A4C29A867A}">
      <dsp:nvSpPr>
        <dsp:cNvPr id="0" name=""/>
        <dsp:cNvSpPr/>
      </dsp:nvSpPr>
      <dsp:spPr>
        <a:xfrm>
          <a:off x="0" y="1980378"/>
          <a:ext cx="11686674" cy="976904"/>
        </a:xfrm>
        <a:prstGeom prst="roundRect">
          <a:avLst/>
        </a:prstGeom>
        <a:solidFill>
          <a:schemeClr val="accent2">
            <a:hueOff val="2546585"/>
            <a:satOff val="4320"/>
            <a:lumOff val="-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D</a:t>
          </a:r>
          <a:r>
            <a:rPr lang="en-US" sz="2400" kern="1200" dirty="0"/>
            <a:t>ecide – what to do after you have recognized and assessed. </a:t>
          </a:r>
        </a:p>
      </dsp:txBody>
      <dsp:txXfrm>
        <a:off x="47689" y="2028067"/>
        <a:ext cx="11591296" cy="881526"/>
      </dsp:txXfrm>
    </dsp:sp>
    <dsp:sp modelId="{B7D2A982-54D0-4E02-918C-586796AD8B54}">
      <dsp:nvSpPr>
        <dsp:cNvPr id="0" name=""/>
        <dsp:cNvSpPr/>
      </dsp:nvSpPr>
      <dsp:spPr>
        <a:xfrm>
          <a:off x="0" y="2970107"/>
          <a:ext cx="11686674" cy="976904"/>
        </a:xfrm>
        <a:prstGeom prst="roundRect">
          <a:avLst/>
        </a:prstGeom>
        <a:solidFill>
          <a:schemeClr val="accent2">
            <a:hueOff val="3819877"/>
            <a:satOff val="6480"/>
            <a:lumOff val="-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A</a:t>
          </a:r>
          <a:r>
            <a:rPr lang="en-US" sz="2400" kern="1200" dirty="0"/>
            <a:t>ct – take the form of a verbal or physical response. </a:t>
          </a:r>
        </a:p>
      </dsp:txBody>
      <dsp:txXfrm>
        <a:off x="47689" y="3017796"/>
        <a:ext cx="11591296" cy="881526"/>
      </dsp:txXfrm>
    </dsp:sp>
    <dsp:sp modelId="{BD7C3F15-059C-4214-957C-6BB0A888CAC7}">
      <dsp:nvSpPr>
        <dsp:cNvPr id="0" name=""/>
        <dsp:cNvSpPr/>
      </dsp:nvSpPr>
      <dsp:spPr>
        <a:xfrm>
          <a:off x="0" y="3959836"/>
          <a:ext cx="11686674" cy="976904"/>
        </a:xfrm>
        <a:prstGeom prst="roundRect">
          <a:avLst/>
        </a:prstGeom>
        <a:solidFill>
          <a:schemeClr val="accent2">
            <a:hueOff val="5093169"/>
            <a:satOff val="8640"/>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Review </a:t>
          </a:r>
          <a:r>
            <a:rPr lang="en-US" sz="2400" b="1" kern="1200" dirty="0"/>
            <a:t>R</a:t>
          </a:r>
          <a:r>
            <a:rPr lang="en-US" sz="2400" kern="1200" dirty="0"/>
            <a:t>esults – evaluate results of actions. </a:t>
          </a:r>
        </a:p>
      </dsp:txBody>
      <dsp:txXfrm>
        <a:off x="47689" y="4007525"/>
        <a:ext cx="11591296" cy="881526"/>
      </dsp:txXfrm>
    </dsp:sp>
    <dsp:sp modelId="{45A46998-F369-4B8F-820D-26378C4E4CE9}">
      <dsp:nvSpPr>
        <dsp:cNvPr id="0" name=""/>
        <dsp:cNvSpPr/>
      </dsp:nvSpPr>
      <dsp:spPr>
        <a:xfrm>
          <a:off x="0" y="4950485"/>
          <a:ext cx="11686674" cy="976904"/>
        </a:xfrm>
        <a:prstGeom prst="roundRect">
          <a:avLst/>
        </a:prstGeom>
        <a:solidFill>
          <a:schemeClr val="accent2">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lumMod val="95000"/>
                  <a:lumOff val="5000"/>
                </a:schemeClr>
              </a:solidFill>
            </a:rPr>
            <a:t>R.A.D.A.R. is used by everyone every day to assess potential threats. Understanding helps us be aware of how we could appear threatening to others. If we maintain awareness of how everyone assesses potential threat, we can more easily manage our own behavior to be perceived as less threatening to others. </a:t>
          </a:r>
        </a:p>
      </dsp:txBody>
      <dsp:txXfrm>
        <a:off x="47689" y="4998174"/>
        <a:ext cx="11591296" cy="881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6C3D3-01A1-4FF9-87F2-AAB19AAEF2F7}">
      <dsp:nvSpPr>
        <dsp:cNvPr id="0" name=""/>
        <dsp:cNvSpPr/>
      </dsp:nvSpPr>
      <dsp:spPr>
        <a:xfrm>
          <a:off x="0" y="2010"/>
          <a:ext cx="6887517" cy="85652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11F82D-BDE4-4AA7-8858-DF66B6BFC0B6}">
      <dsp:nvSpPr>
        <dsp:cNvPr id="0" name=""/>
        <dsp:cNvSpPr/>
      </dsp:nvSpPr>
      <dsp:spPr>
        <a:xfrm>
          <a:off x="259099" y="194728"/>
          <a:ext cx="471089" cy="4710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F398DD-8DCA-40C5-A099-5B5650985FDC}">
      <dsp:nvSpPr>
        <dsp:cNvPr id="0" name=""/>
        <dsp:cNvSpPr/>
      </dsp:nvSpPr>
      <dsp:spPr>
        <a:xfrm>
          <a:off x="989287" y="2010"/>
          <a:ext cx="5898229" cy="856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49" tIns="90649" rIns="90649" bIns="90649"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Planned ignoring </a:t>
          </a:r>
          <a:r>
            <a:rPr lang="en-US" sz="2000" b="0" kern="1200" dirty="0">
              <a:solidFill>
                <a:schemeClr val="bg1"/>
              </a:solidFill>
            </a:rPr>
            <a:t>- </a:t>
          </a:r>
          <a:r>
            <a:rPr lang="en-US" sz="2000" kern="1200" dirty="0">
              <a:solidFill>
                <a:schemeClr val="bg1"/>
              </a:solidFill>
            </a:rPr>
            <a:t>temporarily ignore inconsequential behavior (all staff must be consistent)</a:t>
          </a:r>
        </a:p>
      </dsp:txBody>
      <dsp:txXfrm>
        <a:off x="989287" y="2010"/>
        <a:ext cx="5898229" cy="856525"/>
      </dsp:txXfrm>
    </dsp:sp>
    <dsp:sp modelId="{36741F21-7C26-4F4E-B0BB-0249FBA1F239}">
      <dsp:nvSpPr>
        <dsp:cNvPr id="0" name=""/>
        <dsp:cNvSpPr/>
      </dsp:nvSpPr>
      <dsp:spPr>
        <a:xfrm>
          <a:off x="0" y="1072667"/>
          <a:ext cx="6887517" cy="85652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52AF89-FB90-473C-B997-698476A5CF86}">
      <dsp:nvSpPr>
        <dsp:cNvPr id="0" name=""/>
        <dsp:cNvSpPr/>
      </dsp:nvSpPr>
      <dsp:spPr>
        <a:xfrm>
          <a:off x="259099" y="1265385"/>
          <a:ext cx="471089" cy="4710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8724CA-0E80-464E-B30D-EB227BB6F1C1}">
      <dsp:nvSpPr>
        <dsp:cNvPr id="0" name=""/>
        <dsp:cNvSpPr/>
      </dsp:nvSpPr>
      <dsp:spPr>
        <a:xfrm>
          <a:off x="989287" y="1072667"/>
          <a:ext cx="5898229" cy="856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49" tIns="90649" rIns="90649" bIns="90649"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Signals</a:t>
          </a:r>
          <a:r>
            <a:rPr lang="en-US" sz="2000" kern="1200" dirty="0">
              <a:solidFill>
                <a:schemeClr val="bg1"/>
              </a:solidFill>
            </a:rPr>
            <a:t> - prompts that are either universally known or specifically taught to the individual in advance</a:t>
          </a:r>
        </a:p>
      </dsp:txBody>
      <dsp:txXfrm>
        <a:off x="989287" y="1072667"/>
        <a:ext cx="5898229" cy="856525"/>
      </dsp:txXfrm>
    </dsp:sp>
    <dsp:sp modelId="{BBD5B78A-F20D-4052-9637-733340BF4E59}">
      <dsp:nvSpPr>
        <dsp:cNvPr id="0" name=""/>
        <dsp:cNvSpPr/>
      </dsp:nvSpPr>
      <dsp:spPr>
        <a:xfrm>
          <a:off x="0" y="2126160"/>
          <a:ext cx="6887517" cy="85652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AB6FB9-D3E0-4B57-BAFE-81FCDB9E5A54}">
      <dsp:nvSpPr>
        <dsp:cNvPr id="0" name=""/>
        <dsp:cNvSpPr/>
      </dsp:nvSpPr>
      <dsp:spPr>
        <a:xfrm>
          <a:off x="259099" y="2336043"/>
          <a:ext cx="471089" cy="4710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9866B7-7C54-4375-831A-90B4ABB160D2}">
      <dsp:nvSpPr>
        <dsp:cNvPr id="0" name=""/>
        <dsp:cNvSpPr/>
      </dsp:nvSpPr>
      <dsp:spPr>
        <a:xfrm>
          <a:off x="989287" y="2143324"/>
          <a:ext cx="5898229" cy="856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49" tIns="90649" rIns="90649" bIns="90649"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Eye contact </a:t>
          </a:r>
          <a:r>
            <a:rPr lang="en-US" sz="2000" kern="1200" dirty="0">
              <a:solidFill>
                <a:schemeClr val="bg1"/>
              </a:solidFill>
            </a:rPr>
            <a:t>- purposeful, so they know staff is present</a:t>
          </a:r>
        </a:p>
      </dsp:txBody>
      <dsp:txXfrm>
        <a:off x="989287" y="2143324"/>
        <a:ext cx="5898229" cy="856525"/>
      </dsp:txXfrm>
    </dsp:sp>
    <dsp:sp modelId="{C26A1695-C1DD-47E4-8C7D-7AACAC436003}">
      <dsp:nvSpPr>
        <dsp:cNvPr id="0" name=""/>
        <dsp:cNvSpPr/>
      </dsp:nvSpPr>
      <dsp:spPr>
        <a:xfrm>
          <a:off x="0" y="3213982"/>
          <a:ext cx="6887517" cy="85652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94BD36-1598-4A79-B0A3-938ADC1BCC3F}">
      <dsp:nvSpPr>
        <dsp:cNvPr id="0" name=""/>
        <dsp:cNvSpPr/>
      </dsp:nvSpPr>
      <dsp:spPr>
        <a:xfrm>
          <a:off x="259099" y="3406700"/>
          <a:ext cx="471089" cy="4710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7BC571-9729-4715-93BB-11ADE8492B50}">
      <dsp:nvSpPr>
        <dsp:cNvPr id="0" name=""/>
        <dsp:cNvSpPr/>
      </dsp:nvSpPr>
      <dsp:spPr>
        <a:xfrm>
          <a:off x="989287" y="3213982"/>
          <a:ext cx="5898229" cy="856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49" tIns="90649" rIns="90649" bIns="90649"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Facial expressions </a:t>
          </a:r>
          <a:r>
            <a:rPr lang="en-US" sz="2000" kern="1200" dirty="0">
              <a:solidFill>
                <a:schemeClr val="bg1"/>
              </a:solidFill>
            </a:rPr>
            <a:t>-</a:t>
          </a:r>
          <a:r>
            <a:rPr lang="en-US" sz="2000" b="1" kern="1200" dirty="0">
              <a:solidFill>
                <a:schemeClr val="bg1"/>
              </a:solidFill>
            </a:rPr>
            <a:t> </a:t>
          </a:r>
          <a:r>
            <a:rPr lang="en-US" sz="2000" kern="1200" dirty="0">
              <a:solidFill>
                <a:schemeClr val="bg1"/>
              </a:solidFill>
            </a:rPr>
            <a:t>smiling, frowning</a:t>
          </a:r>
        </a:p>
      </dsp:txBody>
      <dsp:txXfrm>
        <a:off x="989287" y="3213982"/>
        <a:ext cx="5898229" cy="856525"/>
      </dsp:txXfrm>
    </dsp:sp>
    <dsp:sp modelId="{F637EC96-A760-4C38-A717-FB2A1BE3A1C9}">
      <dsp:nvSpPr>
        <dsp:cNvPr id="0" name=""/>
        <dsp:cNvSpPr/>
      </dsp:nvSpPr>
      <dsp:spPr>
        <a:xfrm>
          <a:off x="0" y="4284639"/>
          <a:ext cx="6887517" cy="85652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F11B6-128D-44B2-924A-94BB019A7C1A}">
      <dsp:nvSpPr>
        <dsp:cNvPr id="0" name=""/>
        <dsp:cNvSpPr/>
      </dsp:nvSpPr>
      <dsp:spPr>
        <a:xfrm>
          <a:off x="259099" y="4477357"/>
          <a:ext cx="471089" cy="4710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D40C6F-0107-4D0A-8852-3D79FFE934FB}">
      <dsp:nvSpPr>
        <dsp:cNvPr id="0" name=""/>
        <dsp:cNvSpPr/>
      </dsp:nvSpPr>
      <dsp:spPr>
        <a:xfrm>
          <a:off x="989287" y="4284639"/>
          <a:ext cx="5898229" cy="856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49" tIns="90649" rIns="90649" bIns="90649"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Body language </a:t>
          </a:r>
          <a:r>
            <a:rPr lang="en-US" sz="2000" kern="1200" dirty="0">
              <a:solidFill>
                <a:schemeClr val="bg1"/>
              </a:solidFill>
            </a:rPr>
            <a:t>-</a:t>
          </a:r>
          <a:r>
            <a:rPr lang="en-US" sz="2000" b="1" kern="1200" dirty="0">
              <a:solidFill>
                <a:schemeClr val="bg1"/>
              </a:solidFill>
            </a:rPr>
            <a:t> </a:t>
          </a:r>
          <a:r>
            <a:rPr lang="en-US" sz="2000" kern="1200" dirty="0">
              <a:solidFill>
                <a:schemeClr val="bg1"/>
              </a:solidFill>
            </a:rPr>
            <a:t>use of posture, stance, and limbs to convey a message</a:t>
          </a:r>
        </a:p>
      </dsp:txBody>
      <dsp:txXfrm>
        <a:off x="989287" y="4284639"/>
        <a:ext cx="5898229" cy="856525"/>
      </dsp:txXfrm>
    </dsp:sp>
    <dsp:sp modelId="{B540F328-CEC3-43D2-9BD5-180792757462}">
      <dsp:nvSpPr>
        <dsp:cNvPr id="0" name=""/>
        <dsp:cNvSpPr/>
      </dsp:nvSpPr>
      <dsp:spPr>
        <a:xfrm>
          <a:off x="0" y="5355297"/>
          <a:ext cx="6887517" cy="85652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A5A9D8-3575-421F-91A5-6628B57CE984}">
      <dsp:nvSpPr>
        <dsp:cNvPr id="0" name=""/>
        <dsp:cNvSpPr/>
      </dsp:nvSpPr>
      <dsp:spPr>
        <a:xfrm>
          <a:off x="259099" y="5548015"/>
          <a:ext cx="471089" cy="4710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6292F2-609A-4E94-8302-DAC86C7B6118}">
      <dsp:nvSpPr>
        <dsp:cNvPr id="0" name=""/>
        <dsp:cNvSpPr/>
      </dsp:nvSpPr>
      <dsp:spPr>
        <a:xfrm>
          <a:off x="989287" y="5355297"/>
          <a:ext cx="5898229" cy="856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49" tIns="90649" rIns="90649" bIns="90649"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rPr>
            <a:t>Gestures </a:t>
          </a:r>
          <a:r>
            <a:rPr lang="en-US" sz="1900" kern="1200" dirty="0">
              <a:solidFill>
                <a:schemeClr val="bg1"/>
              </a:solidFill>
            </a:rPr>
            <a:t>- use of staff’s hands/arms/body to convey a message of approval, displeasure, support, etc.</a:t>
          </a:r>
        </a:p>
      </dsp:txBody>
      <dsp:txXfrm>
        <a:off x="989287" y="5355297"/>
        <a:ext cx="5898229" cy="8565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6C3D3-01A1-4FF9-87F2-AAB19AAEF2F7}">
      <dsp:nvSpPr>
        <dsp:cNvPr id="0" name=""/>
        <dsp:cNvSpPr/>
      </dsp:nvSpPr>
      <dsp:spPr>
        <a:xfrm>
          <a:off x="0" y="2578"/>
          <a:ext cx="6887517" cy="13070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11F82D-BDE4-4AA7-8858-DF66B6BFC0B6}">
      <dsp:nvSpPr>
        <dsp:cNvPr id="0" name=""/>
        <dsp:cNvSpPr/>
      </dsp:nvSpPr>
      <dsp:spPr>
        <a:xfrm>
          <a:off x="395394" y="296674"/>
          <a:ext cx="718899" cy="718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F398DD-8DCA-40C5-A099-5B5650985FDC}">
      <dsp:nvSpPr>
        <dsp:cNvPr id="0" name=""/>
        <dsp:cNvSpPr/>
      </dsp:nvSpPr>
      <dsp:spPr>
        <a:xfrm>
          <a:off x="1509688" y="2578"/>
          <a:ext cx="5377828" cy="1307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34" tIns="138334" rIns="138334" bIns="138334"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rPr>
            <a:t>Environmental Prompts </a:t>
          </a:r>
          <a:r>
            <a:rPr lang="en-US" sz="2000" kern="1200" dirty="0">
              <a:solidFill>
                <a:schemeClr val="bg1"/>
              </a:solidFill>
            </a:rPr>
            <a:t>- Motion to specific thing in the environment to prompt individual (list of tasks on the wall, a chair, clock, etc.)</a:t>
          </a:r>
        </a:p>
      </dsp:txBody>
      <dsp:txXfrm>
        <a:off x="1509688" y="2578"/>
        <a:ext cx="5377828" cy="1307089"/>
      </dsp:txXfrm>
    </dsp:sp>
    <dsp:sp modelId="{36741F21-7C26-4F4E-B0BB-0249FBA1F239}">
      <dsp:nvSpPr>
        <dsp:cNvPr id="0" name=""/>
        <dsp:cNvSpPr/>
      </dsp:nvSpPr>
      <dsp:spPr>
        <a:xfrm>
          <a:off x="0" y="1636440"/>
          <a:ext cx="6887517" cy="130708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52AF89-FB90-473C-B997-698476A5CF86}">
      <dsp:nvSpPr>
        <dsp:cNvPr id="0" name=""/>
        <dsp:cNvSpPr/>
      </dsp:nvSpPr>
      <dsp:spPr>
        <a:xfrm>
          <a:off x="395394" y="1930535"/>
          <a:ext cx="718899" cy="718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8724CA-0E80-464E-B30D-EB227BB6F1C1}">
      <dsp:nvSpPr>
        <dsp:cNvPr id="0" name=""/>
        <dsp:cNvSpPr/>
      </dsp:nvSpPr>
      <dsp:spPr>
        <a:xfrm>
          <a:off x="1509688" y="1636440"/>
          <a:ext cx="5377828" cy="1307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34" tIns="138334" rIns="138334" bIns="138334"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rPr>
            <a:t>Sensory Strategies </a:t>
          </a:r>
          <a:r>
            <a:rPr lang="en-US" sz="2000" b="0" kern="1200" dirty="0">
              <a:solidFill>
                <a:schemeClr val="bg1"/>
              </a:solidFill>
            </a:rPr>
            <a:t>-</a:t>
          </a:r>
          <a:r>
            <a:rPr lang="en-US" sz="2000" kern="1200" dirty="0">
              <a:solidFill>
                <a:schemeClr val="bg1"/>
              </a:solidFill>
            </a:rPr>
            <a:t> Minimize external Stimuli by reducing the sensory stimulation (sights, sounds, etc.) Decompression Strategies (fidget toys)</a:t>
          </a:r>
        </a:p>
      </dsp:txBody>
      <dsp:txXfrm>
        <a:off x="1509688" y="1636440"/>
        <a:ext cx="5377828" cy="1307089"/>
      </dsp:txXfrm>
    </dsp:sp>
    <dsp:sp modelId="{BBD5B78A-F20D-4052-9637-733340BF4E59}">
      <dsp:nvSpPr>
        <dsp:cNvPr id="0" name=""/>
        <dsp:cNvSpPr/>
      </dsp:nvSpPr>
      <dsp:spPr>
        <a:xfrm>
          <a:off x="0" y="3270302"/>
          <a:ext cx="6887517" cy="130708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AB6FB9-D3E0-4B57-BAFE-81FCDB9E5A54}">
      <dsp:nvSpPr>
        <dsp:cNvPr id="0" name=""/>
        <dsp:cNvSpPr/>
      </dsp:nvSpPr>
      <dsp:spPr>
        <a:xfrm>
          <a:off x="395394" y="3564397"/>
          <a:ext cx="718899" cy="718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9866B7-7C54-4375-831A-90B4ABB160D2}">
      <dsp:nvSpPr>
        <dsp:cNvPr id="0" name=""/>
        <dsp:cNvSpPr/>
      </dsp:nvSpPr>
      <dsp:spPr>
        <a:xfrm>
          <a:off x="1509688" y="3270302"/>
          <a:ext cx="5377828" cy="1307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34" tIns="138334" rIns="138334" bIns="138334"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rPr>
            <a:t>Proximity Prompts </a:t>
          </a:r>
          <a:r>
            <a:rPr lang="en-US" sz="2000" b="0" kern="1200" dirty="0">
              <a:solidFill>
                <a:schemeClr val="bg1"/>
              </a:solidFill>
            </a:rPr>
            <a:t>-</a:t>
          </a:r>
          <a:r>
            <a:rPr lang="en-US" sz="2000" kern="1200" dirty="0">
              <a:solidFill>
                <a:schemeClr val="bg1"/>
              </a:solidFill>
            </a:rPr>
            <a:t> Moving Closer in a non-threatening manner.</a:t>
          </a:r>
        </a:p>
      </dsp:txBody>
      <dsp:txXfrm>
        <a:off x="1509688" y="3270302"/>
        <a:ext cx="5377828" cy="1307089"/>
      </dsp:txXfrm>
    </dsp:sp>
    <dsp:sp modelId="{C26A1695-C1DD-47E4-8C7D-7AACAC436003}">
      <dsp:nvSpPr>
        <dsp:cNvPr id="0" name=""/>
        <dsp:cNvSpPr/>
      </dsp:nvSpPr>
      <dsp:spPr>
        <a:xfrm>
          <a:off x="0" y="4904164"/>
          <a:ext cx="6887517" cy="13070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94BD36-1598-4A79-B0A3-938ADC1BCC3F}">
      <dsp:nvSpPr>
        <dsp:cNvPr id="0" name=""/>
        <dsp:cNvSpPr/>
      </dsp:nvSpPr>
      <dsp:spPr>
        <a:xfrm>
          <a:off x="395394" y="5198259"/>
          <a:ext cx="718899" cy="7188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7BC571-9729-4715-93BB-11ADE8492B50}">
      <dsp:nvSpPr>
        <dsp:cNvPr id="0" name=""/>
        <dsp:cNvSpPr/>
      </dsp:nvSpPr>
      <dsp:spPr>
        <a:xfrm>
          <a:off x="1509688" y="4904164"/>
          <a:ext cx="5377828" cy="1307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34" tIns="138334" rIns="138334" bIns="138334"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rPr>
            <a:t>Touch Prompts </a:t>
          </a:r>
          <a:r>
            <a:rPr lang="en-US" sz="2000" kern="1200" dirty="0">
              <a:solidFill>
                <a:schemeClr val="bg1"/>
              </a:solidFill>
            </a:rPr>
            <a:t>- Only to be used in a kind, supportive way with an individual with whom staff has a positive relationship. </a:t>
          </a:r>
        </a:p>
      </dsp:txBody>
      <dsp:txXfrm>
        <a:off x="1509688" y="4904164"/>
        <a:ext cx="5377828" cy="1307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2BF39-985B-4833-AF6E-8CF3A681C8BF}">
      <dsp:nvSpPr>
        <dsp:cNvPr id="0" name=""/>
        <dsp:cNvSpPr/>
      </dsp:nvSpPr>
      <dsp:spPr>
        <a:xfrm>
          <a:off x="2275114" y="2007"/>
          <a:ext cx="9100457" cy="104002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574" tIns="264167" rIns="176574" bIns="264167" numCol="1" spcCol="1270" anchor="ctr" anchorCtr="0">
          <a:noAutofit/>
        </a:bodyPr>
        <a:lstStyle/>
        <a:p>
          <a:pPr marL="0" lvl="0" indent="0" algn="l" defTabSz="889000">
            <a:lnSpc>
              <a:spcPct val="90000"/>
            </a:lnSpc>
            <a:spcBef>
              <a:spcPct val="0"/>
            </a:spcBef>
            <a:spcAft>
              <a:spcPct val="35000"/>
            </a:spcAft>
            <a:buNone/>
          </a:pPr>
          <a:r>
            <a:rPr lang="en-US" sz="2000" kern="1200" dirty="0"/>
            <a:t>Verbalize staff’s concern and support. “I believe in you.” “I’m concerned about you.”</a:t>
          </a:r>
        </a:p>
      </dsp:txBody>
      <dsp:txXfrm>
        <a:off x="2275114" y="2007"/>
        <a:ext cx="9100457" cy="1040029"/>
      </dsp:txXfrm>
    </dsp:sp>
    <dsp:sp modelId="{27A3B6BD-0F33-4FDB-B6E4-E4EE592985E7}">
      <dsp:nvSpPr>
        <dsp:cNvPr id="0" name=""/>
        <dsp:cNvSpPr/>
      </dsp:nvSpPr>
      <dsp:spPr>
        <a:xfrm>
          <a:off x="0" y="2007"/>
          <a:ext cx="2275114"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0391" tIns="102732" rIns="120391" bIns="102732"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95000"/>
                  <a:lumOff val="5000"/>
                </a:schemeClr>
              </a:solidFill>
            </a:rPr>
            <a:t>Indicate Concern</a:t>
          </a:r>
        </a:p>
      </dsp:txBody>
      <dsp:txXfrm>
        <a:off x="0" y="2007"/>
        <a:ext cx="2275114" cy="1040029"/>
      </dsp:txXfrm>
    </dsp:sp>
    <dsp:sp modelId="{21556B42-679C-4D67-85D0-1AC7FD25EAB0}">
      <dsp:nvSpPr>
        <dsp:cNvPr id="0" name=""/>
        <dsp:cNvSpPr/>
      </dsp:nvSpPr>
      <dsp:spPr>
        <a:xfrm>
          <a:off x="2275114" y="1104438"/>
          <a:ext cx="9100457" cy="104002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574" tIns="264167" rIns="176574" bIns="264167" numCol="1" spcCol="1270" anchor="ctr" anchorCtr="0">
          <a:noAutofit/>
        </a:bodyPr>
        <a:lstStyle/>
        <a:p>
          <a:pPr marL="0" lvl="0" indent="0" algn="l" defTabSz="889000">
            <a:lnSpc>
              <a:spcPct val="90000"/>
            </a:lnSpc>
            <a:spcBef>
              <a:spcPct val="0"/>
            </a:spcBef>
            <a:spcAft>
              <a:spcPct val="35000"/>
            </a:spcAft>
            <a:buNone/>
          </a:pPr>
          <a:r>
            <a:rPr lang="en-US" sz="2000" kern="1200" dirty="0"/>
            <a:t>Brief, simple prompts, 5 letters and 5 words or less. </a:t>
          </a:r>
        </a:p>
        <a:p>
          <a:pPr marL="0" lvl="0" indent="0" algn="l" defTabSz="889000">
            <a:lnSpc>
              <a:spcPct val="90000"/>
            </a:lnSpc>
            <a:spcBef>
              <a:spcPct val="0"/>
            </a:spcBef>
            <a:spcAft>
              <a:spcPct val="35000"/>
            </a:spcAft>
            <a:buNone/>
          </a:pPr>
          <a:r>
            <a:rPr lang="en-US" sz="2000" kern="1200" dirty="0"/>
            <a:t>“Let’s line up, please.” “Time to put away the books, please.” </a:t>
          </a:r>
        </a:p>
      </dsp:txBody>
      <dsp:txXfrm>
        <a:off x="2275114" y="1104438"/>
        <a:ext cx="9100457" cy="1040029"/>
      </dsp:txXfrm>
    </dsp:sp>
    <dsp:sp modelId="{35DE0140-A262-401F-860D-4EAEB431B985}">
      <dsp:nvSpPr>
        <dsp:cNvPr id="0" name=""/>
        <dsp:cNvSpPr/>
      </dsp:nvSpPr>
      <dsp:spPr>
        <a:xfrm>
          <a:off x="0" y="1104438"/>
          <a:ext cx="2275114" cy="104002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0391" tIns="102732" rIns="120391" bIns="102732"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95000"/>
                  <a:lumOff val="5000"/>
                </a:schemeClr>
              </a:solidFill>
            </a:rPr>
            <a:t>Clear</a:t>
          </a:r>
        </a:p>
      </dsp:txBody>
      <dsp:txXfrm>
        <a:off x="0" y="1104438"/>
        <a:ext cx="2275114" cy="1040029"/>
      </dsp:txXfrm>
    </dsp:sp>
    <dsp:sp modelId="{30194298-456E-4C14-98F5-8F960787C9F5}">
      <dsp:nvSpPr>
        <dsp:cNvPr id="0" name=""/>
        <dsp:cNvSpPr/>
      </dsp:nvSpPr>
      <dsp:spPr>
        <a:xfrm>
          <a:off x="2275114" y="2206869"/>
          <a:ext cx="9100457" cy="104002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574" tIns="264167" rIns="176574" bIns="264167" numCol="1" spcCol="1270" anchor="ctr" anchorCtr="0">
          <a:noAutofit/>
        </a:bodyPr>
        <a:lstStyle/>
        <a:p>
          <a:pPr marL="0" lvl="0" indent="0" algn="l" defTabSz="889000">
            <a:lnSpc>
              <a:spcPct val="90000"/>
            </a:lnSpc>
            <a:spcBef>
              <a:spcPct val="0"/>
            </a:spcBef>
            <a:spcAft>
              <a:spcPct val="35000"/>
            </a:spcAft>
            <a:buNone/>
          </a:pPr>
          <a:r>
            <a:rPr lang="en-US" sz="2000" i="0" kern="1200" dirty="0"/>
            <a:t>Convey willingness to help. “Can we work on this together?” “Can I help you get started on the first one?” </a:t>
          </a:r>
        </a:p>
      </dsp:txBody>
      <dsp:txXfrm>
        <a:off x="2275114" y="2206869"/>
        <a:ext cx="9100457" cy="1040029"/>
      </dsp:txXfrm>
    </dsp:sp>
    <dsp:sp modelId="{6B063328-65C8-4C16-B74D-A845395E6012}">
      <dsp:nvSpPr>
        <dsp:cNvPr id="0" name=""/>
        <dsp:cNvSpPr/>
      </dsp:nvSpPr>
      <dsp:spPr>
        <a:xfrm>
          <a:off x="0" y="2206869"/>
          <a:ext cx="2275114" cy="104002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0391" tIns="102732" rIns="120391" bIns="102732"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95000"/>
                  <a:lumOff val="5000"/>
                </a:schemeClr>
              </a:solidFill>
            </a:rPr>
            <a:t>Offer Assistance</a:t>
          </a:r>
        </a:p>
      </dsp:txBody>
      <dsp:txXfrm>
        <a:off x="0" y="2206869"/>
        <a:ext cx="2275114" cy="1040029"/>
      </dsp:txXfrm>
    </dsp:sp>
    <dsp:sp modelId="{C3EBB8A0-A97B-4FE0-B748-24D1C1AF2A11}">
      <dsp:nvSpPr>
        <dsp:cNvPr id="0" name=""/>
        <dsp:cNvSpPr/>
      </dsp:nvSpPr>
      <dsp:spPr>
        <a:xfrm>
          <a:off x="2275114" y="3309300"/>
          <a:ext cx="9100457" cy="104002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574" tIns="264167" rIns="176574" bIns="264167" numCol="1" spcCol="1270" anchor="ctr" anchorCtr="0">
          <a:noAutofit/>
        </a:bodyPr>
        <a:lstStyle/>
        <a:p>
          <a:pPr marL="0" lvl="0" indent="0" algn="l" defTabSz="889000">
            <a:lnSpc>
              <a:spcPct val="90000"/>
            </a:lnSpc>
            <a:spcBef>
              <a:spcPct val="0"/>
            </a:spcBef>
            <a:spcAft>
              <a:spcPct val="35000"/>
            </a:spcAft>
            <a:buNone/>
          </a:pPr>
          <a:r>
            <a:rPr lang="en-US" sz="2000" kern="1200" dirty="0"/>
            <a:t>Temporarily distract from the stressful task and return to it when appropriate.             “Did you see the lightening last night?” Do you know what we are having for lunch today?” </a:t>
          </a:r>
        </a:p>
      </dsp:txBody>
      <dsp:txXfrm>
        <a:off x="2275114" y="3309300"/>
        <a:ext cx="9100457" cy="1040029"/>
      </dsp:txXfrm>
    </dsp:sp>
    <dsp:sp modelId="{B20FD469-6769-4BB5-AEA5-E1380C29DF56}">
      <dsp:nvSpPr>
        <dsp:cNvPr id="0" name=""/>
        <dsp:cNvSpPr/>
      </dsp:nvSpPr>
      <dsp:spPr>
        <a:xfrm>
          <a:off x="0" y="3309300"/>
          <a:ext cx="2275114" cy="104002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0391" tIns="102732" rIns="120391" bIns="102732"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95000"/>
                  <a:lumOff val="5000"/>
                </a:schemeClr>
              </a:solidFill>
            </a:rPr>
            <a:t>Attempt to Divert Focus</a:t>
          </a:r>
        </a:p>
      </dsp:txBody>
      <dsp:txXfrm>
        <a:off x="0" y="3309300"/>
        <a:ext cx="2275114" cy="10400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2BF39-985B-4833-AF6E-8CF3A681C8BF}">
      <dsp:nvSpPr>
        <dsp:cNvPr id="0" name=""/>
        <dsp:cNvSpPr/>
      </dsp:nvSpPr>
      <dsp:spPr>
        <a:xfrm>
          <a:off x="2275114" y="1359"/>
          <a:ext cx="9100457" cy="139378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574" tIns="354022" rIns="176574" bIns="354022" numCol="1" spcCol="1270" anchor="ctr" anchorCtr="0">
          <a:noAutofit/>
        </a:bodyPr>
        <a:lstStyle/>
        <a:p>
          <a:pPr marL="0" lvl="0" indent="0" algn="l" defTabSz="1066800">
            <a:lnSpc>
              <a:spcPct val="90000"/>
            </a:lnSpc>
            <a:spcBef>
              <a:spcPct val="0"/>
            </a:spcBef>
            <a:spcAft>
              <a:spcPct val="35000"/>
            </a:spcAft>
            <a:buNone/>
          </a:pPr>
          <a:r>
            <a:rPr lang="en-US" sz="2400" kern="1200" dirty="0"/>
            <a:t>Remind the individual to use pre-taught behavior which replaces the behavior of concern. Remember to positively reinforce its use (meet the function).</a:t>
          </a:r>
        </a:p>
      </dsp:txBody>
      <dsp:txXfrm>
        <a:off x="2275114" y="1359"/>
        <a:ext cx="9100457" cy="1393787"/>
      </dsp:txXfrm>
    </dsp:sp>
    <dsp:sp modelId="{27A3B6BD-0F33-4FDB-B6E4-E4EE592985E7}">
      <dsp:nvSpPr>
        <dsp:cNvPr id="0" name=""/>
        <dsp:cNvSpPr/>
      </dsp:nvSpPr>
      <dsp:spPr>
        <a:xfrm>
          <a:off x="0" y="1359"/>
          <a:ext cx="2275114" cy="139378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0391" tIns="137675" rIns="120391" bIns="137675"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lumMod val="95000"/>
                  <a:lumOff val="5000"/>
                </a:schemeClr>
              </a:solidFill>
            </a:rPr>
            <a:t>Recommend Replacement Behavior </a:t>
          </a:r>
          <a:endParaRPr lang="en-US" sz="2600" kern="1200" dirty="0">
            <a:solidFill>
              <a:schemeClr val="tx1">
                <a:lumMod val="95000"/>
                <a:lumOff val="5000"/>
              </a:schemeClr>
            </a:solidFill>
          </a:endParaRPr>
        </a:p>
      </dsp:txBody>
      <dsp:txXfrm>
        <a:off x="0" y="1359"/>
        <a:ext cx="2275114" cy="1393787"/>
      </dsp:txXfrm>
    </dsp:sp>
    <dsp:sp modelId="{21556B42-679C-4D67-85D0-1AC7FD25EAB0}">
      <dsp:nvSpPr>
        <dsp:cNvPr id="0" name=""/>
        <dsp:cNvSpPr/>
      </dsp:nvSpPr>
      <dsp:spPr>
        <a:xfrm>
          <a:off x="2275114" y="1478775"/>
          <a:ext cx="9100457" cy="139378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574" tIns="354022" rIns="176574" bIns="354022" numCol="1" spcCol="1270" anchor="ctr" anchorCtr="0">
          <a:noAutofit/>
        </a:bodyPr>
        <a:lstStyle/>
        <a:p>
          <a:pPr marL="0" lvl="0" indent="0" algn="l" defTabSz="1066800">
            <a:lnSpc>
              <a:spcPct val="90000"/>
            </a:lnSpc>
            <a:spcBef>
              <a:spcPct val="0"/>
            </a:spcBef>
            <a:spcAft>
              <a:spcPct val="35000"/>
            </a:spcAft>
            <a:buNone/>
          </a:pPr>
          <a:r>
            <a:rPr lang="en-US" sz="2400" kern="1200" dirty="0"/>
            <a:t>Provide two choices and prompt the individual to choose one.                                   “I know there are a lot of options, but let’s choose between coloring and reading.”</a:t>
          </a:r>
        </a:p>
      </dsp:txBody>
      <dsp:txXfrm>
        <a:off x="2275114" y="1478775"/>
        <a:ext cx="9100457" cy="1393787"/>
      </dsp:txXfrm>
    </dsp:sp>
    <dsp:sp modelId="{35DE0140-A262-401F-860D-4EAEB431B985}">
      <dsp:nvSpPr>
        <dsp:cNvPr id="0" name=""/>
        <dsp:cNvSpPr/>
      </dsp:nvSpPr>
      <dsp:spPr>
        <a:xfrm>
          <a:off x="0" y="1478775"/>
          <a:ext cx="2275114" cy="139378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0391" tIns="137675" rIns="120391" bIns="137675"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lumMod val="95000"/>
                  <a:lumOff val="5000"/>
                </a:schemeClr>
              </a:solidFill>
            </a:rPr>
            <a:t>Offer Choices </a:t>
          </a:r>
          <a:endParaRPr lang="en-US" sz="2600" kern="1200" dirty="0">
            <a:solidFill>
              <a:schemeClr val="tx1">
                <a:lumMod val="95000"/>
                <a:lumOff val="5000"/>
              </a:schemeClr>
            </a:solidFill>
          </a:endParaRPr>
        </a:p>
      </dsp:txBody>
      <dsp:txXfrm>
        <a:off x="0" y="1478775"/>
        <a:ext cx="2275114" cy="1393787"/>
      </dsp:txXfrm>
    </dsp:sp>
    <dsp:sp modelId="{30194298-456E-4C14-98F5-8F960787C9F5}">
      <dsp:nvSpPr>
        <dsp:cNvPr id="0" name=""/>
        <dsp:cNvSpPr/>
      </dsp:nvSpPr>
      <dsp:spPr>
        <a:xfrm>
          <a:off x="2275114" y="2956190"/>
          <a:ext cx="9100457" cy="139378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574" tIns="354022" rIns="176574" bIns="354022" numCol="1" spcCol="1270" anchor="ctr" anchorCtr="0">
          <a:noAutofit/>
        </a:bodyPr>
        <a:lstStyle/>
        <a:p>
          <a:pPr marL="0" lvl="0" indent="0" algn="l" defTabSz="1066800">
            <a:lnSpc>
              <a:spcPct val="90000"/>
            </a:lnSpc>
            <a:spcBef>
              <a:spcPct val="0"/>
            </a:spcBef>
            <a:spcAft>
              <a:spcPct val="35000"/>
            </a:spcAft>
            <a:buNone/>
          </a:pPr>
          <a:r>
            <a:rPr lang="en-US" sz="2400" kern="1200" dirty="0"/>
            <a:t>Use your relationship to gain compliance. “Can you do this for me?”</a:t>
          </a:r>
          <a:endParaRPr lang="en-US" sz="2400" i="0" kern="1200" dirty="0"/>
        </a:p>
      </dsp:txBody>
      <dsp:txXfrm>
        <a:off x="2275114" y="2956190"/>
        <a:ext cx="9100457" cy="1393787"/>
      </dsp:txXfrm>
    </dsp:sp>
    <dsp:sp modelId="{6B063328-65C8-4C16-B74D-A845395E6012}">
      <dsp:nvSpPr>
        <dsp:cNvPr id="0" name=""/>
        <dsp:cNvSpPr/>
      </dsp:nvSpPr>
      <dsp:spPr>
        <a:xfrm>
          <a:off x="0" y="2956190"/>
          <a:ext cx="2275114" cy="139378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20391" tIns="137675" rIns="120391" bIns="137675"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lumMod val="95000"/>
                  <a:lumOff val="5000"/>
                </a:schemeClr>
              </a:solidFill>
            </a:rPr>
            <a:t>Appeal for Cooperation &amp; Participation </a:t>
          </a:r>
          <a:endParaRPr lang="en-US" sz="2600" kern="1200" dirty="0">
            <a:solidFill>
              <a:schemeClr val="tx1">
                <a:lumMod val="95000"/>
                <a:lumOff val="5000"/>
              </a:schemeClr>
            </a:solidFill>
          </a:endParaRPr>
        </a:p>
      </dsp:txBody>
      <dsp:txXfrm>
        <a:off x="0" y="2956190"/>
        <a:ext cx="2275114" cy="13937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55CAE-1B8A-407B-A90A-F73D4858452D}">
      <dsp:nvSpPr>
        <dsp:cNvPr id="0" name=""/>
        <dsp:cNvSpPr/>
      </dsp:nvSpPr>
      <dsp:spPr>
        <a:xfrm>
          <a:off x="0" y="569995"/>
          <a:ext cx="11372849" cy="9945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bg1"/>
              </a:solidFill>
            </a:rPr>
            <a:t>Open-ended Questions &amp; Phrases - </a:t>
          </a:r>
          <a:r>
            <a:rPr lang="en-US" sz="2500" kern="1200" dirty="0">
              <a:solidFill>
                <a:schemeClr val="bg1"/>
              </a:solidFill>
            </a:rPr>
            <a:t>Prompt the conversation to desired topic. “Can you tell me what happened when…”</a:t>
          </a:r>
        </a:p>
      </dsp:txBody>
      <dsp:txXfrm>
        <a:off x="48547" y="618542"/>
        <a:ext cx="11275755" cy="897406"/>
      </dsp:txXfrm>
    </dsp:sp>
    <dsp:sp modelId="{35F31419-F7E7-4F48-8736-B8C2FF6FBBBF}">
      <dsp:nvSpPr>
        <dsp:cNvPr id="0" name=""/>
        <dsp:cNvSpPr/>
      </dsp:nvSpPr>
      <dsp:spPr>
        <a:xfrm>
          <a:off x="0" y="1636495"/>
          <a:ext cx="11372849" cy="994500"/>
        </a:xfrm>
        <a:prstGeom prst="roundRect">
          <a:avLst/>
        </a:prstGeom>
        <a:solidFill>
          <a:schemeClr val="accent5">
            <a:hueOff val="368749"/>
            <a:satOff val="4187"/>
            <a:lumOff val="37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bg1"/>
              </a:solidFill>
            </a:rPr>
            <a:t>Paraphrase - </a:t>
          </a:r>
          <a:r>
            <a:rPr lang="en-US" sz="2500" kern="1200" dirty="0">
              <a:solidFill>
                <a:schemeClr val="bg1"/>
              </a:solidFill>
            </a:rPr>
            <a:t>Restate what was said in a slightly different way to convey attentiveness and understanding. “So, what I hear you saying is…”</a:t>
          </a:r>
        </a:p>
      </dsp:txBody>
      <dsp:txXfrm>
        <a:off x="48547" y="1685042"/>
        <a:ext cx="11275755" cy="897406"/>
      </dsp:txXfrm>
    </dsp:sp>
    <dsp:sp modelId="{9A842AEC-E594-4DB0-B562-A5C40F6B8533}">
      <dsp:nvSpPr>
        <dsp:cNvPr id="0" name=""/>
        <dsp:cNvSpPr/>
      </dsp:nvSpPr>
      <dsp:spPr>
        <a:xfrm>
          <a:off x="0" y="2702995"/>
          <a:ext cx="11372849" cy="994500"/>
        </a:xfrm>
        <a:prstGeom prst="roundRect">
          <a:avLst/>
        </a:prstGeom>
        <a:solidFill>
          <a:schemeClr val="accent5">
            <a:hueOff val="737499"/>
            <a:satOff val="8374"/>
            <a:lumOff val="75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bg1"/>
              </a:solidFill>
            </a:rPr>
            <a:t>Validate - </a:t>
          </a:r>
          <a:r>
            <a:rPr lang="en-US" sz="2500" kern="1200" dirty="0">
              <a:solidFill>
                <a:schemeClr val="bg1"/>
              </a:solidFill>
            </a:rPr>
            <a:t>Express that it is ok to feel the way they felt (not validating the behavior). “I can see why you would feel that way.” “Everyone feels that way sometimes.”’</a:t>
          </a:r>
        </a:p>
      </dsp:txBody>
      <dsp:txXfrm>
        <a:off x="48547" y="2751542"/>
        <a:ext cx="11275755" cy="897406"/>
      </dsp:txXfrm>
    </dsp:sp>
    <dsp:sp modelId="{FCE0FAF7-EBBD-4AF0-82A6-3EDD36ED7F73}">
      <dsp:nvSpPr>
        <dsp:cNvPr id="0" name=""/>
        <dsp:cNvSpPr/>
      </dsp:nvSpPr>
      <dsp:spPr>
        <a:xfrm>
          <a:off x="0" y="3769495"/>
          <a:ext cx="11372849" cy="994500"/>
        </a:xfrm>
        <a:prstGeom prst="round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bg1"/>
              </a:solidFill>
            </a:rPr>
            <a:t>Minimal Encouragers &amp; Pauses - </a:t>
          </a:r>
          <a:r>
            <a:rPr lang="en-US" sz="2500" kern="1200" dirty="0">
              <a:solidFill>
                <a:schemeClr val="bg1"/>
              </a:solidFill>
            </a:rPr>
            <a:t>Use small signals to communicate staff are listening and understanding. Use brief breaks to emphasize certain points. </a:t>
          </a:r>
        </a:p>
      </dsp:txBody>
      <dsp:txXfrm>
        <a:off x="48547" y="3818042"/>
        <a:ext cx="11275755" cy="8974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55CAE-1B8A-407B-A90A-F73D4858452D}">
      <dsp:nvSpPr>
        <dsp:cNvPr id="0" name=""/>
        <dsp:cNvSpPr/>
      </dsp:nvSpPr>
      <dsp:spPr>
        <a:xfrm>
          <a:off x="0" y="11521"/>
          <a:ext cx="11372849" cy="1474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Perception Checking – </a:t>
          </a:r>
          <a:r>
            <a:rPr lang="en-US" sz="2400" b="0" kern="1200" dirty="0">
              <a:solidFill>
                <a:schemeClr val="bg1"/>
              </a:solidFill>
            </a:rPr>
            <a:t>1. </a:t>
          </a:r>
          <a:r>
            <a:rPr lang="en-US" sz="2400" kern="1200" dirty="0">
              <a:solidFill>
                <a:schemeClr val="bg1"/>
              </a:solidFill>
            </a:rPr>
            <a:t>Describe behavior “I see your fists are clenched.”             </a:t>
          </a:r>
        </a:p>
        <a:p>
          <a:pPr marL="0" lvl="0" indent="0" algn="l" defTabSz="1066800">
            <a:lnSpc>
              <a:spcPct val="90000"/>
            </a:lnSpc>
            <a:spcBef>
              <a:spcPct val="0"/>
            </a:spcBef>
            <a:spcAft>
              <a:spcPct val="35000"/>
            </a:spcAft>
            <a:buNone/>
          </a:pPr>
          <a:r>
            <a:rPr lang="en-US" sz="2400" kern="1200" dirty="0">
              <a:solidFill>
                <a:schemeClr val="bg1"/>
              </a:solidFill>
            </a:rPr>
            <a:t>2. Interpret “I think this means you’re angry.”                                                                                             3. Clarification “Can you help me understand?”</a:t>
          </a:r>
        </a:p>
      </dsp:txBody>
      <dsp:txXfrm>
        <a:off x="71965" y="83486"/>
        <a:ext cx="11228919" cy="1330270"/>
      </dsp:txXfrm>
    </dsp:sp>
    <dsp:sp modelId="{35F31419-F7E7-4F48-8736-B8C2FF6FBBBF}">
      <dsp:nvSpPr>
        <dsp:cNvPr id="0" name=""/>
        <dsp:cNvSpPr/>
      </dsp:nvSpPr>
      <dsp:spPr>
        <a:xfrm>
          <a:off x="0" y="1566361"/>
          <a:ext cx="11372849" cy="1474200"/>
        </a:xfrm>
        <a:prstGeom prst="roundRect">
          <a:avLst/>
        </a:prstGeom>
        <a:solidFill>
          <a:schemeClr val="accent5">
            <a:hueOff val="553124"/>
            <a:satOff val="6280"/>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Explore Solutions - P</a:t>
          </a:r>
          <a:r>
            <a:rPr lang="en-US" sz="2400" kern="1200" dirty="0">
              <a:solidFill>
                <a:schemeClr val="bg1"/>
              </a:solidFill>
            </a:rPr>
            <a:t>rompt their problem-solving. “What do you think you can do?” “What have you seen someone else successfully do in similar situations?”</a:t>
          </a:r>
        </a:p>
      </dsp:txBody>
      <dsp:txXfrm>
        <a:off x="71965" y="1638326"/>
        <a:ext cx="11228919" cy="1330270"/>
      </dsp:txXfrm>
    </dsp:sp>
    <dsp:sp modelId="{9A842AEC-E594-4DB0-B562-A5C40F6B8533}">
      <dsp:nvSpPr>
        <dsp:cNvPr id="0" name=""/>
        <dsp:cNvSpPr/>
      </dsp:nvSpPr>
      <dsp:spPr>
        <a:xfrm>
          <a:off x="0" y="3121201"/>
          <a:ext cx="11372849" cy="1474200"/>
        </a:xfrm>
        <a:prstGeom prst="round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Provide Feedback &amp; Summarize - </a:t>
          </a:r>
          <a:r>
            <a:rPr lang="en-US" sz="2400" kern="1200" dirty="0">
              <a:solidFill>
                <a:schemeClr val="bg1"/>
              </a:solidFill>
            </a:rPr>
            <a:t>As discussion begins to conclude, fill in gaps and give appreciation for participation in conversation. “I’m glad we talked.” “Let’s review what we’ve discussed.”</a:t>
          </a:r>
        </a:p>
      </dsp:txBody>
      <dsp:txXfrm>
        <a:off x="71965" y="3193166"/>
        <a:ext cx="11228919" cy="13302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57BD4-B69C-4A9E-9AF1-0BD1E017B75C}">
      <dsp:nvSpPr>
        <dsp:cNvPr id="0" name=""/>
        <dsp:cNvSpPr/>
      </dsp:nvSpPr>
      <dsp:spPr>
        <a:xfrm>
          <a:off x="0" y="0"/>
          <a:ext cx="10515600" cy="9153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C8ADF3-EDB5-434F-BA8C-80C6065AAE93}">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C96E48-D3E1-475F-9380-36059084816D}">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bg1"/>
              </a:solidFill>
            </a:rPr>
            <a:t>Reiterate Safety - </a:t>
          </a:r>
          <a:r>
            <a:rPr lang="en-US" sz="2200" kern="1200" dirty="0">
              <a:solidFill>
                <a:schemeClr val="bg1"/>
              </a:solidFill>
            </a:rPr>
            <a:t>Focus on the individual’s safety. “You are safe.” “No one here wants to hurt you.”</a:t>
          </a:r>
        </a:p>
      </dsp:txBody>
      <dsp:txXfrm>
        <a:off x="1057183" y="1805"/>
        <a:ext cx="9458416" cy="915310"/>
      </dsp:txXfrm>
    </dsp:sp>
    <dsp:sp modelId="{7DDBEBCA-D961-4D0A-9461-1C22DB9FB20E}">
      <dsp:nvSpPr>
        <dsp:cNvPr id="0" name=""/>
        <dsp:cNvSpPr/>
      </dsp:nvSpPr>
      <dsp:spPr>
        <a:xfrm>
          <a:off x="0" y="1145944"/>
          <a:ext cx="10515600" cy="9153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FA7D83-9ECF-423E-90A8-149FEA0C44CB}">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40BB5C-9484-411F-A822-9C01D4F06B2E}">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bg1"/>
              </a:solidFill>
            </a:rPr>
            <a:t>Benign Confrontation - </a:t>
          </a:r>
          <a:r>
            <a:rPr lang="en-US" sz="2200" kern="1200" dirty="0">
              <a:solidFill>
                <a:schemeClr val="bg1"/>
              </a:solidFill>
            </a:rPr>
            <a:t>Stating the expectation to everyone instead of one person. “I need everyone to sit down.” “I need everyone to line up.”’</a:t>
          </a:r>
        </a:p>
      </dsp:txBody>
      <dsp:txXfrm>
        <a:off x="1057183" y="1145944"/>
        <a:ext cx="9458416" cy="915310"/>
      </dsp:txXfrm>
    </dsp:sp>
    <dsp:sp modelId="{0447EF1D-1949-4DDC-B812-DA60E7711BF7}">
      <dsp:nvSpPr>
        <dsp:cNvPr id="0" name=""/>
        <dsp:cNvSpPr/>
      </dsp:nvSpPr>
      <dsp:spPr>
        <a:xfrm>
          <a:off x="0" y="2290082"/>
          <a:ext cx="10515600" cy="9153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4A8611-E06B-4F17-A5F0-FA3206AAC711}">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19A8F-5833-455E-8D8C-E320A9D197FD}">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bg1"/>
              </a:solidFill>
            </a:rPr>
            <a:t>Positive Problem-Solving - </a:t>
          </a:r>
          <a:r>
            <a:rPr lang="en-US" sz="2200" kern="1200" dirty="0">
              <a:solidFill>
                <a:schemeClr val="bg1"/>
              </a:solidFill>
            </a:rPr>
            <a:t>5 steps: identify the problem, provide acceptable alternatives, prompt selections, share the plan, provide periodic feedback. </a:t>
          </a:r>
        </a:p>
      </dsp:txBody>
      <dsp:txXfrm>
        <a:off x="1057183" y="2290082"/>
        <a:ext cx="9458416" cy="915310"/>
      </dsp:txXfrm>
    </dsp:sp>
    <dsp:sp modelId="{7AAC09C8-9F14-4DD1-B0EF-FC9FB93B123A}">
      <dsp:nvSpPr>
        <dsp:cNvPr id="0" name=""/>
        <dsp:cNvSpPr/>
      </dsp:nvSpPr>
      <dsp:spPr>
        <a:xfrm>
          <a:off x="0" y="3434221"/>
          <a:ext cx="1051560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019F60-22DD-45BF-A568-665351374B2B}">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E016A5-FC05-42E5-84D9-E1EC5BD9F67E}">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bg1"/>
              </a:solidFill>
            </a:rPr>
            <a:t>Redirection</a:t>
          </a:r>
          <a:r>
            <a:rPr lang="en-US" sz="2200" kern="1200" dirty="0">
              <a:solidFill>
                <a:schemeClr val="bg1"/>
              </a:solidFill>
            </a:rPr>
            <a:t> - Stating the desired expectation directly to the individual. “I need you to return to your seat.”</a:t>
          </a:r>
        </a:p>
      </dsp:txBody>
      <dsp:txXfrm>
        <a:off x="1057183" y="3434221"/>
        <a:ext cx="9458416" cy="915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BEBCA-D961-4D0A-9461-1C22DB9FB20E}">
      <dsp:nvSpPr>
        <dsp:cNvPr id="0" name=""/>
        <dsp:cNvSpPr/>
      </dsp:nvSpPr>
      <dsp:spPr>
        <a:xfrm>
          <a:off x="0" y="2794"/>
          <a:ext cx="10515600" cy="127307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FA7D83-9ECF-423E-90A8-149FEA0C44CB}">
      <dsp:nvSpPr>
        <dsp:cNvPr id="0" name=""/>
        <dsp:cNvSpPr/>
      </dsp:nvSpPr>
      <dsp:spPr>
        <a:xfrm>
          <a:off x="385104" y="289236"/>
          <a:ext cx="700874" cy="7001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40BB5C-9484-411F-A822-9C01D4F06B2E}">
      <dsp:nvSpPr>
        <dsp:cNvPr id="0" name=""/>
        <dsp:cNvSpPr/>
      </dsp:nvSpPr>
      <dsp:spPr>
        <a:xfrm>
          <a:off x="1471083" y="2794"/>
          <a:ext cx="8868857" cy="1274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65" tIns="134865" rIns="134865" bIns="134865"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rPr>
            <a:t>Positive Correction - </a:t>
          </a:r>
          <a:r>
            <a:rPr lang="en-US" sz="2000" kern="1200" dirty="0">
              <a:solidFill>
                <a:schemeClr val="bg1"/>
              </a:solidFill>
            </a:rPr>
            <a:t>5 steps: Praise, identify problem, state expectation, have expectation repeated, praise compliance. “You did a great job on yesterday’s assignment. You haven’t started on your worksheet. I need you to complete #’s 1 through 5. What is it I am asking you to do? Great work, thank you!”</a:t>
          </a:r>
        </a:p>
      </dsp:txBody>
      <dsp:txXfrm>
        <a:off x="1471083" y="2794"/>
        <a:ext cx="8868857" cy="1274317"/>
      </dsp:txXfrm>
    </dsp:sp>
    <dsp:sp modelId="{0447EF1D-1949-4DDC-B812-DA60E7711BF7}">
      <dsp:nvSpPr>
        <dsp:cNvPr id="0" name=""/>
        <dsp:cNvSpPr/>
      </dsp:nvSpPr>
      <dsp:spPr>
        <a:xfrm>
          <a:off x="0" y="1538510"/>
          <a:ext cx="10515600" cy="127307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4A8611-E06B-4F17-A5F0-FA3206AAC711}">
      <dsp:nvSpPr>
        <dsp:cNvPr id="0" name=""/>
        <dsp:cNvSpPr/>
      </dsp:nvSpPr>
      <dsp:spPr>
        <a:xfrm>
          <a:off x="385104" y="1824951"/>
          <a:ext cx="700874" cy="7001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19A8F-5833-455E-8D8C-E320A9D197FD}">
      <dsp:nvSpPr>
        <dsp:cNvPr id="0" name=""/>
        <dsp:cNvSpPr/>
      </dsp:nvSpPr>
      <dsp:spPr>
        <a:xfrm>
          <a:off x="1471083" y="1538510"/>
          <a:ext cx="8868857" cy="1274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65" tIns="134865" rIns="134865" bIns="134865"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rPr>
            <a:t>Limit Setting - </a:t>
          </a:r>
          <a:r>
            <a:rPr lang="en-US" sz="2000" kern="1200" dirty="0">
              <a:solidFill>
                <a:schemeClr val="bg1"/>
              </a:solidFill>
            </a:rPr>
            <a:t>clearly, firmly stating what is expected. “We keep our hands to ourselves here.”</a:t>
          </a:r>
        </a:p>
      </dsp:txBody>
      <dsp:txXfrm>
        <a:off x="1471083" y="1538510"/>
        <a:ext cx="8868857" cy="1274317"/>
      </dsp:txXfrm>
    </dsp:sp>
    <dsp:sp modelId="{7AAC09C8-9F14-4DD1-B0EF-FC9FB93B123A}">
      <dsp:nvSpPr>
        <dsp:cNvPr id="0" name=""/>
        <dsp:cNvSpPr/>
      </dsp:nvSpPr>
      <dsp:spPr>
        <a:xfrm>
          <a:off x="0" y="3078265"/>
          <a:ext cx="10515600" cy="127307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019F60-22DD-45BF-A568-665351374B2B}">
      <dsp:nvSpPr>
        <dsp:cNvPr id="0" name=""/>
        <dsp:cNvSpPr/>
      </dsp:nvSpPr>
      <dsp:spPr>
        <a:xfrm>
          <a:off x="385104" y="3360667"/>
          <a:ext cx="700874" cy="7001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E016A5-FC05-42E5-84D9-E1EC5BD9F67E}">
      <dsp:nvSpPr>
        <dsp:cNvPr id="0" name=""/>
        <dsp:cNvSpPr/>
      </dsp:nvSpPr>
      <dsp:spPr>
        <a:xfrm>
          <a:off x="1471083" y="3074226"/>
          <a:ext cx="8868857" cy="1274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65" tIns="134865" rIns="134865" bIns="134865"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rPr>
            <a:t>Consequence Reminder - </a:t>
          </a:r>
          <a:r>
            <a:rPr lang="en-US" sz="2000" kern="1200" dirty="0">
              <a:solidFill>
                <a:schemeClr val="bg1"/>
              </a:solidFill>
            </a:rPr>
            <a:t>Prompting the individual to think about their choices and what their behavior will choose for them. “You are right, you don’t have to do your assignment right now. What are you choosing to have happen if you do not?”</a:t>
          </a:r>
        </a:p>
      </dsp:txBody>
      <dsp:txXfrm>
        <a:off x="1471083" y="3074226"/>
        <a:ext cx="8868857" cy="127431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FA02821-E1B5-4035-8DCF-64AF1145753A}" type="datetimeFigureOut">
              <a:rPr lang="en-US" smtClean="0"/>
              <a:t>3/22/2024</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C8A2119E-1D80-4C99-9235-4441E9FCF50D}" type="slidenum">
              <a:rPr lang="en-US" smtClean="0"/>
              <a:t>‹#›</a:t>
            </a:fld>
            <a:endParaRPr lang="en-US"/>
          </a:p>
        </p:txBody>
      </p:sp>
    </p:spTree>
    <p:extLst>
      <p:ext uri="{BB962C8B-B14F-4D97-AF65-F5344CB8AC3E}">
        <p14:creationId xmlns:p14="http://schemas.microsoft.com/office/powerpoint/2010/main" val="3504146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72663D3-72BD-4CC3-BCDE-1FE42D47C37F}" type="datetimeFigureOut">
              <a:rPr lang="en-US" smtClean="0"/>
              <a:t>3/22/2024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9565AB7-4804-491B-BC5A-9EF0038DA2A1}" type="slidenum">
              <a:rPr lang="en-US" smtClean="0"/>
              <a:t>‹#›</a:t>
            </a:fld>
            <a:endParaRPr lang="en-US"/>
          </a:p>
        </p:txBody>
      </p:sp>
    </p:spTree>
    <p:extLst>
      <p:ext uri="{BB962C8B-B14F-4D97-AF65-F5344CB8AC3E}">
        <p14:creationId xmlns:p14="http://schemas.microsoft.com/office/powerpoint/2010/main" val="126161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1</a:t>
            </a:fld>
            <a:endParaRPr lang="en-US"/>
          </a:p>
        </p:txBody>
      </p:sp>
    </p:spTree>
    <p:extLst>
      <p:ext uri="{BB962C8B-B14F-4D97-AF65-F5344CB8AC3E}">
        <p14:creationId xmlns:p14="http://schemas.microsoft.com/office/powerpoint/2010/main" val="190314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interaction Cycle explains how the individual feels and behaves effects how the Staff feel and behave. (Click)  </a:t>
            </a:r>
          </a:p>
          <a:p>
            <a:r>
              <a:rPr lang="en-US" dirty="0"/>
              <a:t>The individual’s behavior positive or negative effects how the staff’s thoughts and feelings. (Click)</a:t>
            </a:r>
          </a:p>
          <a:p>
            <a:r>
              <a:rPr lang="en-US" dirty="0"/>
              <a:t>Those feelings and thoughts effects how the staffs acts/behaves (Click)</a:t>
            </a:r>
          </a:p>
          <a:p>
            <a:r>
              <a:rPr lang="en-US" dirty="0"/>
              <a:t>As Staff our behavior then effects how the Individual’s are feeling and thinking (Click)</a:t>
            </a:r>
          </a:p>
          <a:p>
            <a:r>
              <a:rPr lang="en-US" dirty="0"/>
              <a:t>How they feel and think effects how they act/behave.</a:t>
            </a:r>
          </a:p>
          <a:p>
            <a:r>
              <a:rPr lang="en-US" dirty="0"/>
              <a:t>By controlling how we behavior we can model for the individual’s how they themselves should behave. (Click)</a:t>
            </a:r>
          </a:p>
          <a:p>
            <a:r>
              <a:rPr lang="en-US" dirty="0"/>
              <a:t>For Co-regulation, the goal is to be a positive, professional example of how to cope and interact. When individuals look at us- they should see a model of how to behave. </a:t>
            </a:r>
          </a:p>
        </p:txBody>
      </p:sp>
      <p:sp>
        <p:nvSpPr>
          <p:cNvPr id="4" name="Slide Number Placeholder 3"/>
          <p:cNvSpPr>
            <a:spLocks noGrp="1"/>
          </p:cNvSpPr>
          <p:nvPr>
            <p:ph type="sldNum" sz="quarter" idx="5"/>
          </p:nvPr>
        </p:nvSpPr>
        <p:spPr/>
        <p:txBody>
          <a:bodyPr/>
          <a:lstStyle/>
          <a:p>
            <a:fld id="{09565AB7-4804-491B-BC5A-9EF0038DA2A1}" type="slidenum">
              <a:rPr lang="en-US" smtClean="0"/>
              <a:t>10</a:t>
            </a:fld>
            <a:endParaRPr lang="en-US"/>
          </a:p>
        </p:txBody>
      </p:sp>
    </p:spTree>
    <p:extLst>
      <p:ext uri="{BB962C8B-B14F-4D97-AF65-F5344CB8AC3E}">
        <p14:creationId xmlns:p14="http://schemas.microsoft.com/office/powerpoint/2010/main" val="2528976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b="1" dirty="0"/>
              <a:t>#1 Many of the individuals we work with process things at a different speed. Give them time to understand what you said and come up with their response. Do not rush them or keep repeating yourself. </a:t>
            </a:r>
          </a:p>
          <a:p>
            <a:r>
              <a:rPr lang="en-US" b="1" dirty="0"/>
              <a:t>#3 speak to as Adult. No </a:t>
            </a:r>
            <a:r>
              <a:rPr lang="en-US" b="1" dirty="0" err="1"/>
              <a:t>Hunny</a:t>
            </a:r>
            <a:r>
              <a:rPr lang="en-US" b="1" dirty="0"/>
              <a:t>, Sweetie, Buddy, etc. If they have a nickname, they prefer you can use that after they tell you to. </a:t>
            </a:r>
          </a:p>
          <a:p>
            <a:r>
              <a:rPr lang="en-US" b="1" dirty="0"/>
              <a:t>#4 - Instead of “don’t you think you should clean that up?” say, “please clean that up” or “would you please clean that up?”</a:t>
            </a:r>
          </a:p>
          <a:p>
            <a:r>
              <a:rPr lang="en-US" b="1" dirty="0"/>
              <a:t>#5- Praise, Praise, Praise when they are doing something you want them to do. Especially if it is a behavior that replaces a negative one. Do not give attention to negative behavior. Many of our individual only get attention when they do something seen as negative and needs correcting. So, they continue to do those negative things. If we only give attention to positive then when they want attention they will do positive not negative. This takes time and commitment from everyone!</a:t>
            </a:r>
          </a:p>
        </p:txBody>
      </p:sp>
      <p:sp>
        <p:nvSpPr>
          <p:cNvPr id="4" name="Slide Number Placeholder 3"/>
          <p:cNvSpPr>
            <a:spLocks noGrp="1"/>
          </p:cNvSpPr>
          <p:nvPr>
            <p:ph type="sldNum" sz="quarter" idx="10"/>
          </p:nvPr>
        </p:nvSpPr>
        <p:spPr/>
        <p:txBody>
          <a:bodyPr/>
          <a:lstStyle/>
          <a:p>
            <a:fld id="{09565AB7-4804-491B-BC5A-9EF0038DA2A1}" type="slidenum">
              <a:rPr lang="en-US" smtClean="0"/>
              <a:t>11</a:t>
            </a:fld>
            <a:endParaRPr lang="en-US"/>
          </a:p>
        </p:txBody>
      </p:sp>
    </p:spTree>
    <p:extLst>
      <p:ext uri="{BB962C8B-B14F-4D97-AF65-F5344CB8AC3E}">
        <p14:creationId xmlns:p14="http://schemas.microsoft.com/office/powerpoint/2010/main" val="138348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sz="1200" dirty="0"/>
              <a:t>Read Slide </a:t>
            </a:r>
          </a:p>
          <a:p>
            <a:r>
              <a:rPr lang="en-US" sz="1200" dirty="0"/>
              <a:t>#7 we as humans tend to go negative. Break that habit. Ask for what you want not what they shouldn’t do. Example if you hand them a bowl of soup don’t say “ don’t spill this” instead when they are eating it talk to them about how they like the soup. Thank then for using their spoon. </a:t>
            </a:r>
          </a:p>
          <a:p>
            <a:r>
              <a:rPr lang="en-US" sz="1200" dirty="0"/>
              <a:t>#8 When you are upset has it ever helped for someone to tell you to relax, calm down, its not that bad? We shouldn’t be doing this to the individuals we work with either. </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12</a:t>
            </a:fld>
            <a:endParaRPr lang="en-US"/>
          </a:p>
        </p:txBody>
      </p:sp>
    </p:spTree>
    <p:extLst>
      <p:ext uri="{BB962C8B-B14F-4D97-AF65-F5344CB8AC3E}">
        <p14:creationId xmlns:p14="http://schemas.microsoft.com/office/powerpoint/2010/main" val="1107928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#11 Information seeking EXAMPLE- If individual asks “What time is it?” Don’t respond with “5pm…why?”. Just answer the question…”it is 5pm.” ‘Why’ in a response to answers often annoys people.</a:t>
            </a:r>
          </a:p>
          <a:p>
            <a:r>
              <a:rPr lang="en-US" dirty="0"/>
              <a:t>#11 Challenging questions EXAMPLE – Try to play down the challenge. Respond, do not react. “Doctor said you need to take your meds to stay healthy.” </a:t>
            </a:r>
          </a:p>
          <a:p>
            <a:r>
              <a:rPr lang="en-US" dirty="0"/>
              <a:t>#12 EXAMPLE – “When you are calm, we can go in the car.” “When you take your meds, we can go to the park.” </a:t>
            </a:r>
          </a:p>
          <a:p>
            <a:r>
              <a:rPr lang="en-US" dirty="0"/>
              <a:t>Take a break – try later!</a:t>
            </a:r>
          </a:p>
          <a:p>
            <a:r>
              <a:rPr lang="en-US" dirty="0"/>
              <a:t>Discuss NATURAL CONSEQUENCES</a:t>
            </a:r>
          </a:p>
        </p:txBody>
      </p:sp>
      <p:sp>
        <p:nvSpPr>
          <p:cNvPr id="4" name="Slide Number Placeholder 3"/>
          <p:cNvSpPr>
            <a:spLocks noGrp="1"/>
          </p:cNvSpPr>
          <p:nvPr>
            <p:ph type="sldNum" sz="quarter" idx="10"/>
          </p:nvPr>
        </p:nvSpPr>
        <p:spPr/>
        <p:txBody>
          <a:bodyPr/>
          <a:lstStyle/>
          <a:p>
            <a:fld id="{09565AB7-4804-491B-BC5A-9EF0038DA2A1}" type="slidenum">
              <a:rPr lang="en-US" smtClean="0"/>
              <a:t>13</a:t>
            </a:fld>
            <a:endParaRPr lang="en-US"/>
          </a:p>
        </p:txBody>
      </p:sp>
    </p:spTree>
    <p:extLst>
      <p:ext uri="{BB962C8B-B14F-4D97-AF65-F5344CB8AC3E}">
        <p14:creationId xmlns:p14="http://schemas.microsoft.com/office/powerpoint/2010/main" val="3981540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are talking with our individuals we need to use “I” and “We” messages instead of “You” statements.  When we use “I”/”We” messages it conveys support and respect. Think a about which of the following you would respond to better. Which of these statements would make you feel respected and supported? Which makes you feel attacked or persecuted? (read out the statements)</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14</a:t>
            </a:fld>
            <a:endParaRPr lang="en-US"/>
          </a:p>
        </p:txBody>
      </p:sp>
    </p:spTree>
    <p:extLst>
      <p:ext uri="{BB962C8B-B14F-4D97-AF65-F5344CB8AC3E}">
        <p14:creationId xmlns:p14="http://schemas.microsoft.com/office/powerpoint/2010/main" val="1053743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How you say anything has a significant effect on how others perceive it.</a:t>
            </a:r>
          </a:p>
          <a:p>
            <a:endParaRPr lang="en-US" dirty="0"/>
          </a:p>
          <a:p>
            <a:r>
              <a:rPr lang="en-US" dirty="0"/>
              <a:t>EXAMPLE – Instead of sternly and loudly saying, “Please stop yelling.” Say firmly but softly, “I am right here and am listening to you, please speak softer/quieter.”</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15</a:t>
            </a:fld>
            <a:endParaRPr lang="en-US"/>
          </a:p>
        </p:txBody>
      </p:sp>
    </p:spTree>
    <p:extLst>
      <p:ext uri="{BB962C8B-B14F-4D97-AF65-F5344CB8AC3E}">
        <p14:creationId xmlns:p14="http://schemas.microsoft.com/office/powerpoint/2010/main" val="2672575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Consider the 3P’s – Position, Posture, Proximity </a:t>
            </a:r>
          </a:p>
          <a:p>
            <a:endParaRPr lang="en-US" dirty="0"/>
          </a:p>
          <a:p>
            <a:r>
              <a:rPr lang="en-US" dirty="0"/>
              <a:t>#1.  </a:t>
            </a:r>
            <a:r>
              <a:rPr lang="en-US" b="1" dirty="0"/>
              <a:t>Social Zone is approx. 4-12 ft. away from another person </a:t>
            </a:r>
            <a:r>
              <a:rPr lang="en-US" dirty="0"/>
              <a:t>(where ‘casual conversations’ occur). </a:t>
            </a:r>
            <a:r>
              <a:rPr lang="en-US" b="1" dirty="0"/>
              <a:t>Personal zone is 2-4 ft. Intimate zone</a:t>
            </a:r>
            <a:r>
              <a:rPr lang="en-US" dirty="0"/>
              <a:t> </a:t>
            </a:r>
            <a:r>
              <a:rPr lang="en-US" b="1" dirty="0"/>
              <a:t>is less than 2 ft</a:t>
            </a:r>
            <a:r>
              <a:rPr lang="en-US" dirty="0"/>
              <a:t>. </a:t>
            </a:r>
          </a:p>
          <a:p>
            <a:endParaRPr lang="en-US" dirty="0"/>
          </a:p>
          <a:p>
            <a:r>
              <a:rPr lang="en-US" dirty="0"/>
              <a:t>Most people can tolerate someone standing/approaching at a closer distance when you are at their side compared to being directly in front or behind them.</a:t>
            </a:r>
          </a:p>
          <a:p>
            <a:endParaRPr lang="en-US" dirty="0"/>
          </a:p>
          <a:p>
            <a:r>
              <a:rPr lang="en-US" dirty="0"/>
              <a:t>#4. Fidgeting can relay that you are tense.</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16</a:t>
            </a:fld>
            <a:endParaRPr lang="en-US"/>
          </a:p>
        </p:txBody>
      </p:sp>
    </p:spTree>
    <p:extLst>
      <p:ext uri="{BB962C8B-B14F-4D97-AF65-F5344CB8AC3E}">
        <p14:creationId xmlns:p14="http://schemas.microsoft.com/office/powerpoint/2010/main" val="3474680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9565AB7-4804-491B-BC5A-9EF0038DA2A1}" type="slidenum">
              <a:rPr lang="en-US" smtClean="0"/>
              <a:t>17</a:t>
            </a:fld>
            <a:endParaRPr lang="en-US"/>
          </a:p>
        </p:txBody>
      </p:sp>
    </p:spTree>
    <p:extLst>
      <p:ext uri="{BB962C8B-B14F-4D97-AF65-F5344CB8AC3E}">
        <p14:creationId xmlns:p14="http://schemas.microsoft.com/office/powerpoint/2010/main" val="121647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b="1" dirty="0"/>
          </a:p>
          <a:p>
            <a:r>
              <a:rPr lang="en-US" sz="1100" b="1" dirty="0"/>
              <a:t>It is also important to read and understand any </a:t>
            </a:r>
            <a:r>
              <a:rPr lang="en-US" sz="1100" b="1" dirty="0">
                <a:latin typeface="Calibri" panose="020F0502020204030204" pitchFamily="34" charset="0"/>
                <a:ea typeface="Calibri" panose="020F0502020204030204" pitchFamily="34" charset="0"/>
              </a:rPr>
              <a:t>Social, Emotional, and Environmental Needs </a:t>
            </a:r>
            <a:r>
              <a:rPr lang="en-US" sz="1100" dirty="0">
                <a:latin typeface="Calibri" panose="020F0502020204030204" pitchFamily="34" charset="0"/>
                <a:ea typeface="Calibri" panose="020F0502020204030204" pitchFamily="34" charset="0"/>
              </a:rPr>
              <a:t>(</a:t>
            </a:r>
            <a:r>
              <a:rPr lang="en-US" sz="1100" b="1" dirty="0"/>
              <a:t>SEEN) plans and/or behavior plans.</a:t>
            </a:r>
          </a:p>
        </p:txBody>
      </p:sp>
      <p:sp>
        <p:nvSpPr>
          <p:cNvPr id="4" name="Slide Number Placeholder 3"/>
          <p:cNvSpPr>
            <a:spLocks noGrp="1"/>
          </p:cNvSpPr>
          <p:nvPr>
            <p:ph type="sldNum" sz="quarter" idx="10"/>
          </p:nvPr>
        </p:nvSpPr>
        <p:spPr/>
        <p:txBody>
          <a:bodyPr/>
          <a:lstStyle/>
          <a:p>
            <a:fld id="{09565AB7-4804-491B-BC5A-9EF0038DA2A1}" type="slidenum">
              <a:rPr lang="en-US" smtClean="0"/>
              <a:t>18</a:t>
            </a:fld>
            <a:endParaRPr lang="en-US"/>
          </a:p>
        </p:txBody>
      </p:sp>
    </p:spTree>
    <p:extLst>
      <p:ext uri="{BB962C8B-B14F-4D97-AF65-F5344CB8AC3E}">
        <p14:creationId xmlns:p14="http://schemas.microsoft.com/office/powerpoint/2010/main" val="709123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09565AB7-4804-491B-BC5A-9EF0038DA2A1}" type="slidenum">
              <a:rPr lang="en-US" smtClean="0"/>
              <a:t>19</a:t>
            </a:fld>
            <a:endParaRPr lang="en-US"/>
          </a:p>
        </p:txBody>
      </p:sp>
    </p:spTree>
    <p:extLst>
      <p:ext uri="{BB962C8B-B14F-4D97-AF65-F5344CB8AC3E}">
        <p14:creationId xmlns:p14="http://schemas.microsoft.com/office/powerpoint/2010/main" val="341172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565AB7-4804-491B-BC5A-9EF0038DA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066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function of any behavior can be traced to one of 2 reasons or functions. We need to figure out what is the behavior trying to communicate. Is the individual trying to get something or avoid something. Read the examples have the students figure out what the person is getting or avoiding. </a:t>
            </a:r>
          </a:p>
          <a:p>
            <a:pPr marL="0" algn="l" rtl="0" eaLnBrk="1" fontAlgn="t" latinLnBrk="0" hangingPunct="1">
              <a:spcBef>
                <a:spcPts val="0"/>
              </a:spcBef>
              <a:spcAft>
                <a:spcPts val="0"/>
              </a:spcAft>
            </a:pPr>
            <a:r>
              <a:rPr lang="en-US" sz="1800" b="1" i="0" u="none" strike="noStrike" kern="1200" dirty="0">
                <a:solidFill>
                  <a:srgbClr val="000000"/>
                </a:solidFill>
                <a:effectLst/>
                <a:latin typeface="Calibri" panose="020F0502020204030204" pitchFamily="34" charset="0"/>
              </a:rPr>
              <a:t>I yell and throw things because others look at me. </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(get attention)</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Calibri" panose="020F0502020204030204" pitchFamily="34" charset="0"/>
              </a:rPr>
              <a:t>I show people my artwork because I like hearing them say good things about it. </a:t>
            </a:r>
            <a:r>
              <a:rPr lang="en-US" sz="1800" b="0" i="0" u="none" strike="noStrike" kern="1200" dirty="0">
                <a:solidFill>
                  <a:srgbClr val="000000"/>
                </a:solidFill>
                <a:effectLst/>
                <a:latin typeface="Calibri" panose="020F0502020204030204" pitchFamily="34" charset="0"/>
              </a:rPr>
              <a:t>(get praise)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Calibri" panose="020F0502020204030204" pitchFamily="34" charset="0"/>
              </a:rPr>
              <a:t>I repeatedly pinch my skin when I am bored. </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(get sensory input)</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000000"/>
                </a:solidFill>
                <a:effectLst/>
                <a:latin typeface="Calibri" panose="020F0502020204030204" pitchFamily="34" charset="0"/>
              </a:rPr>
              <a:t>I ignore staff asking me to clean up, so I have more time with my toys. </a:t>
            </a:r>
            <a:r>
              <a:rPr lang="en-US" sz="1800" b="0" i="0" u="none" strike="noStrike" kern="1200" dirty="0">
                <a:solidFill>
                  <a:srgbClr val="000000"/>
                </a:solidFill>
                <a:effectLst/>
                <a:latin typeface="Calibri" panose="020F0502020204030204" pitchFamily="34" charset="0"/>
              </a:rPr>
              <a:t>(get tangible)</a:t>
            </a:r>
            <a:endParaRPr lang="en-US"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Calibri" panose="020F0502020204030204" pitchFamily="34" charset="0"/>
              </a:rPr>
              <a:t>I take bathroom breaks during Math class because I am not good at Math. </a:t>
            </a:r>
            <a:r>
              <a:rPr lang="en-US" sz="1200" b="0" i="0" u="none" strike="noStrike" kern="1200" dirty="0">
                <a:solidFill>
                  <a:srgbClr val="000000"/>
                </a:solidFill>
                <a:effectLst/>
                <a:latin typeface="Calibri" panose="020F0502020204030204" pitchFamily="34" charset="0"/>
              </a:rPr>
              <a:t>(avoid activity)</a:t>
            </a:r>
            <a:endParaRPr lang="en-US" sz="12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Calibri" panose="020F0502020204030204" pitchFamily="34" charset="0"/>
              </a:rPr>
              <a:t>I don’t use profanity, so people don’t think less of me. </a:t>
            </a:r>
            <a:r>
              <a:rPr lang="en-US" sz="1200" b="0" i="0" u="none" strike="noStrike" kern="1200" dirty="0">
                <a:solidFill>
                  <a:srgbClr val="000000"/>
                </a:solidFill>
                <a:effectLst/>
                <a:latin typeface="Calibri" panose="020F0502020204030204" pitchFamily="34" charset="0"/>
              </a:rPr>
              <a:t>(avoid feeling inferior)</a:t>
            </a:r>
            <a:endParaRPr lang="en-US" sz="12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Calibri" panose="020F0502020204030204" pitchFamily="34" charset="0"/>
              </a:rPr>
              <a:t>I elope when there is a lot of noise in the environment. </a:t>
            </a:r>
            <a:r>
              <a:rPr lang="en-US" sz="1200" b="0" i="0" u="none" strike="noStrike" kern="1200" dirty="0">
                <a:solidFill>
                  <a:srgbClr val="000000"/>
                </a:solidFill>
                <a:effectLst/>
                <a:latin typeface="Calibri" panose="020F0502020204030204" pitchFamily="34" charset="0"/>
              </a:rPr>
              <a:t>(avoid sensory)</a:t>
            </a:r>
            <a:endParaRPr lang="en-US" sz="12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Calibri" panose="020F0502020204030204" pitchFamily="34" charset="0"/>
              </a:rPr>
              <a:t>I hit the staff when he comes near because he smells like someone who hurt me in the past</a:t>
            </a:r>
            <a:r>
              <a:rPr lang="en-US" sz="1200" b="0" i="0" u="none" strike="noStrike" kern="1200" dirty="0">
                <a:solidFill>
                  <a:srgbClr val="000000"/>
                </a:solidFill>
                <a:effectLst/>
                <a:latin typeface="Calibri" panose="020F0502020204030204" pitchFamily="34" charset="0"/>
              </a:rPr>
              <a:t>. (avoid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Calibri" panose="020F0502020204030204" pitchFamily="34" charset="0"/>
              </a:rPr>
              <a:t>Can you think of other examples of someone having a behavior and what they are getting or avoiding?</a:t>
            </a:r>
            <a:endParaRPr lang="en-US" sz="12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20</a:t>
            </a:fld>
            <a:endParaRPr lang="en-US"/>
          </a:p>
        </p:txBody>
      </p:sp>
    </p:spTree>
    <p:extLst>
      <p:ext uri="{BB962C8B-B14F-4D97-AF65-F5344CB8AC3E}">
        <p14:creationId xmlns:p14="http://schemas.microsoft.com/office/powerpoint/2010/main" val="2700377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describe and document any behavior (or anything really) we need to use the “MOO” criteria. </a:t>
            </a:r>
          </a:p>
          <a:p>
            <a:r>
              <a:rPr lang="en-US" dirty="0"/>
              <a:t>It is measurable. There should be some way to measure the behavior (number of times, distance, duration, etc.) </a:t>
            </a:r>
          </a:p>
          <a:p>
            <a:r>
              <a:rPr lang="en-US" dirty="0"/>
              <a:t>The description is what you observed. When someone who wasn’t there when it happened reads your description it should create a picture in their mind of what occurred. </a:t>
            </a:r>
          </a:p>
          <a:p>
            <a:r>
              <a:rPr lang="en-US" dirty="0"/>
              <a:t>Objective is factual and free of opinions. </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21</a:t>
            </a:fld>
            <a:endParaRPr lang="en-US"/>
          </a:p>
        </p:txBody>
      </p:sp>
    </p:spTree>
    <p:extLst>
      <p:ext uri="{BB962C8B-B14F-4D97-AF65-F5344CB8AC3E}">
        <p14:creationId xmlns:p14="http://schemas.microsoft.com/office/powerpoint/2010/main" val="3670701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Activity: Many times, when writing notes, we use subjective or broad terms to describe what happened. When using the “MOO” criteria we need to document differently. </a:t>
            </a:r>
          </a:p>
          <a:p>
            <a:r>
              <a:rPr lang="en-US" dirty="0"/>
              <a:t>Here are a few examples of what someone had written in notes. (on the Left) beside them is how is could have been written using “MOO”.</a:t>
            </a:r>
          </a:p>
          <a:p>
            <a:r>
              <a:rPr lang="en-US" dirty="0"/>
              <a:t>Read over examples:</a:t>
            </a:r>
          </a:p>
          <a:p>
            <a:r>
              <a:rPr lang="en-US" dirty="0"/>
              <a:t>Ask students to come up with examples they have use themselves or have seen written that would be considered Subjective. Then go over how it should have been written. </a:t>
            </a:r>
          </a:p>
          <a:p>
            <a:r>
              <a:rPr lang="en-US" dirty="0"/>
              <a:t>Take a few minutes and go over suggestions. </a:t>
            </a:r>
          </a:p>
          <a:p>
            <a:endParaRPr lang="en-US" dirty="0"/>
          </a:p>
          <a:p>
            <a:r>
              <a:rPr lang="en-US" dirty="0"/>
              <a:t>We tend to only think of the things we see as negative. “MOO” can be applied to anything. </a:t>
            </a:r>
          </a:p>
          <a:p>
            <a:r>
              <a:rPr lang="en-US" dirty="0"/>
              <a:t>Example- Tara had a good day today. With MOO you would right Tara was smiling a lot today. She got her coat when prompted and walked to the van. She ate all of her lunch and threw away her trash with out being prompted. </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22</a:t>
            </a:fld>
            <a:endParaRPr lang="en-US"/>
          </a:p>
        </p:txBody>
      </p:sp>
    </p:spTree>
    <p:extLst>
      <p:ext uri="{BB962C8B-B14F-4D97-AF65-F5344CB8AC3E}">
        <p14:creationId xmlns:p14="http://schemas.microsoft.com/office/powerpoint/2010/main" val="3345839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(Instructor, you need a </a:t>
            </a:r>
            <a:r>
              <a:rPr lang="en-US" b="1" dirty="0"/>
              <a:t>can of soda </a:t>
            </a:r>
            <a:r>
              <a:rPr lang="en-US" dirty="0">
                <a:sym typeface="Wingdings" panose="05000000000000000000" pitchFamily="2" charset="2"/>
              </a:rPr>
              <a:t>)</a:t>
            </a:r>
            <a:endParaRPr lang="en-US" b="1" u="sng" dirty="0"/>
          </a:p>
          <a:p>
            <a:r>
              <a:rPr lang="en-US" b="1" u="sng" dirty="0"/>
              <a:t>Soda Can Demonstration:</a:t>
            </a:r>
          </a:p>
          <a:p>
            <a:r>
              <a:rPr lang="en-US" dirty="0"/>
              <a:t>Tell the class to envision that the soda can is an individual who they support (you can name the can). </a:t>
            </a:r>
            <a:r>
              <a:rPr lang="en-US" b="1" dirty="0"/>
              <a:t>Shake it. </a:t>
            </a:r>
            <a:r>
              <a:rPr lang="en-US" dirty="0"/>
              <a:t>if they think it is safe to open it without it exploding. NO!</a:t>
            </a:r>
          </a:p>
          <a:p>
            <a:r>
              <a:rPr lang="en-US" dirty="0"/>
              <a:t>Ask: “Why not?”  </a:t>
            </a:r>
            <a:r>
              <a:rPr lang="en-US" i="1" dirty="0"/>
              <a:t>Answer: contents are under pressure now/will explode. </a:t>
            </a:r>
          </a:p>
          <a:p>
            <a:r>
              <a:rPr lang="en-US" b="1" dirty="0"/>
              <a:t>Although there was an obvious Trigger (instructor shaking the can) which started the crisis cycle, sometimes it is much more subtle and although we do not always see it, one is there. </a:t>
            </a:r>
          </a:p>
          <a:p>
            <a:r>
              <a:rPr lang="en-US" b="1" dirty="0"/>
              <a:t>People are much like that can of soda. The two best gifts we can give to the people we serve when are under stress is TIME and GRACE. It takes much less time and effort to back off than it does to clean up an explosion. </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23</a:t>
            </a:fld>
            <a:endParaRPr lang="en-US"/>
          </a:p>
        </p:txBody>
      </p:sp>
    </p:spTree>
    <p:extLst>
      <p:ext uri="{BB962C8B-B14F-4D97-AF65-F5344CB8AC3E}">
        <p14:creationId xmlns:p14="http://schemas.microsoft.com/office/powerpoint/2010/main" val="2635266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24</a:t>
            </a:fld>
            <a:endParaRPr lang="en-US"/>
          </a:p>
        </p:txBody>
      </p:sp>
    </p:spTree>
    <p:extLst>
      <p:ext uri="{BB962C8B-B14F-4D97-AF65-F5344CB8AC3E}">
        <p14:creationId xmlns:p14="http://schemas.microsoft.com/office/powerpoint/2010/main" val="770539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crisis cycle shows us that behaviors are temporary and sequential. Everyday “normal” for an individual is known as the baseline. </a:t>
            </a:r>
          </a:p>
          <a:p>
            <a:r>
              <a:rPr lang="en-US" u="sng" dirty="0"/>
              <a:t>Baseline</a:t>
            </a:r>
            <a:r>
              <a:rPr lang="en-US" dirty="0"/>
              <a:t>-Signs-Calm behavior- What do we do: *Reinforce appropriate behavior-Praise them when they are doing what we see as positive. *Work with them to practice calming techniques/strategies. Find out what may work for them. Once they are escalated, we can’t teach or show them something new. *Keep supporting them in what they are doing. (Click)</a:t>
            </a:r>
          </a:p>
          <a:p>
            <a:r>
              <a:rPr lang="en-US" u="sng" dirty="0"/>
              <a:t>Trigger</a:t>
            </a:r>
            <a:r>
              <a:rPr lang="en-US" dirty="0"/>
              <a:t>- When something occurs that causes them to start getting upset this is a trigger/antecedent. We need to keep an eye out for any know triggers. If we can remove these before they start to escalate, we will prevent the crisis. Things that can be triggers can be internal or external. Ex Hungry, tired, asked to do something, overstimulated. What can we do? Make tasks more enjoyable. Remove the stress/Stimuli. What we can look for is things like clenching of the jaw, making fists, pacing increased, etc. If we don’t remove the trigger they may start to Escalate (Click)</a:t>
            </a:r>
          </a:p>
          <a:p>
            <a:r>
              <a:rPr lang="en-US" u="sng" dirty="0"/>
              <a:t>Escalation- </a:t>
            </a:r>
            <a:r>
              <a:rPr lang="en-US" u="none" dirty="0"/>
              <a:t>This is when the individual is getting increasingly upset. Physiological changes start happening. What we can do-Identify signs of agitation. Offer options like other activities, having them go to a quiet room, sensory activities they enjoy.  We can suggest and model any coping strategies they have in place. If they are someone who likes to joke, we can use humor appropriately. Not focused on them. Sometimes making fun of yourself can help. Set up safety expectations. These should already be in place. Things like going into sensory room when upset. Remind that we keep our hands to ourselves. Tell them what is expected not what they shouldn’t do. (Click)</a:t>
            </a:r>
          </a:p>
          <a:p>
            <a:r>
              <a:rPr lang="en-US" u="sng" dirty="0"/>
              <a:t>Crisis- </a:t>
            </a:r>
            <a:r>
              <a:rPr lang="en-US" u="none" dirty="0"/>
              <a:t>This is when they are is full blown behavior. They are seeing red. No longer thinking rationally they are in survival mode. Things like Kicking, hitting, property destruction, self harm. What should we do: Focus on safety of the individual, others around them, and ourselves. We should remove the individual in crisis to another room if we are able. If not remove anyone else in the room with them. Give them space. Make sure you stay out of arm and leg reach. Always stay facing them. We are going to use the least amount of interaction needed. The more we talk to them or interact the more upset they may get. (Click)</a:t>
            </a:r>
          </a:p>
          <a:p>
            <a:r>
              <a:rPr lang="en-US" u="sng" dirty="0"/>
              <a:t>De-Escalation</a:t>
            </a:r>
            <a:r>
              <a:rPr lang="en-US" u="none" dirty="0"/>
              <a:t>- This is when they begin to calm. Their breathing starts to slow. Behaviors start to slow or stop. They many times are tired and will need to sit. Some will start crying when all the adrenaline is leaving their system. What we can do: Focus on calming strategies they have in place. Keep them in a quiet calm setting away from others if you can. Do not rehash the incident! Give them time to have structured cooling off. By giving them their space but being near incase they need you or what to talk.  (Click)</a:t>
            </a:r>
          </a:p>
          <a:p>
            <a:r>
              <a:rPr lang="en-US" u="sng" dirty="0"/>
              <a:t>Stabilization</a:t>
            </a:r>
            <a:r>
              <a:rPr lang="en-US" u="none" dirty="0"/>
              <a:t>- When they are completely calmed down. Not showing any signs of being upset. What can we do: Show them respect and support them where they are. Use your active listening and empathy. If they want to talk you can work on problem solving what caused the incident. If talking about it starts to make them upset stop! (Click)</a:t>
            </a:r>
          </a:p>
          <a:p>
            <a:r>
              <a:rPr lang="en-US" u="none" dirty="0"/>
              <a:t>When the individual is escalating staff needs to be aware of themselves. It is easy to let ourself escalate with the individual. This will only make things worse. We need to control our own responses verbal and non-verbal. Model the behavior we want from them. Make sure our body language is also non-threatening as well as our words. We can freak out on the inside but do everything possible to not let it show. We need the individual to come down and meet us not go up and meet them. </a:t>
            </a:r>
          </a:p>
          <a:p>
            <a:endParaRPr lang="en-US" u="none" dirty="0"/>
          </a:p>
          <a:p>
            <a:r>
              <a:rPr lang="en-US" u="none" dirty="0"/>
              <a:t>Think back to that soda can- When I shook it that was the trigger or antecedent. </a:t>
            </a:r>
          </a:p>
          <a:p>
            <a:r>
              <a:rPr lang="en-US" u="none" dirty="0"/>
              <a:t>After I shook it </a:t>
            </a:r>
          </a:p>
          <a:p>
            <a:r>
              <a:rPr lang="en-US" dirty="0"/>
              <a:t>Ask: “What stage of the Crisis Cycle is the person in?”  </a:t>
            </a:r>
            <a:r>
              <a:rPr lang="en-US" i="1" dirty="0"/>
              <a:t>Answer: Phase 3, Escalation</a:t>
            </a:r>
          </a:p>
          <a:p>
            <a:r>
              <a:rPr lang="en-US" dirty="0"/>
              <a:t>Ask: “When will it be safe to open it?”  </a:t>
            </a:r>
            <a:r>
              <a:rPr lang="en-US" i="1" dirty="0"/>
              <a:t>Allow answers. </a:t>
            </a:r>
          </a:p>
          <a:p>
            <a:r>
              <a:rPr lang="en-US" dirty="0"/>
              <a:t>Ask: “So after it has sat for a while? What stage is that in the Crisis Cycle?”  </a:t>
            </a:r>
            <a:r>
              <a:rPr lang="en-US" i="1" dirty="0"/>
              <a:t>Answer: Phase 4, De-escalation</a:t>
            </a:r>
          </a:p>
          <a:p>
            <a:r>
              <a:rPr lang="en-US" dirty="0"/>
              <a:t>Ask: “When I do open it after it has sat, what will happen?”  </a:t>
            </a:r>
            <a:r>
              <a:rPr lang="en-US" i="1" dirty="0"/>
              <a:t>Answer: it will be almost back to normal/baseline, which is Phase 5, Stabilization</a:t>
            </a:r>
            <a:endParaRPr lang="en-US" u="none" dirty="0"/>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25</a:t>
            </a:fld>
            <a:endParaRPr lang="en-US"/>
          </a:p>
        </p:txBody>
      </p:sp>
    </p:spTree>
    <p:extLst>
      <p:ext uri="{BB962C8B-B14F-4D97-AF65-F5344CB8AC3E}">
        <p14:creationId xmlns:p14="http://schemas.microsoft.com/office/powerpoint/2010/main" val="620393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BELOW:</a:t>
            </a:r>
          </a:p>
          <a:p>
            <a:r>
              <a:rPr lang="en-US" b="1" dirty="0"/>
              <a:t>Baseline phase </a:t>
            </a:r>
            <a:r>
              <a:rPr lang="en-US" dirty="0"/>
              <a:t>– staff supporting in what they are doing. ADL’s. </a:t>
            </a:r>
          </a:p>
          <a:p>
            <a:r>
              <a:rPr lang="en-US" b="1" dirty="0"/>
              <a:t>Stimuli phase </a:t>
            </a:r>
            <a:r>
              <a:rPr lang="en-US" dirty="0"/>
              <a:t>– staff remove of/from stimulus. Anxiety- staff offer support and an empathetic non-judgmental approach, listen, and allow time.</a:t>
            </a:r>
          </a:p>
          <a:p>
            <a:r>
              <a:rPr lang="en-US" b="1" dirty="0"/>
              <a:t>Escalation phase </a:t>
            </a:r>
            <a:r>
              <a:rPr lang="en-US" dirty="0"/>
              <a:t>– staff offer potential options from baseline phase. (example: offer them activities that they enjoy.)</a:t>
            </a:r>
          </a:p>
          <a:p>
            <a:r>
              <a:rPr lang="en-US" b="1" dirty="0"/>
              <a:t>Crisis phase </a:t>
            </a:r>
            <a:r>
              <a:rPr lang="en-US" dirty="0"/>
              <a:t>– staff offer least amount of interaction necessary for safety. (let them blow off steam while continuously observing individual and environment)</a:t>
            </a:r>
          </a:p>
          <a:p>
            <a:r>
              <a:rPr lang="en-US" b="1" dirty="0"/>
              <a:t>De-escalation phase </a:t>
            </a:r>
            <a:r>
              <a:rPr lang="en-US" dirty="0"/>
              <a:t>– structured cool down. Decrease in physical and emotional energy (crying, apology)</a:t>
            </a:r>
          </a:p>
          <a:p>
            <a:r>
              <a:rPr lang="en-US" b="1" dirty="0"/>
              <a:t>Stabilization phase </a:t>
            </a:r>
            <a:r>
              <a:rPr lang="en-US" dirty="0"/>
              <a:t>– active listening, empathy, support. Re-establish communication (debrief), non-judgmental. Don’t take it personal.</a:t>
            </a:r>
          </a:p>
          <a:p>
            <a:r>
              <a:rPr lang="en-US" b="1" dirty="0"/>
              <a:t>Post-Crisis phase </a:t>
            </a:r>
            <a:r>
              <a:rPr lang="en-US" dirty="0"/>
              <a:t>– continue to observe and support.</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26</a:t>
            </a:fld>
            <a:endParaRPr lang="en-US"/>
          </a:p>
        </p:txBody>
      </p:sp>
    </p:spTree>
    <p:extLst>
      <p:ext uri="{BB962C8B-B14F-4D97-AF65-F5344CB8AC3E}">
        <p14:creationId xmlns:p14="http://schemas.microsoft.com/office/powerpoint/2010/main" val="2158658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dirty="0"/>
              <a:t>READ SLIDE</a:t>
            </a:r>
          </a:p>
        </p:txBody>
      </p:sp>
      <p:sp>
        <p:nvSpPr>
          <p:cNvPr id="4" name="Slide Number Placeholder 3"/>
          <p:cNvSpPr>
            <a:spLocks noGrp="1"/>
          </p:cNvSpPr>
          <p:nvPr>
            <p:ph type="sldNum" sz="quarter" idx="10"/>
          </p:nvPr>
        </p:nvSpPr>
        <p:spPr/>
        <p:txBody>
          <a:bodyPr/>
          <a:lstStyle/>
          <a:p>
            <a:fld id="{09565AB7-4804-491B-BC5A-9EF0038DA2A1}" type="slidenum">
              <a:rPr lang="en-US" smtClean="0"/>
              <a:t>27</a:t>
            </a:fld>
            <a:endParaRPr lang="en-US"/>
          </a:p>
        </p:txBody>
      </p:sp>
    </p:spTree>
    <p:extLst>
      <p:ext uri="{BB962C8B-B14F-4D97-AF65-F5344CB8AC3E}">
        <p14:creationId xmlns:p14="http://schemas.microsoft.com/office/powerpoint/2010/main" val="334153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28</a:t>
            </a:fld>
            <a:endParaRPr lang="en-US"/>
          </a:p>
        </p:txBody>
      </p:sp>
    </p:spTree>
    <p:extLst>
      <p:ext uri="{BB962C8B-B14F-4D97-AF65-F5344CB8AC3E}">
        <p14:creationId xmlns:p14="http://schemas.microsoft.com/office/powerpoint/2010/main" val="594851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Planned ignoring-Staff makes conscientious decision to temporarily ignore inconsequential behavior.</a:t>
            </a:r>
          </a:p>
          <a:p>
            <a:r>
              <a:rPr lang="en-US" dirty="0"/>
              <a:t>Signals include eye contact, facial expressions, body language, and gestures.</a:t>
            </a:r>
          </a:p>
          <a:p>
            <a:endParaRPr lang="en-US" dirty="0"/>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29</a:t>
            </a:fld>
            <a:endParaRPr lang="en-US"/>
          </a:p>
        </p:txBody>
      </p:sp>
    </p:spTree>
    <p:extLst>
      <p:ext uri="{BB962C8B-B14F-4D97-AF65-F5344CB8AC3E}">
        <p14:creationId xmlns:p14="http://schemas.microsoft.com/office/powerpoint/2010/main" val="321440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09565AB7-4804-491B-BC5A-9EF0038DA2A1}" type="slidenum">
              <a:rPr lang="en-US" smtClean="0"/>
              <a:t>3</a:t>
            </a:fld>
            <a:endParaRPr lang="en-US"/>
          </a:p>
        </p:txBody>
      </p:sp>
    </p:spTree>
    <p:extLst>
      <p:ext uri="{BB962C8B-B14F-4D97-AF65-F5344CB8AC3E}">
        <p14:creationId xmlns:p14="http://schemas.microsoft.com/office/powerpoint/2010/main" val="2346962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9565AB7-4804-491B-BC5A-9EF0038DA2A1}" type="slidenum">
              <a:rPr lang="en-US" smtClean="0"/>
              <a:t>30</a:t>
            </a:fld>
            <a:endParaRPr lang="en-US"/>
          </a:p>
        </p:txBody>
      </p:sp>
    </p:spTree>
    <p:extLst>
      <p:ext uri="{BB962C8B-B14F-4D97-AF65-F5344CB8AC3E}">
        <p14:creationId xmlns:p14="http://schemas.microsoft.com/office/powerpoint/2010/main" val="3547840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u="sng" dirty="0"/>
              <a:t>Indicate concern- </a:t>
            </a:r>
            <a:r>
              <a:rPr lang="en-US" dirty="0"/>
              <a:t>Use those “I’ and “We” statements. No “you” statements. </a:t>
            </a:r>
          </a:p>
          <a:p>
            <a:r>
              <a:rPr lang="en-US" u="sng" dirty="0"/>
              <a:t>Clear Language- </a:t>
            </a:r>
            <a:r>
              <a:rPr lang="en-US" dirty="0"/>
              <a:t>One step at a time don’t give them a long list. Use language they understand. Give them time to process. </a:t>
            </a:r>
          </a:p>
          <a:p>
            <a:r>
              <a:rPr lang="en-US" u="sng" dirty="0"/>
              <a:t>Offer Assistance- </a:t>
            </a:r>
            <a:r>
              <a:rPr lang="en-US" dirty="0"/>
              <a:t>Know the individual if they would want help of if it would make them more upset to offer. </a:t>
            </a:r>
          </a:p>
          <a:p>
            <a:r>
              <a:rPr lang="en-US" u="sng" dirty="0"/>
              <a:t>Attempt to Divert Focus- </a:t>
            </a:r>
            <a:r>
              <a:rPr lang="en-US" dirty="0"/>
              <a:t>Temporary. Sometimes people just need to take a break from what is getting them upset them go back to it. </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31</a:t>
            </a:fld>
            <a:endParaRPr lang="en-US"/>
          </a:p>
        </p:txBody>
      </p:sp>
    </p:spTree>
    <p:extLst>
      <p:ext uri="{BB962C8B-B14F-4D97-AF65-F5344CB8AC3E}">
        <p14:creationId xmlns:p14="http://schemas.microsoft.com/office/powerpoint/2010/main" val="3639306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u="sng" dirty="0"/>
              <a:t>Recommend Replacement Activity- </a:t>
            </a:r>
            <a:r>
              <a:rPr lang="en-US" dirty="0"/>
              <a:t>can also be something else for a few minutes before returning to activity. Ex “I see you are frustrated with that craft. Why don’t we clean up the things we have already used and come back to it.” You may have to re-evaluate how they are doing an activity to make it something they can do with out getting overly frustrated. If it can’t be modified, then you may need to abandon that project and move on to something else. Don’t force someone to do something they clearly do not want to do. </a:t>
            </a:r>
          </a:p>
          <a:p>
            <a:r>
              <a:rPr lang="en-US" u="sng" dirty="0"/>
              <a:t>Offer Choices- </a:t>
            </a:r>
            <a:r>
              <a:rPr lang="en-US" dirty="0"/>
              <a:t>How many choices do you make in a day? How many choices do the individuals we work with make in a day? </a:t>
            </a:r>
          </a:p>
          <a:p>
            <a:r>
              <a:rPr lang="en-US" dirty="0"/>
              <a:t>A lot of the time they don’t get to make the choices we do. Someone tells then when to get up what to wear, what to eat, and where to go. It is our job to give them as many choices as we can. Something as simple as holding up 2 shirts and having them pick which one they want to wear. Asking them if they want to take their shower now or in 30 minutes. </a:t>
            </a:r>
          </a:p>
          <a:p>
            <a:r>
              <a:rPr lang="en-US" dirty="0"/>
              <a:t>Choices can be overwhelming at times. Like going to a restaurant that has a huge menu. We can help them by breaking it don into smaller choices. With big menu ask do you want breakfast food or lunch/dinner food? Do you want a sandwich or a hot meal? Giving 2 to 3 choices at a time gives them the opportunity to make their own choice without being overwhelmed. </a:t>
            </a:r>
          </a:p>
        </p:txBody>
      </p:sp>
      <p:sp>
        <p:nvSpPr>
          <p:cNvPr id="4" name="Slide Number Placeholder 3"/>
          <p:cNvSpPr>
            <a:spLocks noGrp="1"/>
          </p:cNvSpPr>
          <p:nvPr>
            <p:ph type="sldNum" sz="quarter" idx="5"/>
          </p:nvPr>
        </p:nvSpPr>
        <p:spPr/>
        <p:txBody>
          <a:bodyPr/>
          <a:lstStyle/>
          <a:p>
            <a:fld id="{09565AB7-4804-491B-BC5A-9EF0038DA2A1}" type="slidenum">
              <a:rPr lang="en-US" smtClean="0"/>
              <a:t>32</a:t>
            </a:fld>
            <a:endParaRPr lang="en-US"/>
          </a:p>
        </p:txBody>
      </p:sp>
    </p:spTree>
    <p:extLst>
      <p:ext uri="{BB962C8B-B14F-4D97-AF65-F5344CB8AC3E}">
        <p14:creationId xmlns:p14="http://schemas.microsoft.com/office/powerpoint/2010/main" val="3868100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Validate-Many of the individuals we work with have been told that they can’t do things. They shouldn’t have these feelings. They aren’t like everyone else. It is our job to validate them and let them know they can have these feelings. Everyone has them. Let them know we understand and can help them work through them. </a:t>
            </a:r>
          </a:p>
          <a:p>
            <a:r>
              <a:rPr lang="en-US" dirty="0"/>
              <a:t>Pauses-Giving people time to process before answering. </a:t>
            </a:r>
          </a:p>
        </p:txBody>
      </p:sp>
      <p:sp>
        <p:nvSpPr>
          <p:cNvPr id="4" name="Slide Number Placeholder 3"/>
          <p:cNvSpPr>
            <a:spLocks noGrp="1"/>
          </p:cNvSpPr>
          <p:nvPr>
            <p:ph type="sldNum" sz="quarter" idx="5"/>
          </p:nvPr>
        </p:nvSpPr>
        <p:spPr/>
        <p:txBody>
          <a:bodyPr/>
          <a:lstStyle/>
          <a:p>
            <a:fld id="{09565AB7-4804-491B-BC5A-9EF0038DA2A1}" type="slidenum">
              <a:rPr lang="en-US" smtClean="0"/>
              <a:t>33</a:t>
            </a:fld>
            <a:endParaRPr lang="en-US"/>
          </a:p>
        </p:txBody>
      </p:sp>
    </p:spTree>
    <p:extLst>
      <p:ext uri="{BB962C8B-B14F-4D97-AF65-F5344CB8AC3E}">
        <p14:creationId xmlns:p14="http://schemas.microsoft.com/office/powerpoint/2010/main" val="1949795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Read</a:t>
            </a:r>
          </a:p>
          <a:p>
            <a:r>
              <a:rPr lang="en-US" u="sng" dirty="0"/>
              <a:t>Perception Checking- </a:t>
            </a:r>
            <a:r>
              <a:rPr lang="en-US" dirty="0"/>
              <a:t>Using statements to check your understanding of what the individuals' words or behavior means. Doing this makes sure we are understanding correctly what is going on with them. We need to avoid making assumptions.</a:t>
            </a:r>
          </a:p>
          <a:p>
            <a:r>
              <a:rPr lang="en-US" u="sng" dirty="0"/>
              <a:t>Explore Solutions- </a:t>
            </a:r>
            <a:r>
              <a:rPr lang="en-US" dirty="0"/>
              <a:t>Support the individual in brainstorming ways to handle a situation. We are not going to give them the answers prompt them to make their own decisions.  </a:t>
            </a:r>
          </a:p>
          <a:p>
            <a:r>
              <a:rPr lang="en-US" dirty="0"/>
              <a:t>Provide Feedback and Summarize- Talk to the individual about what you observed. Part of the feedback can include identifying the behavior and its consequences. Only if the individual has started to calm down and wants to talk about it. </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34</a:t>
            </a:fld>
            <a:endParaRPr lang="en-US"/>
          </a:p>
        </p:txBody>
      </p:sp>
    </p:spTree>
    <p:extLst>
      <p:ext uri="{BB962C8B-B14F-4D97-AF65-F5344CB8AC3E}">
        <p14:creationId xmlns:p14="http://schemas.microsoft.com/office/powerpoint/2010/main" val="2562087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u="sng" dirty="0"/>
              <a:t>Positive Problem Solving Example- </a:t>
            </a:r>
            <a:r>
              <a:rPr lang="en-US" dirty="0"/>
              <a:t>At lunch time Ray throws his milk against the wall and starts kicking the trash can. You pull him aside and ask if something happened that made him upset? He says I wanted chocolate milk. You can suggest things he could have done like asked for milk from the teacher. Have him choose one of the options given to him. Go over with him if he gets the wrong milk or anything next time, he is going to raise his hand and ask for what he wants when the teachers calls on him. Next time when he raises his hand and asks for a different milk. Tell him he did great you’re are proud of him for following his plan. ( we are the ones who give the options unlike Explore solutions where they come up with the plan)</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35</a:t>
            </a:fld>
            <a:endParaRPr lang="en-US"/>
          </a:p>
        </p:txBody>
      </p:sp>
    </p:spTree>
    <p:extLst>
      <p:ext uri="{BB962C8B-B14F-4D97-AF65-F5344CB8AC3E}">
        <p14:creationId xmlns:p14="http://schemas.microsoft.com/office/powerpoint/2010/main" val="1829053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t>Positive correction Example-You did a great job with the snowman craft the other day. I see you haven’t started the Christmas tree ornament. The first step is to paint the tree green and them pick the decorations. What do you need to do? That’s right. Great work your ornament is looking great!</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36</a:t>
            </a:fld>
            <a:endParaRPr lang="en-US"/>
          </a:p>
        </p:txBody>
      </p:sp>
    </p:spTree>
    <p:extLst>
      <p:ext uri="{BB962C8B-B14F-4D97-AF65-F5344CB8AC3E}">
        <p14:creationId xmlns:p14="http://schemas.microsoft.com/office/powerpoint/2010/main" val="810335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where in the Crisis cycle it is most effective to use de-escalation strategies. When they are lower on the curve we use the less restrictive strategies. We can use these at any point in the crisis cycle. The key is not using the more restrictive ones when they are low. </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37</a:t>
            </a:fld>
            <a:endParaRPr lang="en-US"/>
          </a:p>
        </p:txBody>
      </p:sp>
    </p:spTree>
    <p:extLst>
      <p:ext uri="{BB962C8B-B14F-4D97-AF65-F5344CB8AC3E}">
        <p14:creationId xmlns:p14="http://schemas.microsoft.com/office/powerpoint/2010/main" val="3529373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points to make while READING the slide - </a:t>
            </a:r>
          </a:p>
          <a:p>
            <a:pPr marL="174982" indent="-174982">
              <a:buFont typeface="Arial" panose="020B0604020202020204" pitchFamily="34" charset="0"/>
              <a:buChar char="•"/>
            </a:pPr>
            <a:r>
              <a:rPr lang="en-US" b="1" dirty="0"/>
              <a:t>R</a:t>
            </a:r>
            <a:r>
              <a:rPr lang="en-US" dirty="0"/>
              <a:t>ecognize - maybe you see something doesn’t look right, “gut” feeling</a:t>
            </a:r>
          </a:p>
          <a:p>
            <a:pPr marL="174982" indent="-174982">
              <a:buFont typeface="Arial" panose="020B0604020202020204" pitchFamily="34" charset="0"/>
              <a:buChar char="•"/>
            </a:pPr>
            <a:r>
              <a:rPr lang="en-US" b="1" dirty="0"/>
              <a:t>A</a:t>
            </a:r>
            <a:r>
              <a:rPr lang="en-US" dirty="0"/>
              <a:t>ssess - how are WE feeling? Asses the behavior of others and what their intentions are. Environment- are you inside or outside? Where are exits? A lot of people or only a few?</a:t>
            </a:r>
          </a:p>
          <a:p>
            <a:pPr marL="174982" indent="-174982">
              <a:buFont typeface="Arial" panose="020B0604020202020204" pitchFamily="34" charset="0"/>
              <a:buChar char="•"/>
            </a:pPr>
            <a:r>
              <a:rPr lang="en-US" b="1" dirty="0"/>
              <a:t>D</a:t>
            </a:r>
            <a:r>
              <a:rPr lang="en-US" dirty="0"/>
              <a:t>ecide - how to appropriately respond to situation based on the assessment you just made</a:t>
            </a:r>
          </a:p>
          <a:p>
            <a:pPr marL="174982" indent="-174982">
              <a:buFont typeface="Arial" panose="020B0604020202020204" pitchFamily="34" charset="0"/>
              <a:buChar char="•"/>
            </a:pPr>
            <a:r>
              <a:rPr lang="en-US" b="1" dirty="0"/>
              <a:t>A</a:t>
            </a:r>
            <a:r>
              <a:rPr lang="en-US" dirty="0"/>
              <a:t>ct- act on our decision in a way that will achieve the safest outcome</a:t>
            </a:r>
          </a:p>
          <a:p>
            <a:pPr marL="174982" indent="-174982">
              <a:buFont typeface="Arial" panose="020B0604020202020204" pitchFamily="34" charset="0"/>
              <a:buChar char="•"/>
            </a:pPr>
            <a:r>
              <a:rPr lang="en-US" dirty="0"/>
              <a:t>Review </a:t>
            </a:r>
            <a:r>
              <a:rPr lang="en-US" b="1" dirty="0"/>
              <a:t>R</a:t>
            </a:r>
            <a:r>
              <a:rPr lang="en-US" dirty="0"/>
              <a:t>esults - was the assessment, decision, and action that I took successful for this situation?  </a:t>
            </a:r>
          </a:p>
          <a:p>
            <a:endParaRPr lang="en-US" dirty="0"/>
          </a:p>
          <a:p>
            <a:r>
              <a:rPr lang="en-US" b="1" dirty="0"/>
              <a:t>Your RADAR should always be on, both in observing individuals and also being aware that individuals’ ‘RADARs’ are always on regarding their evaluation of us/environment, too.</a:t>
            </a:r>
          </a:p>
        </p:txBody>
      </p:sp>
      <p:sp>
        <p:nvSpPr>
          <p:cNvPr id="4" name="Slide Number Placeholder 3"/>
          <p:cNvSpPr>
            <a:spLocks noGrp="1"/>
          </p:cNvSpPr>
          <p:nvPr>
            <p:ph type="sldNum" sz="quarter" idx="10"/>
          </p:nvPr>
        </p:nvSpPr>
        <p:spPr/>
        <p:txBody>
          <a:bodyPr/>
          <a:lstStyle/>
          <a:p>
            <a:fld id="{09565AB7-4804-491B-BC5A-9EF0038DA2A1}" type="slidenum">
              <a:rPr lang="en-US" smtClean="0"/>
              <a:t>38</a:t>
            </a:fld>
            <a:endParaRPr lang="en-US"/>
          </a:p>
        </p:txBody>
      </p:sp>
    </p:spTree>
    <p:extLst>
      <p:ext uri="{BB962C8B-B14F-4D97-AF65-F5344CB8AC3E}">
        <p14:creationId xmlns:p14="http://schemas.microsoft.com/office/powerpoint/2010/main" val="801412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9565AB7-4804-491B-BC5A-9EF0038DA2A1}" type="slidenum">
              <a:rPr lang="en-US" smtClean="0"/>
              <a:t>39</a:t>
            </a:fld>
            <a:endParaRPr lang="en-US"/>
          </a:p>
        </p:txBody>
      </p:sp>
    </p:spTree>
    <p:extLst>
      <p:ext uri="{BB962C8B-B14F-4D97-AF65-F5344CB8AC3E}">
        <p14:creationId xmlns:p14="http://schemas.microsoft.com/office/powerpoint/2010/main" val="161106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Tasks of Development apply to growing as a child and developing relationships as we age. (Click)</a:t>
            </a:r>
          </a:p>
          <a:p>
            <a:r>
              <a:rPr lang="en-US" dirty="0"/>
              <a:t>When someone has a need, they will either be able to complete that need on their own or if they can not do so (click) they will need to find a way to express that need. This can be verbal/ non-verbal/behavioral. It is our job to learn how someone expresses their needs. </a:t>
            </a:r>
          </a:p>
          <a:p>
            <a:r>
              <a:rPr lang="en-US" dirty="0"/>
              <a:t>If we ignore them (click) their need will go unmet. This causes them to (click) have feelings of restlessness, anxiety, and fear.  </a:t>
            </a:r>
          </a:p>
          <a:p>
            <a:r>
              <a:rPr lang="en-US" dirty="0"/>
              <a:t>But if we listen (click) we can help them meet their need. Once that need is met (click) they will feel relaxed. If they know that we will always meet the needs as quickly as possible we build trust. (click) They know that we as a caregiver can and will meet the needs, (Click) feelings of safety and security with the caregiver, and ultimately attachment is formed. </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4</a:t>
            </a:fld>
            <a:endParaRPr lang="en-US"/>
          </a:p>
        </p:txBody>
      </p:sp>
    </p:spTree>
    <p:extLst>
      <p:ext uri="{BB962C8B-B14F-4D97-AF65-F5344CB8AC3E}">
        <p14:creationId xmlns:p14="http://schemas.microsoft.com/office/powerpoint/2010/main" val="301347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40</a:t>
            </a:fld>
            <a:endParaRPr lang="en-US"/>
          </a:p>
        </p:txBody>
      </p:sp>
    </p:spTree>
    <p:extLst>
      <p:ext uri="{BB962C8B-B14F-4D97-AF65-F5344CB8AC3E}">
        <p14:creationId xmlns:p14="http://schemas.microsoft.com/office/powerpoint/2010/main" val="2353212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9565AB7-4804-491B-BC5A-9EF0038DA2A1}" type="slidenum">
              <a:rPr lang="en-US" smtClean="0"/>
              <a:t>41</a:t>
            </a:fld>
            <a:endParaRPr lang="en-US"/>
          </a:p>
        </p:txBody>
      </p:sp>
    </p:spTree>
    <p:extLst>
      <p:ext uri="{BB962C8B-B14F-4D97-AF65-F5344CB8AC3E}">
        <p14:creationId xmlns:p14="http://schemas.microsoft.com/office/powerpoint/2010/main" val="3949193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9565AB7-4804-491B-BC5A-9EF0038DA2A1}" type="slidenum">
              <a:rPr lang="en-US" smtClean="0"/>
              <a:t>42</a:t>
            </a:fld>
            <a:endParaRPr lang="en-US"/>
          </a:p>
        </p:txBody>
      </p:sp>
    </p:spTree>
    <p:extLst>
      <p:ext uri="{BB962C8B-B14F-4D97-AF65-F5344CB8AC3E}">
        <p14:creationId xmlns:p14="http://schemas.microsoft.com/office/powerpoint/2010/main" val="34500340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43</a:t>
            </a:fld>
            <a:endParaRPr lang="en-US"/>
          </a:p>
        </p:txBody>
      </p:sp>
    </p:spTree>
    <p:extLst>
      <p:ext uri="{BB962C8B-B14F-4D97-AF65-F5344CB8AC3E}">
        <p14:creationId xmlns:p14="http://schemas.microsoft.com/office/powerpoint/2010/main" val="2389933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09565AB7-4804-491B-BC5A-9EF0038DA2A1}" type="slidenum">
              <a:rPr lang="en-US" smtClean="0"/>
              <a:t>44</a:t>
            </a:fld>
            <a:endParaRPr lang="en-US"/>
          </a:p>
        </p:txBody>
      </p:sp>
    </p:spTree>
    <p:extLst>
      <p:ext uri="{BB962C8B-B14F-4D97-AF65-F5344CB8AC3E}">
        <p14:creationId xmlns:p14="http://schemas.microsoft.com/office/powerpoint/2010/main" val="554234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09565AB7-4804-491B-BC5A-9EF0038DA2A1}" type="slidenum">
              <a:rPr lang="en-US" smtClean="0"/>
              <a:t>45</a:t>
            </a:fld>
            <a:endParaRPr lang="en-US"/>
          </a:p>
        </p:txBody>
      </p:sp>
    </p:spTree>
    <p:extLst>
      <p:ext uri="{BB962C8B-B14F-4D97-AF65-F5344CB8AC3E}">
        <p14:creationId xmlns:p14="http://schemas.microsoft.com/office/powerpoint/2010/main" val="4252290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a:p>
            <a:r>
              <a:rPr lang="en-US" b="1" dirty="0"/>
              <a:t>Supportive stance is important because it communicates respect, is non-threatening, and it maintains safety.</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9565AB7-4804-491B-BC5A-9EF0038DA2A1}" type="slidenum">
              <a:rPr lang="en-US" smtClean="0"/>
              <a:t>46</a:t>
            </a:fld>
            <a:endParaRPr lang="en-US"/>
          </a:p>
        </p:txBody>
      </p:sp>
    </p:spTree>
    <p:extLst>
      <p:ext uri="{BB962C8B-B14F-4D97-AF65-F5344CB8AC3E}">
        <p14:creationId xmlns:p14="http://schemas.microsoft.com/office/powerpoint/2010/main" val="2002240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READ SLIDE</a:t>
            </a:r>
          </a:p>
          <a:p>
            <a:pPr defTabSz="933237">
              <a:defRPr/>
            </a:pPr>
            <a:br>
              <a:rPr lang="en-US" dirty="0"/>
            </a:br>
            <a:r>
              <a:rPr lang="en-US" dirty="0"/>
              <a:t>Reminder: Whenever possible, remember to use verbal and nonverbal de-escalation strategies. </a:t>
            </a:r>
          </a:p>
        </p:txBody>
      </p:sp>
      <p:sp>
        <p:nvSpPr>
          <p:cNvPr id="4" name="Slide Number Placeholder 3"/>
          <p:cNvSpPr>
            <a:spLocks noGrp="1"/>
          </p:cNvSpPr>
          <p:nvPr>
            <p:ph type="sldNum" sz="quarter" idx="10"/>
          </p:nvPr>
        </p:nvSpPr>
        <p:spPr/>
        <p:txBody>
          <a:bodyPr/>
          <a:lstStyle/>
          <a:p>
            <a:fld id="{09565AB7-4804-491B-BC5A-9EF0038DA2A1}" type="slidenum">
              <a:rPr lang="en-US" smtClean="0"/>
              <a:t>47</a:t>
            </a:fld>
            <a:endParaRPr lang="en-US"/>
          </a:p>
        </p:txBody>
      </p:sp>
    </p:spTree>
    <p:extLst>
      <p:ext uri="{BB962C8B-B14F-4D97-AF65-F5344CB8AC3E}">
        <p14:creationId xmlns:p14="http://schemas.microsoft.com/office/powerpoint/2010/main" val="810248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READ SLIDE</a:t>
            </a:r>
          </a:p>
          <a:p>
            <a:endParaRPr lang="en-US" dirty="0"/>
          </a:p>
          <a:p>
            <a:pPr defTabSz="933237">
              <a:defRPr/>
            </a:pPr>
            <a:r>
              <a:rPr lang="en-US" dirty="0"/>
              <a:t>Reminder: Whenever possible, remember to use verbal and nonverbal de-escalation strategies. </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48</a:t>
            </a:fld>
            <a:endParaRPr lang="en-US"/>
          </a:p>
        </p:txBody>
      </p:sp>
    </p:spTree>
    <p:extLst>
      <p:ext uri="{BB962C8B-B14F-4D97-AF65-F5344CB8AC3E}">
        <p14:creationId xmlns:p14="http://schemas.microsoft.com/office/powerpoint/2010/main" val="2859586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Have learners partner up and gently take turns practicing the technique.</a:t>
            </a:r>
          </a:p>
          <a:p>
            <a:endParaRPr lang="en-US" dirty="0"/>
          </a:p>
          <a:p>
            <a:pPr defTabSz="933237">
              <a:defRPr/>
            </a:pPr>
            <a:r>
              <a:rPr lang="en-US" dirty="0"/>
              <a:t>Reminder: Whenever possible, remember to use verbal and nonverbal de-escalation strategies. Call for help.</a:t>
            </a:r>
          </a:p>
          <a:p>
            <a:pPr defTabSz="933237">
              <a:defRPr/>
            </a:pPr>
            <a:endParaRPr lang="en-US" dirty="0"/>
          </a:p>
          <a:p>
            <a:pPr>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49</a:t>
            </a:fld>
            <a:endParaRPr lang="en-US"/>
          </a:p>
        </p:txBody>
      </p:sp>
    </p:spTree>
    <p:extLst>
      <p:ext uri="{BB962C8B-B14F-4D97-AF65-F5344CB8AC3E}">
        <p14:creationId xmlns:p14="http://schemas.microsoft.com/office/powerpoint/2010/main" val="306326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b="1" dirty="0"/>
              <a:t>ASK - What happens when basic needs aren’t met? </a:t>
            </a:r>
            <a:r>
              <a:rPr lang="en-US" sz="1100" dirty="0"/>
              <a:t> </a:t>
            </a:r>
          </a:p>
          <a:p>
            <a:pPr defTabSz="933237">
              <a:defRPr/>
            </a:pPr>
            <a:r>
              <a:rPr lang="en-US" sz="1100" dirty="0"/>
              <a:t>If you look at physiological needs (food, water, sleep) those are our most basic needs and if those needs are not met, we are not going to move to the next level of needs (feeling safe and secure). Think about what we need in our environment to feel secure. Probably a routine, consistency, not feeling threatened.</a:t>
            </a:r>
            <a:endParaRPr lang="en-US" sz="1100" b="1" dirty="0"/>
          </a:p>
          <a:p>
            <a:r>
              <a:rPr lang="en-US" sz="1100" b="1" dirty="0"/>
              <a:t>ASK - How can we expect someone with a disability who experiences constant change to feel secure?</a:t>
            </a:r>
            <a:r>
              <a:rPr lang="en-US" sz="1100" dirty="0"/>
              <a:t> </a:t>
            </a:r>
          </a:p>
          <a:p>
            <a:r>
              <a:rPr lang="en-US" sz="1100" dirty="0"/>
              <a:t>It especially hard for our individuals to feel secure- we have a lot of staff turnover. Even with the same staff, the same person isn’t on each shift and so they are trying to adapt with the way each staff person works with them. </a:t>
            </a:r>
            <a:endParaRPr lang="en-US" sz="1100" b="1" dirty="0"/>
          </a:p>
          <a:p>
            <a:r>
              <a:rPr lang="en-US" sz="1100" b="1" dirty="0"/>
              <a:t>ASK - What do you think you might do if you always felt insecure and did not feel ‘in control’? Or having to rely on someone else to provide your basic needs?</a:t>
            </a:r>
          </a:p>
          <a:p>
            <a:r>
              <a:rPr lang="en-US" sz="1100" dirty="0"/>
              <a:t>People can and will NOT move higher on the pyramid until the prior needs are consistently met. </a:t>
            </a:r>
          </a:p>
        </p:txBody>
      </p:sp>
      <p:sp>
        <p:nvSpPr>
          <p:cNvPr id="4" name="Slide Number Placeholder 3"/>
          <p:cNvSpPr>
            <a:spLocks noGrp="1"/>
          </p:cNvSpPr>
          <p:nvPr>
            <p:ph type="sldNum" sz="quarter" idx="10"/>
          </p:nvPr>
        </p:nvSpPr>
        <p:spPr/>
        <p:txBody>
          <a:bodyPr/>
          <a:lstStyle/>
          <a:p>
            <a:fld id="{09565AB7-4804-491B-BC5A-9EF0038DA2A1}" type="slidenum">
              <a:rPr lang="en-US" smtClean="0"/>
              <a:t>5</a:t>
            </a:fld>
            <a:endParaRPr lang="en-US"/>
          </a:p>
        </p:txBody>
      </p:sp>
    </p:spTree>
    <p:extLst>
      <p:ext uri="{BB962C8B-B14F-4D97-AF65-F5344CB8AC3E}">
        <p14:creationId xmlns:p14="http://schemas.microsoft.com/office/powerpoint/2010/main" val="2031108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Have learners partner up and gently take turns practicing the techniques.</a:t>
            </a:r>
          </a:p>
          <a:p>
            <a:endParaRPr lang="en-US" dirty="0"/>
          </a:p>
          <a:p>
            <a:pPr defTabSz="933237">
              <a:defRPr/>
            </a:pPr>
            <a:r>
              <a:rPr lang="en-US" dirty="0"/>
              <a:t>Reminder: Whenever possible, remember to use verbal and nonverbal de-escalation strategies. “PLEASE LET ME GO.” Call for help.</a:t>
            </a:r>
          </a:p>
          <a:p>
            <a:pPr defTabSz="933237">
              <a:defRPr/>
            </a:pPr>
            <a:endParaRPr lang="en-US" dirty="0"/>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50</a:t>
            </a:fld>
            <a:endParaRPr lang="en-US"/>
          </a:p>
        </p:txBody>
      </p:sp>
    </p:spTree>
    <p:extLst>
      <p:ext uri="{BB962C8B-B14F-4D97-AF65-F5344CB8AC3E}">
        <p14:creationId xmlns:p14="http://schemas.microsoft.com/office/powerpoint/2010/main" val="6406600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Have learners partner up and gently take turns practicing the techniques.</a:t>
            </a:r>
          </a:p>
          <a:p>
            <a:endParaRPr lang="en-US" dirty="0"/>
          </a:p>
          <a:p>
            <a:pPr defTabSz="933237">
              <a:defRPr/>
            </a:pPr>
            <a:r>
              <a:rPr lang="en-US" dirty="0"/>
              <a:t>Reminder: Whenever possible, remember to use verbal and nonverbal de-escalation strategies. “Please let me go.” Call for help.</a:t>
            </a:r>
          </a:p>
          <a:p>
            <a:pPr defTabSz="933237">
              <a:defRPr/>
            </a:pPr>
            <a:endParaRPr lang="en-US" dirty="0"/>
          </a:p>
          <a:p>
            <a:pPr defTabSz="933237">
              <a:defRPr/>
            </a:pPr>
            <a:endParaRPr lang="en-US" dirty="0"/>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51</a:t>
            </a:fld>
            <a:endParaRPr lang="en-US"/>
          </a:p>
        </p:txBody>
      </p:sp>
    </p:spTree>
    <p:extLst>
      <p:ext uri="{BB962C8B-B14F-4D97-AF65-F5344CB8AC3E}">
        <p14:creationId xmlns:p14="http://schemas.microsoft.com/office/powerpoint/2010/main" val="13969006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i="1" dirty="0"/>
              <a:t>Consider the intention of the grab. Safety? Getting your attention? Trying to hurt you? </a:t>
            </a:r>
          </a:p>
          <a:p>
            <a:pPr defTabSz="933237">
              <a:defRPr/>
            </a:pPr>
            <a:endParaRPr lang="en-US" i="1" dirty="0"/>
          </a:p>
          <a:p>
            <a:pPr defTabSz="933237">
              <a:defRPr/>
            </a:pPr>
            <a:r>
              <a:rPr lang="en-US" b="1" dirty="0"/>
              <a:t>ACTIVITY: </a:t>
            </a:r>
            <a:r>
              <a:rPr lang="en-US" b="0" dirty="0"/>
              <a:t>Have learners partner up and gently take turns practicing the techniques.</a:t>
            </a:r>
          </a:p>
          <a:p>
            <a:pPr defTabSz="933237">
              <a:defRPr/>
            </a:pPr>
            <a:endParaRPr lang="en-US" dirty="0"/>
          </a:p>
          <a:p>
            <a:pPr defTabSz="933237">
              <a:defRPr/>
            </a:pPr>
            <a:r>
              <a:rPr lang="en-US" dirty="0"/>
              <a:t>Reminder: Whenever possible, remember to use verbal and nonverbal de-escalation strategies. Tell the person “PLEASE LET ME GO.” Call for help. </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52</a:t>
            </a:fld>
            <a:endParaRPr lang="en-US"/>
          </a:p>
        </p:txBody>
      </p:sp>
    </p:spTree>
    <p:extLst>
      <p:ext uri="{BB962C8B-B14F-4D97-AF65-F5344CB8AC3E}">
        <p14:creationId xmlns:p14="http://schemas.microsoft.com/office/powerpoint/2010/main" val="495007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Have learners partner up and gently take turns practicing the techniques.</a:t>
            </a:r>
          </a:p>
          <a:p>
            <a:pPr defTabSz="933237">
              <a:defRPr/>
            </a:pPr>
            <a:endParaRPr lang="en-US" i="1" dirty="0"/>
          </a:p>
          <a:p>
            <a:pPr defTabSz="933237">
              <a:defRPr/>
            </a:pPr>
            <a:r>
              <a:rPr lang="en-US" i="1" dirty="0"/>
              <a:t>Consider the intention of the grab. Safety? Getting your attention? Trying to hurt you? </a:t>
            </a:r>
          </a:p>
          <a:p>
            <a:pPr defTabSz="933237">
              <a:defRPr/>
            </a:pPr>
            <a:endParaRPr lang="en-US" dirty="0"/>
          </a:p>
          <a:p>
            <a:pPr defTabSz="933237">
              <a:defRPr/>
            </a:pPr>
            <a:r>
              <a:rPr lang="en-US" dirty="0"/>
              <a:t>Reminder: Whenever possible, remember to use verbal and nonverbal de-escalation strategies. Tell the person “PLEASE LET ME GO.” Call for help. </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53</a:t>
            </a:fld>
            <a:endParaRPr lang="en-US"/>
          </a:p>
        </p:txBody>
      </p:sp>
    </p:spTree>
    <p:extLst>
      <p:ext uri="{BB962C8B-B14F-4D97-AF65-F5344CB8AC3E}">
        <p14:creationId xmlns:p14="http://schemas.microsoft.com/office/powerpoint/2010/main" val="27432805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Have learners partner up and gently take turns practicing the techniques.</a:t>
            </a:r>
          </a:p>
          <a:p>
            <a:pPr defTabSz="933237">
              <a:defRPr/>
            </a:pPr>
            <a:endParaRPr lang="en-US" dirty="0"/>
          </a:p>
          <a:p>
            <a:pPr defTabSz="933237">
              <a:defRPr/>
            </a:pPr>
            <a:r>
              <a:rPr lang="en-US" dirty="0"/>
              <a:t>Reminder: Whenever possible, remember to use verbal and nonverbal de-escalation strategies. Tell the person “ PLEASE LET ME GO.” Call for help. </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54</a:t>
            </a:fld>
            <a:endParaRPr lang="en-US"/>
          </a:p>
        </p:txBody>
      </p:sp>
    </p:spTree>
    <p:extLst>
      <p:ext uri="{BB962C8B-B14F-4D97-AF65-F5344CB8AC3E}">
        <p14:creationId xmlns:p14="http://schemas.microsoft.com/office/powerpoint/2010/main" val="18044073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Have learners partner up and gently take turns practicing the techniques.</a:t>
            </a:r>
          </a:p>
          <a:p>
            <a:pPr defTabSz="933237">
              <a:defRPr/>
            </a:pPr>
            <a:endParaRPr lang="en-US" dirty="0"/>
          </a:p>
          <a:p>
            <a:pPr defTabSz="933237">
              <a:defRPr/>
            </a:pPr>
            <a:r>
              <a:rPr lang="en-US" dirty="0"/>
              <a:t>Reminder: Whenever possible, remember to use verbal and nonverbal de-escalation strategies. Tell the person “ PLEASE LET ME GO.” Call for help. </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55</a:t>
            </a:fld>
            <a:endParaRPr lang="en-US"/>
          </a:p>
        </p:txBody>
      </p:sp>
    </p:spTree>
    <p:extLst>
      <p:ext uri="{BB962C8B-B14F-4D97-AF65-F5344CB8AC3E}">
        <p14:creationId xmlns:p14="http://schemas.microsoft.com/office/powerpoint/2010/main" val="19312209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ACTIVITY: </a:t>
            </a:r>
            <a:r>
              <a:rPr lang="en-US" b="0" dirty="0"/>
              <a:t>have learners gently attempt the technique/s on themselves, not with a partner. </a:t>
            </a:r>
          </a:p>
          <a:p>
            <a:pPr defTabSz="933237">
              <a:defRPr/>
            </a:pPr>
            <a:endParaRPr lang="en-US" dirty="0"/>
          </a:p>
          <a:p>
            <a:pPr defTabSz="933237">
              <a:defRPr/>
            </a:pPr>
            <a:r>
              <a:rPr lang="en-US" dirty="0"/>
              <a:t>#2 - The closer the body part can get to the person’s jaw hinge, the more the bit is neutralized.</a:t>
            </a:r>
          </a:p>
          <a:p>
            <a:pPr defTabSz="933237">
              <a:defRPr/>
            </a:pPr>
            <a:endParaRPr lang="en-US" dirty="0"/>
          </a:p>
          <a:p>
            <a:pPr defTabSz="933237">
              <a:defRPr/>
            </a:pPr>
            <a:r>
              <a:rPr lang="en-US" dirty="0"/>
              <a:t>Reminder: Whenever possible, remember to use verbal and nonverbal de-escalation strategies. Tell the person “PLEASE LET ME GO.” Call for help. </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56</a:t>
            </a:fld>
            <a:endParaRPr lang="en-US"/>
          </a:p>
        </p:txBody>
      </p:sp>
    </p:spTree>
    <p:extLst>
      <p:ext uri="{BB962C8B-B14F-4D97-AF65-F5344CB8AC3E}">
        <p14:creationId xmlns:p14="http://schemas.microsoft.com/office/powerpoint/2010/main" val="2216278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09565AB7-4804-491B-BC5A-9EF0038DA2A1}" type="slidenum">
              <a:rPr lang="en-US" smtClean="0"/>
              <a:t>57</a:t>
            </a:fld>
            <a:endParaRPr lang="en-US"/>
          </a:p>
        </p:txBody>
      </p:sp>
    </p:spTree>
    <p:extLst>
      <p:ext uri="{BB962C8B-B14F-4D97-AF65-F5344CB8AC3E}">
        <p14:creationId xmlns:p14="http://schemas.microsoft.com/office/powerpoint/2010/main" val="42925842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09565AB7-4804-491B-BC5A-9EF0038DA2A1}" type="slidenum">
              <a:rPr lang="en-US" smtClean="0"/>
              <a:t>58</a:t>
            </a:fld>
            <a:endParaRPr lang="en-US"/>
          </a:p>
        </p:txBody>
      </p:sp>
    </p:spTree>
    <p:extLst>
      <p:ext uri="{BB962C8B-B14F-4D97-AF65-F5344CB8AC3E}">
        <p14:creationId xmlns:p14="http://schemas.microsoft.com/office/powerpoint/2010/main" val="229329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C- Also evaluating if the actions made things better, worse, or not impactful at all.</a:t>
            </a:r>
          </a:p>
        </p:txBody>
      </p:sp>
      <p:sp>
        <p:nvSpPr>
          <p:cNvPr id="4" name="Slide Number Placeholder 3"/>
          <p:cNvSpPr>
            <a:spLocks noGrp="1"/>
          </p:cNvSpPr>
          <p:nvPr>
            <p:ph type="sldNum" sz="quarter" idx="5"/>
          </p:nvPr>
        </p:nvSpPr>
        <p:spPr/>
        <p:txBody>
          <a:bodyPr/>
          <a:lstStyle/>
          <a:p>
            <a:fld id="{09565AB7-4804-491B-BC5A-9EF0038DA2A1}" type="slidenum">
              <a:rPr lang="en-US" smtClean="0"/>
              <a:t>59</a:t>
            </a:fld>
            <a:endParaRPr lang="en-US"/>
          </a:p>
        </p:txBody>
      </p:sp>
    </p:spTree>
    <p:extLst>
      <p:ext uri="{BB962C8B-B14F-4D97-AF65-F5344CB8AC3E}">
        <p14:creationId xmlns:p14="http://schemas.microsoft.com/office/powerpoint/2010/main" val="1186113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READ SLIDE</a:t>
            </a:r>
          </a:p>
          <a:p>
            <a:pPr defTabSz="933237">
              <a:defRPr/>
            </a:pPr>
            <a:endParaRPr lang="en-US" dirty="0"/>
          </a:p>
          <a:p>
            <a:pPr defTabSz="933237">
              <a:defRPr/>
            </a:pPr>
            <a:r>
              <a:rPr lang="en-US" dirty="0"/>
              <a:t>Remember</a:t>
            </a:r>
            <a:r>
              <a:rPr lang="en-US" baseline="0" dirty="0"/>
              <a:t> that </a:t>
            </a:r>
            <a:r>
              <a:rPr lang="en-US" b="1" dirty="0"/>
              <a:t>Dignity + Respect + Honesty = Trust </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6</a:t>
            </a:fld>
            <a:endParaRPr lang="en-US"/>
          </a:p>
        </p:txBody>
      </p:sp>
    </p:spTree>
    <p:extLst>
      <p:ext uri="{BB962C8B-B14F-4D97-AF65-F5344CB8AC3E}">
        <p14:creationId xmlns:p14="http://schemas.microsoft.com/office/powerpoint/2010/main" val="2858681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READ SLIDE</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60</a:t>
            </a:fld>
            <a:endParaRPr lang="en-US"/>
          </a:p>
        </p:txBody>
      </p:sp>
    </p:spTree>
    <p:extLst>
      <p:ext uri="{BB962C8B-B14F-4D97-AF65-F5344CB8AC3E}">
        <p14:creationId xmlns:p14="http://schemas.microsoft.com/office/powerpoint/2010/main" val="23337677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HAND OUT copy of UCP Central PA Positive Intervention/Restrictive Procedure Policy and briefly review.</a:t>
            </a:r>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61</a:t>
            </a:fld>
            <a:endParaRPr lang="en-US"/>
          </a:p>
        </p:txBody>
      </p:sp>
    </p:spTree>
    <p:extLst>
      <p:ext uri="{BB962C8B-B14F-4D97-AF65-F5344CB8AC3E}">
        <p14:creationId xmlns:p14="http://schemas.microsoft.com/office/powerpoint/2010/main" val="19916853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a:p>
            <a:r>
              <a:rPr lang="en-US" b="1" dirty="0"/>
              <a:t>R.A.D.AR. – R</a:t>
            </a:r>
            <a:r>
              <a:rPr lang="en-US" dirty="0"/>
              <a:t>ecognize, </a:t>
            </a:r>
            <a:r>
              <a:rPr lang="en-US" b="1" dirty="0"/>
              <a:t>A</a:t>
            </a:r>
            <a:r>
              <a:rPr lang="en-US" dirty="0"/>
              <a:t>ssess, </a:t>
            </a:r>
            <a:r>
              <a:rPr lang="en-US" b="1" dirty="0"/>
              <a:t>D</a:t>
            </a:r>
            <a:r>
              <a:rPr lang="en-US" dirty="0"/>
              <a:t>ecide, </a:t>
            </a:r>
            <a:r>
              <a:rPr lang="en-US" b="1" dirty="0"/>
              <a:t>A</a:t>
            </a:r>
            <a:r>
              <a:rPr lang="en-US" dirty="0"/>
              <a:t>ct, Review </a:t>
            </a:r>
            <a:r>
              <a:rPr lang="en-US" b="1" dirty="0"/>
              <a:t>R</a:t>
            </a:r>
            <a:r>
              <a:rPr lang="en-US" dirty="0"/>
              <a:t>esults </a:t>
            </a:r>
          </a:p>
          <a:p>
            <a:pPr marL="46662"/>
            <a:r>
              <a:rPr lang="en-US" b="1" dirty="0"/>
              <a:t>Baseline phase </a:t>
            </a:r>
            <a:r>
              <a:rPr lang="en-US" dirty="0"/>
              <a:t>– staff supporting in what they are doing. ADL’s. </a:t>
            </a:r>
          </a:p>
          <a:p>
            <a:r>
              <a:rPr lang="en-US" b="1" dirty="0"/>
              <a:t>Stimuli phase </a:t>
            </a:r>
            <a:r>
              <a:rPr lang="en-US" dirty="0"/>
              <a:t>– staff remove of/from stimulus. Anxiety- staff offer support and an empathetic non-judgmental approach, listen, and allow time.</a:t>
            </a:r>
          </a:p>
          <a:p>
            <a:r>
              <a:rPr lang="en-US" b="1" dirty="0"/>
              <a:t>Escalation phase </a:t>
            </a:r>
            <a:r>
              <a:rPr lang="en-US" dirty="0"/>
              <a:t>– staff offer potential options from baseline phase. (example: offer them activities that they enjoy.)</a:t>
            </a:r>
          </a:p>
          <a:p>
            <a:r>
              <a:rPr lang="en-US" b="1" dirty="0"/>
              <a:t>Crisis phase </a:t>
            </a:r>
            <a:r>
              <a:rPr lang="en-US" dirty="0"/>
              <a:t>– staff offer least amount of interaction necessary for safety. (let them blow off steam while continuously observing individual and environment)</a:t>
            </a:r>
          </a:p>
          <a:p>
            <a:r>
              <a:rPr lang="en-US" b="1" dirty="0"/>
              <a:t>De-escalation phase </a:t>
            </a:r>
            <a:r>
              <a:rPr lang="en-US" dirty="0"/>
              <a:t>– structured cool down. Decrease in physical and emotional energy (crying, apology)</a:t>
            </a:r>
          </a:p>
          <a:p>
            <a:r>
              <a:rPr lang="en-US" b="1" dirty="0"/>
              <a:t>Stabilization phase </a:t>
            </a:r>
            <a:r>
              <a:rPr lang="en-US" dirty="0"/>
              <a:t>– active listening, empathy, support. Re-establish communication (debrief), non-judgmental. Don’t take it personal.</a:t>
            </a:r>
          </a:p>
          <a:p>
            <a:r>
              <a:rPr lang="en-US" b="1" dirty="0"/>
              <a:t>Post-Crisis phase </a:t>
            </a:r>
            <a:r>
              <a:rPr lang="en-US" dirty="0"/>
              <a:t>– continue to observe and support.</a:t>
            </a:r>
          </a:p>
          <a:p>
            <a:pPr marL="174982" indent="-174982">
              <a:buFont typeface="Arial" panose="020B0604020202020204" pitchFamily="34" charset="0"/>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9565AB7-4804-491B-BC5A-9EF0038DA2A1}" type="slidenum">
              <a:rPr lang="en-US" smtClean="0"/>
              <a:t>62</a:t>
            </a:fld>
            <a:endParaRPr lang="en-US"/>
          </a:p>
        </p:txBody>
      </p:sp>
    </p:spTree>
    <p:extLst>
      <p:ext uri="{BB962C8B-B14F-4D97-AF65-F5344CB8AC3E}">
        <p14:creationId xmlns:p14="http://schemas.microsoft.com/office/powerpoint/2010/main" val="3456883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Have students complete their </a:t>
            </a:r>
            <a:r>
              <a:rPr lang="en-US" b="1" dirty="0"/>
              <a:t>Student Certification Form </a:t>
            </a:r>
          </a:p>
          <a:p>
            <a:r>
              <a:rPr lang="en-US" b="0" dirty="0"/>
              <a:t>2. Scan roster &amp; forms to </a:t>
            </a:r>
            <a:r>
              <a:rPr lang="en-US" b="1" u="sng" dirty="0"/>
              <a:t>T:\Operations\Upcoming Training Rosters\De-Escalation Training\Rosters</a:t>
            </a:r>
            <a:r>
              <a:rPr lang="en-US" u="sng" dirty="0"/>
              <a:t> </a:t>
            </a:r>
          </a:p>
          <a:p>
            <a:r>
              <a:rPr lang="en-US" u="none" dirty="0"/>
              <a:t>3. Make copies of forms for HR. Students may keep their signed form.</a:t>
            </a:r>
          </a:p>
        </p:txBody>
      </p:sp>
      <p:sp>
        <p:nvSpPr>
          <p:cNvPr id="4" name="Slide Number Placeholder 3"/>
          <p:cNvSpPr>
            <a:spLocks noGrp="1"/>
          </p:cNvSpPr>
          <p:nvPr>
            <p:ph type="sldNum" sz="quarter" idx="10"/>
          </p:nvPr>
        </p:nvSpPr>
        <p:spPr/>
        <p:txBody>
          <a:bodyPr/>
          <a:lstStyle/>
          <a:p>
            <a:fld id="{09565AB7-4804-491B-BC5A-9EF0038DA2A1}" type="slidenum">
              <a:rPr lang="en-US" smtClean="0"/>
              <a:t>63</a:t>
            </a:fld>
            <a:endParaRPr lang="en-US"/>
          </a:p>
        </p:txBody>
      </p:sp>
    </p:spTree>
    <p:extLst>
      <p:ext uri="{BB962C8B-B14F-4D97-AF65-F5344CB8AC3E}">
        <p14:creationId xmlns:p14="http://schemas.microsoft.com/office/powerpoint/2010/main" val="640350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09565AB7-4804-491B-BC5A-9EF0038DA2A1}" type="slidenum">
              <a:rPr lang="en-US" smtClean="0"/>
              <a:t>7</a:t>
            </a:fld>
            <a:endParaRPr lang="en-US"/>
          </a:p>
        </p:txBody>
      </p:sp>
    </p:spTree>
    <p:extLst>
      <p:ext uri="{BB962C8B-B14F-4D97-AF65-F5344CB8AC3E}">
        <p14:creationId xmlns:p14="http://schemas.microsoft.com/office/powerpoint/2010/main" val="77145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09565AB7-4804-491B-BC5A-9EF0038DA2A1}" type="slidenum">
              <a:rPr lang="en-US" smtClean="0"/>
              <a:t>8</a:t>
            </a:fld>
            <a:endParaRPr lang="en-US"/>
          </a:p>
        </p:txBody>
      </p:sp>
    </p:spTree>
    <p:extLst>
      <p:ext uri="{BB962C8B-B14F-4D97-AF65-F5344CB8AC3E}">
        <p14:creationId xmlns:p14="http://schemas.microsoft.com/office/powerpoint/2010/main" val="333396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Important to be aware of all exits in a building- don’t put yourself in a corner.</a:t>
            </a:r>
          </a:p>
          <a:p>
            <a:endParaRPr lang="en-US" dirty="0"/>
          </a:p>
        </p:txBody>
      </p:sp>
      <p:sp>
        <p:nvSpPr>
          <p:cNvPr id="4" name="Slide Number Placeholder 3"/>
          <p:cNvSpPr>
            <a:spLocks noGrp="1"/>
          </p:cNvSpPr>
          <p:nvPr>
            <p:ph type="sldNum" sz="quarter" idx="10"/>
          </p:nvPr>
        </p:nvSpPr>
        <p:spPr/>
        <p:txBody>
          <a:bodyPr/>
          <a:lstStyle/>
          <a:p>
            <a:fld id="{09565AB7-4804-491B-BC5A-9EF0038DA2A1}" type="slidenum">
              <a:rPr lang="en-US" smtClean="0"/>
              <a:t>9</a:t>
            </a:fld>
            <a:endParaRPr lang="en-US"/>
          </a:p>
        </p:txBody>
      </p:sp>
    </p:spTree>
    <p:extLst>
      <p:ext uri="{BB962C8B-B14F-4D97-AF65-F5344CB8AC3E}">
        <p14:creationId xmlns:p14="http://schemas.microsoft.com/office/powerpoint/2010/main" val="1018298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5B0624-1106-4CA6-8B24-76C9F4D689E8}" type="datetime1">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27664874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E9427-B621-40C5-829A-B33CA3A86846}" type="datetime1">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382267500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EA24F8-DE3A-4FED-8A8A-D3B6ED3957AF}" type="datetime1">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48435119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7423AC-EBFB-423B-A15D-1ED66526DB24}" type="datetime1">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56660734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A6F786-537A-47DF-910A-E772EC446860}" type="datetime1">
              <a:rPr lang="en-US" smtClean="0"/>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381093881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17EBCA-BCD0-4A74-AB18-A59FD1FC831C}" type="datetime1">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20047934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A31A10-3F32-4B85-AABD-BCE0A79F8B17}" type="datetime1">
              <a:rPr lang="en-US" smtClean="0"/>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265971613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296BAE-FE44-4A8A-98D7-A695CF4756A0}" type="datetime1">
              <a:rPr lang="en-US" smtClean="0"/>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234580240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44EAC-2739-4349-9AC0-696E052F8198}" type="datetime1">
              <a:rPr lang="en-US" smtClean="0"/>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308227065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829CE-8A34-4919-A012-34ABAF6ED669}" type="datetime1">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55305433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1126FD-8053-4790-BAC7-8BA968D3370D}" type="datetime1">
              <a:rPr lang="en-US" smtClean="0"/>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17E8E-68E8-4002-93DC-932A42F5B354}" type="slidenum">
              <a:rPr lang="en-US" smtClean="0"/>
              <a:t>‹#›</a:t>
            </a:fld>
            <a:endParaRPr lang="en-US"/>
          </a:p>
        </p:txBody>
      </p:sp>
    </p:spTree>
    <p:extLst>
      <p:ext uri="{BB962C8B-B14F-4D97-AF65-F5344CB8AC3E}">
        <p14:creationId xmlns:p14="http://schemas.microsoft.com/office/powerpoint/2010/main" val="65087294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DCC55-F5F6-44C4-8172-94D1F31D236D}" type="datetime1">
              <a:rPr lang="en-US" smtClean="0"/>
              <a:t>3/22/2024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17E8E-68E8-4002-93DC-932A42F5B354}" type="slidenum">
              <a:rPr lang="en-US" smtClean="0"/>
              <a:t>‹#›</a:t>
            </a:fld>
            <a:endParaRPr lang="en-US"/>
          </a:p>
        </p:txBody>
      </p:sp>
    </p:spTree>
    <p:extLst>
      <p:ext uri="{BB962C8B-B14F-4D97-AF65-F5344CB8AC3E}">
        <p14:creationId xmlns:p14="http://schemas.microsoft.com/office/powerpoint/2010/main" val="1170248697"/>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9.jpeg"/><Relationship Id="rId7" Type="http://schemas.openxmlformats.org/officeDocument/2006/relationships/diagramColors" Target="../diagrams/colors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9.jpeg"/><Relationship Id="rId7" Type="http://schemas.openxmlformats.org/officeDocument/2006/relationships/diagramColors" Target="../diagrams/colors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0.jpeg"/><Relationship Id="rId7" Type="http://schemas.openxmlformats.org/officeDocument/2006/relationships/diagramColors" Target="../diagrams/colors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0.jpeg"/><Relationship Id="rId7" Type="http://schemas.openxmlformats.org/officeDocument/2006/relationships/diagramColors" Target="../diagrams/colors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0.jpeg"/><Relationship Id="rId7" Type="http://schemas.openxmlformats.org/officeDocument/2006/relationships/diagramColors" Target="../diagrams/colors10.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sv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qbscompanies.com/Safety-Care" TargetMode="External"/><Relationship Id="rId7" Type="http://schemas.openxmlformats.org/officeDocument/2006/relationships/image" Target="../media/image9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safecrisismanagement.com/" TargetMode="External"/><Relationship Id="rId5" Type="http://schemas.openxmlformats.org/officeDocument/2006/relationships/hyperlink" Target="http://www.mandtsystem.com/" TargetMode="External"/><Relationship Id="rId4" Type="http://schemas.openxmlformats.org/officeDocument/2006/relationships/hyperlink" Target="https://www.crisisprevention.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1621" y="731519"/>
            <a:ext cx="3665282" cy="5483011"/>
          </a:xfrm>
        </p:spPr>
        <p:txBody>
          <a:bodyPr vert="horz" lIns="91440" tIns="45720" rIns="91440" bIns="45720" rtlCol="0" anchor="t">
            <a:normAutofit/>
          </a:bodyPr>
          <a:lstStyle/>
          <a:p>
            <a:r>
              <a:rPr lang="en-US" sz="4800" b="1" dirty="0">
                <a:solidFill>
                  <a:schemeClr val="bg1"/>
                </a:solidFill>
                <a:effectLst>
                  <a:outerShdw blurRad="38100" dist="38100" dir="2700000" algn="tl">
                    <a:srgbClr val="000000">
                      <a:alpha val="43137"/>
                    </a:srgbClr>
                  </a:outerShdw>
                </a:effectLst>
              </a:rPr>
              <a:t>Safe &amp; Appropriate </a:t>
            </a:r>
            <a:br>
              <a:rPr lang="en-US" sz="4800" b="1" dirty="0">
                <a:solidFill>
                  <a:schemeClr val="bg1"/>
                </a:solidFill>
                <a:effectLst>
                  <a:outerShdw blurRad="38100" dist="38100" dir="2700000" algn="tl">
                    <a:srgbClr val="000000">
                      <a:alpha val="43137"/>
                    </a:srgbClr>
                  </a:outerShdw>
                </a:effectLst>
              </a:rPr>
            </a:br>
            <a:r>
              <a:rPr lang="en-US" sz="4800" b="1" dirty="0">
                <a:solidFill>
                  <a:schemeClr val="bg1"/>
                </a:solidFill>
                <a:effectLst>
                  <a:outerShdw blurRad="38100" dist="38100" dir="2700000" algn="tl">
                    <a:srgbClr val="000000">
                      <a:alpha val="43137"/>
                    </a:srgbClr>
                  </a:outerShdw>
                </a:effectLst>
              </a:rPr>
              <a:t>Use of Behavior Supports &amp; </a:t>
            </a:r>
            <a:br>
              <a:rPr lang="en-US" sz="4800" b="1" dirty="0">
                <a:solidFill>
                  <a:schemeClr val="bg1"/>
                </a:solidFill>
                <a:effectLst>
                  <a:outerShdw blurRad="38100" dist="38100" dir="2700000" algn="tl">
                    <a:srgbClr val="000000">
                      <a:alpha val="43137"/>
                    </a:srgbClr>
                  </a:outerShdw>
                </a:effectLst>
              </a:rPr>
            </a:br>
            <a:r>
              <a:rPr lang="en-US" sz="4800" b="1" dirty="0">
                <a:solidFill>
                  <a:schemeClr val="bg1"/>
                </a:solidFill>
                <a:effectLst>
                  <a:outerShdw blurRad="38100" dist="38100" dir="2700000" algn="tl">
                    <a:srgbClr val="000000">
                      <a:alpha val="43137"/>
                    </a:srgbClr>
                  </a:outerShdw>
                </a:effectLst>
              </a:rPr>
              <a:t>De-escalation Strategies</a:t>
            </a:r>
          </a:p>
        </p:txBody>
      </p:sp>
      <p:sp>
        <p:nvSpPr>
          <p:cNvPr id="19" name="Rectangle 18">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2118" y="0"/>
            <a:ext cx="7529872"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4943" r="-1" b="-1"/>
          <a:stretch/>
        </p:blipFill>
        <p:spPr>
          <a:xfrm>
            <a:off x="5439976" y="274320"/>
            <a:ext cx="5592818" cy="2927110"/>
          </a:xfrm>
          <a:prstGeom prst="rect">
            <a:avLst/>
          </a:prstGeom>
        </p:spPr>
      </p:pic>
      <p:sp>
        <p:nvSpPr>
          <p:cNvPr id="21" name="Rectangle 20">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6" y="3996909"/>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29CD34-0A38-AF3A-8AAA-11276D4942D7}"/>
              </a:ext>
            </a:extLst>
          </p:cNvPr>
          <p:cNvSpPr txBox="1"/>
          <p:nvPr/>
        </p:nvSpPr>
        <p:spPr>
          <a:xfrm>
            <a:off x="5238974" y="4338021"/>
            <a:ext cx="6422315" cy="2245659"/>
          </a:xfrm>
          <a:prstGeom prst="rect">
            <a:avLst/>
          </a:prstGeom>
        </p:spPr>
        <p:txBody>
          <a:bodyPr vert="horz" lIns="91440" tIns="45720" rIns="91440" bIns="45720" rtlCol="0">
            <a:normAutofit/>
          </a:bodyPr>
          <a:lstStyle/>
          <a:p>
            <a:pPr algn="ctr" defTabSz="914400">
              <a:lnSpc>
                <a:spcPct val="90000"/>
              </a:lnSpc>
              <a:spcAft>
                <a:spcPts val="600"/>
              </a:spcAft>
            </a:pPr>
            <a:r>
              <a:rPr lang="en-US" sz="2400" i="1" dirty="0"/>
              <a:t>“The manner by which we treat people in our personal and occupational lives reflects or denies the truth of our commitment to human dignity and respect for individual worth.” </a:t>
            </a:r>
          </a:p>
          <a:p>
            <a:pPr algn="ctr" defTabSz="914400">
              <a:lnSpc>
                <a:spcPct val="90000"/>
              </a:lnSpc>
              <a:spcAft>
                <a:spcPts val="600"/>
              </a:spcAft>
            </a:pPr>
            <a:r>
              <a:rPr lang="en-US" sz="2000" dirty="0"/>
              <a:t>~Roger </a:t>
            </a:r>
            <a:r>
              <a:rPr lang="en-US" sz="2000" dirty="0" err="1"/>
              <a:t>MacNamara</a:t>
            </a:r>
            <a:endParaRPr lang="en-US" sz="2000" dirty="0"/>
          </a:p>
        </p:txBody>
      </p:sp>
    </p:spTree>
    <p:extLst>
      <p:ext uri="{BB962C8B-B14F-4D97-AF65-F5344CB8AC3E}">
        <p14:creationId xmlns:p14="http://schemas.microsoft.com/office/powerpoint/2010/main" val="17573751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F0D6CC-31F9-16FE-1C3F-75DE87E161FE}"/>
              </a:ext>
            </a:extLst>
          </p:cNvPr>
          <p:cNvPicPr>
            <a:picLocks noChangeAspect="1"/>
          </p:cNvPicPr>
          <p:nvPr/>
        </p:nvPicPr>
        <p:blipFill rotWithShape="1">
          <a:blip r:embed="rId3"/>
          <a:srcRect l="679" t="1811" r="565"/>
          <a:stretch/>
        </p:blipFill>
        <p:spPr>
          <a:xfrm>
            <a:off x="9690179" y="2423650"/>
            <a:ext cx="2468504" cy="3704141"/>
          </a:xfrm>
          <a:prstGeom prst="rect">
            <a:avLst/>
          </a:prstGeom>
        </p:spPr>
      </p:pic>
      <p:sp>
        <p:nvSpPr>
          <p:cNvPr id="13" name="Arrow: Curved Up 12">
            <a:extLst>
              <a:ext uri="{FF2B5EF4-FFF2-40B4-BE49-F238E27FC236}">
                <a16:creationId xmlns:a16="http://schemas.microsoft.com/office/drawing/2014/main" id="{380BCBEF-D7C2-0E39-6F4E-87D98D353F14}"/>
              </a:ext>
            </a:extLst>
          </p:cNvPr>
          <p:cNvSpPr/>
          <p:nvPr/>
        </p:nvSpPr>
        <p:spPr>
          <a:xfrm rot="16421483">
            <a:off x="7647050" y="3617380"/>
            <a:ext cx="3284865" cy="1001666"/>
          </a:xfrm>
          <a:prstGeom prst="curved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Down 13">
            <a:extLst>
              <a:ext uri="{FF2B5EF4-FFF2-40B4-BE49-F238E27FC236}">
                <a16:creationId xmlns:a16="http://schemas.microsoft.com/office/drawing/2014/main" id="{B7EF31A2-8D73-2720-D6B3-38CAA1FED79F}"/>
              </a:ext>
            </a:extLst>
          </p:cNvPr>
          <p:cNvSpPr/>
          <p:nvPr/>
        </p:nvSpPr>
        <p:spPr>
          <a:xfrm rot="15884135">
            <a:off x="-614782" y="3526201"/>
            <a:ext cx="3091953" cy="962082"/>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Right 11">
            <a:extLst>
              <a:ext uri="{FF2B5EF4-FFF2-40B4-BE49-F238E27FC236}">
                <a16:creationId xmlns:a16="http://schemas.microsoft.com/office/drawing/2014/main" id="{1C9A6574-0665-70FB-7569-A14980DCDFF8}"/>
              </a:ext>
            </a:extLst>
          </p:cNvPr>
          <p:cNvSpPr/>
          <p:nvPr/>
        </p:nvSpPr>
        <p:spPr>
          <a:xfrm rot="8357931">
            <a:off x="3813491" y="3654143"/>
            <a:ext cx="2667388" cy="44877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CDB99FF-DE3A-DD7F-5D27-D40F39DDAF6B}"/>
              </a:ext>
            </a:extLst>
          </p:cNvPr>
          <p:cNvSpPr/>
          <p:nvPr/>
        </p:nvSpPr>
        <p:spPr>
          <a:xfrm rot="2458880">
            <a:off x="3870562" y="3658358"/>
            <a:ext cx="2667388" cy="44877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F1FF13-ACA7-15E2-1929-0522E81F634E}"/>
              </a:ext>
            </a:extLst>
          </p:cNvPr>
          <p:cNvSpPr>
            <a:spLocks noGrp="1"/>
          </p:cNvSpPr>
          <p:nvPr>
            <p:ph type="title"/>
          </p:nvPr>
        </p:nvSpPr>
        <p:spPr>
          <a:xfrm>
            <a:off x="1868130" y="315080"/>
            <a:ext cx="7747818" cy="1325563"/>
          </a:xfrm>
        </p:spPr>
        <p:txBody>
          <a:bodyPr>
            <a:noAutofit/>
          </a:bodyPr>
          <a:lstStyle/>
          <a:p>
            <a:r>
              <a:rPr lang="en-US" sz="5400" dirty="0">
                <a:ln>
                  <a:solidFill>
                    <a:schemeClr val="accent1">
                      <a:shade val="50000"/>
                    </a:schemeClr>
                  </a:solidFill>
                </a:ln>
                <a:solidFill>
                  <a:srgbClr val="009999"/>
                </a:solidFill>
                <a:effectLst>
                  <a:outerShdw blurRad="50800" dist="38100" dir="2700000" algn="tl" rotWithShape="0">
                    <a:prstClr val="black">
                      <a:alpha val="40000"/>
                    </a:prstClr>
                  </a:outerShdw>
                </a:effectLst>
              </a:rPr>
              <a:t>Characteristics: Cyclical</a:t>
            </a:r>
          </a:p>
        </p:txBody>
      </p:sp>
      <p:sp>
        <p:nvSpPr>
          <p:cNvPr id="4" name="Oval 3">
            <a:extLst>
              <a:ext uri="{FF2B5EF4-FFF2-40B4-BE49-F238E27FC236}">
                <a16:creationId xmlns:a16="http://schemas.microsoft.com/office/drawing/2014/main" id="{2A48CC95-7BBF-14F7-ADB6-F10848C3B727}"/>
              </a:ext>
            </a:extLst>
          </p:cNvPr>
          <p:cNvSpPr/>
          <p:nvPr/>
        </p:nvSpPr>
        <p:spPr>
          <a:xfrm>
            <a:off x="1347018" y="1838635"/>
            <a:ext cx="3038167" cy="1646902"/>
          </a:xfrm>
          <a:prstGeom prst="ellipse">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Individual's </a:t>
            </a:r>
          </a:p>
          <a:p>
            <a:pPr algn="ctr"/>
            <a:r>
              <a:rPr lang="en-US" sz="2800" dirty="0"/>
              <a:t>Behavior</a:t>
            </a:r>
          </a:p>
        </p:txBody>
      </p:sp>
      <p:sp>
        <p:nvSpPr>
          <p:cNvPr id="5" name="Oval 4">
            <a:extLst>
              <a:ext uri="{FF2B5EF4-FFF2-40B4-BE49-F238E27FC236}">
                <a16:creationId xmlns:a16="http://schemas.microsoft.com/office/drawing/2014/main" id="{8DD075A5-2121-955A-12B6-F44CF09D6EBB}"/>
              </a:ext>
            </a:extLst>
          </p:cNvPr>
          <p:cNvSpPr/>
          <p:nvPr/>
        </p:nvSpPr>
        <p:spPr>
          <a:xfrm>
            <a:off x="5909184" y="4522839"/>
            <a:ext cx="2954594" cy="1745226"/>
          </a:xfrm>
          <a:prstGeom prst="ellipse">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Staff’s</a:t>
            </a:r>
          </a:p>
          <a:p>
            <a:pPr algn="ctr"/>
            <a:r>
              <a:rPr lang="en-US" sz="2000" dirty="0"/>
              <a:t>Thoughts/Feelings</a:t>
            </a:r>
          </a:p>
        </p:txBody>
      </p:sp>
      <p:sp>
        <p:nvSpPr>
          <p:cNvPr id="6" name="Oval 5">
            <a:extLst>
              <a:ext uri="{FF2B5EF4-FFF2-40B4-BE49-F238E27FC236}">
                <a16:creationId xmlns:a16="http://schemas.microsoft.com/office/drawing/2014/main" id="{6A383287-E8C3-EDDD-8320-6E62DAC990C0}"/>
              </a:ext>
            </a:extLst>
          </p:cNvPr>
          <p:cNvSpPr/>
          <p:nvPr/>
        </p:nvSpPr>
        <p:spPr>
          <a:xfrm>
            <a:off x="1347017" y="4434349"/>
            <a:ext cx="3038168" cy="1833716"/>
          </a:xfrm>
          <a:prstGeom prst="ellipse">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Individual’s </a:t>
            </a:r>
          </a:p>
          <a:p>
            <a:pPr algn="ctr"/>
            <a:r>
              <a:rPr lang="en-US" sz="2000" dirty="0"/>
              <a:t>Thoughts/Feelings</a:t>
            </a:r>
          </a:p>
        </p:txBody>
      </p:sp>
      <p:sp>
        <p:nvSpPr>
          <p:cNvPr id="7" name="Oval 6">
            <a:extLst>
              <a:ext uri="{FF2B5EF4-FFF2-40B4-BE49-F238E27FC236}">
                <a16:creationId xmlns:a16="http://schemas.microsoft.com/office/drawing/2014/main" id="{97E2FAF4-75CB-18A6-DFB6-2E3945C22EF9}"/>
              </a:ext>
            </a:extLst>
          </p:cNvPr>
          <p:cNvSpPr/>
          <p:nvPr/>
        </p:nvSpPr>
        <p:spPr>
          <a:xfrm>
            <a:off x="5978009" y="1838635"/>
            <a:ext cx="2885769" cy="1646902"/>
          </a:xfrm>
          <a:prstGeom prst="ellipse">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Staff’s Behavior</a:t>
            </a:r>
          </a:p>
        </p:txBody>
      </p:sp>
      <p:sp>
        <p:nvSpPr>
          <p:cNvPr id="8" name="TextBox 7">
            <a:extLst>
              <a:ext uri="{FF2B5EF4-FFF2-40B4-BE49-F238E27FC236}">
                <a16:creationId xmlns:a16="http://schemas.microsoft.com/office/drawing/2014/main" id="{462C4E3B-4E6E-2D88-C768-235124C0DA3D}"/>
              </a:ext>
            </a:extLst>
          </p:cNvPr>
          <p:cNvSpPr txBox="1"/>
          <p:nvPr/>
        </p:nvSpPr>
        <p:spPr>
          <a:xfrm>
            <a:off x="4338160" y="3534368"/>
            <a:ext cx="1966452" cy="523220"/>
          </a:xfrm>
          <a:prstGeom prst="rect">
            <a:avLst/>
          </a:prstGeom>
          <a:solidFill>
            <a:schemeClr val="bg1"/>
          </a:solidFill>
        </p:spPr>
        <p:txBody>
          <a:bodyPr wrap="square" rtlCol="0">
            <a:spAutoFit/>
          </a:bodyPr>
          <a:lstStyle/>
          <a:p>
            <a:r>
              <a:rPr lang="en-US" sz="2800" dirty="0"/>
              <a:t>Stimulates</a:t>
            </a:r>
          </a:p>
        </p:txBody>
      </p:sp>
    </p:spTree>
    <p:extLst>
      <p:ext uri="{BB962C8B-B14F-4D97-AF65-F5344CB8AC3E}">
        <p14:creationId xmlns:p14="http://schemas.microsoft.com/office/powerpoint/2010/main" val="349931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2" grpId="0" animBg="1"/>
      <p:bldP spid="9"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18">
            <a:extLst>
              <a:ext uri="{FF2B5EF4-FFF2-40B4-BE49-F238E27FC236}">
                <a16:creationId xmlns:a16="http://schemas.microsoft.com/office/drawing/2014/main" id="{F2AC420E-F79A-4FB7-8013-94B1E8B63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92824" cy="3233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6421" y="246886"/>
            <a:ext cx="5540412" cy="2987097"/>
          </a:xfrm>
        </p:spPr>
        <p:txBody>
          <a:bodyPr>
            <a:normAutofit/>
          </a:bodyPr>
          <a:lstStyle/>
          <a:p>
            <a:pPr algn="ctr"/>
            <a:r>
              <a:rPr lang="en-US" sz="3600" b="1" dirty="0">
                <a:effectLst>
                  <a:outerShdw blurRad="38100" dist="38100" dir="2700000" algn="tl">
                    <a:srgbClr val="000000">
                      <a:alpha val="43137"/>
                    </a:srgbClr>
                  </a:outerShdw>
                </a:effectLst>
              </a:rPr>
              <a:t>Managing Staff Behavior – </a:t>
            </a:r>
            <a:br>
              <a:rPr lang="en-US" sz="3600"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Types of Communication </a:t>
            </a:r>
            <a:br>
              <a:rPr lang="en-US" sz="3200" b="1" dirty="0">
                <a:effectLst>
                  <a:outerShdw blurRad="38100" dist="38100" dir="2700000" algn="tl">
                    <a:srgbClr val="000000">
                      <a:alpha val="43137"/>
                    </a:srgbClr>
                  </a:outerShdw>
                </a:effectLst>
              </a:rPr>
            </a:br>
            <a:endParaRPr lang="en-US" sz="2800" dirty="0"/>
          </a:p>
        </p:txBody>
      </p:sp>
      <p:sp>
        <p:nvSpPr>
          <p:cNvPr id="49" name="Rectangle 22">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E8872B6-836E-4281-A971-D133C61875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6" name="Rectangle 64">
              <a:extLst>
                <a:ext uri="{FF2B5EF4-FFF2-40B4-BE49-F238E27FC236}">
                  <a16:creationId xmlns:a16="http://schemas.microsoft.com/office/drawing/2014/main" id="{0B655FA0-F08E-419A-83F5-23E3ADA5A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AD8E9261-7E3D-4B22-9B39-8CC1D4F43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632485D7-A2AD-470C-BD26-EABCF63F9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22BD4173-4E70-447E-9DFE-F4E5CB830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037F912F-356C-4A91-B15E-7A1D626E6D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49B3E584-4770-448C-AEA7-2CEE9F85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BB0DAED8-C4B6-4A57-9196-B11759865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72B27AFA-86A5-4FB9-9FE1-33E25039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655899FB-5538-4E4C-B95A-D3BA49BBD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885694C0-F226-4392-885A-1056B163F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483E3282-BB58-46D8-BB45-F7F2DBCCF1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402E8DFE-1141-4DAF-AB0C-A74CC0EFD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B261BAA8-8B84-4751-80F6-9153C68F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10FB8389-B4B0-4276-A6EB-553593773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7E496AA7-168D-4B53-A954-31C3A61C22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E0223324-6476-4A1F-B26F-77CB4E5AA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81E2E8B6-2216-47C5-A3C2-1DBAD819E3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9A0ABF1C-7928-4DD3-B9A6-6B599599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8D1F42DA-9F6E-477D-B3BB-92EC089DB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9457FA40-677B-4BAA-BF89-253A485DD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606971"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73152" y="3379980"/>
            <a:ext cx="457200" cy="365125"/>
          </a:xfrm>
        </p:spPr>
        <p:txBody>
          <a:bodyPr>
            <a:normAutofit/>
          </a:bodyPr>
          <a:lstStyle/>
          <a:p>
            <a:pPr algn="ctr">
              <a:spcAft>
                <a:spcPts val="600"/>
              </a:spcAft>
            </a:pPr>
            <a:fld id="{BF917E8E-68E8-4002-93DC-932A42F5B354}" type="slidenum">
              <a:rPr lang="en-US">
                <a:solidFill>
                  <a:srgbClr val="FFFFFF"/>
                </a:solidFill>
              </a:rPr>
              <a:pPr algn="ctr">
                <a:spcAft>
                  <a:spcPts val="600"/>
                </a:spcAft>
              </a:pPr>
              <a:t>11</a:t>
            </a:fld>
            <a:endParaRPr lang="en-US">
              <a:solidFill>
                <a:srgbClr val="FFFFFF"/>
              </a:solidFill>
            </a:endParaRPr>
          </a:p>
        </p:txBody>
      </p:sp>
      <p:pic>
        <p:nvPicPr>
          <p:cNvPr id="5" name="Picture 4"/>
          <p:cNvPicPr>
            <a:picLocks noChangeAspect="1"/>
          </p:cNvPicPr>
          <p:nvPr/>
        </p:nvPicPr>
        <p:blipFill>
          <a:blip r:embed="rId3"/>
          <a:stretch>
            <a:fillRect/>
          </a:stretch>
        </p:blipFill>
        <p:spPr>
          <a:xfrm>
            <a:off x="885814" y="3675726"/>
            <a:ext cx="5491019" cy="2745509"/>
          </a:xfrm>
          <a:prstGeom prst="rect">
            <a:avLst/>
          </a:prstGeom>
        </p:spPr>
      </p:pic>
      <p:sp>
        <p:nvSpPr>
          <p:cNvPr id="3" name="Content Placeholder 2"/>
          <p:cNvSpPr>
            <a:spLocks noGrp="1"/>
          </p:cNvSpPr>
          <p:nvPr>
            <p:ph idx="1"/>
          </p:nvPr>
        </p:nvSpPr>
        <p:spPr>
          <a:xfrm>
            <a:off x="6665974" y="0"/>
            <a:ext cx="5452873" cy="6713621"/>
          </a:xfrm>
        </p:spPr>
        <p:txBody>
          <a:bodyPr anchor="ctr">
            <a:normAutofit/>
          </a:bodyPr>
          <a:lstStyle/>
          <a:p>
            <a:pPr marL="0" indent="0" algn="ctr">
              <a:buNone/>
            </a:pPr>
            <a:r>
              <a:rPr lang="en-US" sz="2400" b="1" dirty="0"/>
              <a:t>Verbal Communication –                                         What You Say (&amp; When You Say It) </a:t>
            </a:r>
            <a:endParaRPr lang="en-US" sz="2400" dirty="0"/>
          </a:p>
          <a:p>
            <a:pPr marL="514350" indent="-514350">
              <a:buAutoNum type="arabicPeriod"/>
            </a:pPr>
            <a:r>
              <a:rPr lang="en-US" sz="2400" dirty="0"/>
              <a:t>Sometimes say nothing. Respect space. </a:t>
            </a:r>
          </a:p>
          <a:p>
            <a:pPr marL="514350" indent="-514350">
              <a:buAutoNum type="arabicPeriod"/>
            </a:pPr>
            <a:r>
              <a:rPr lang="en-US" sz="2400" dirty="0"/>
              <a:t>Positive, concise phrases. Use accurate words. </a:t>
            </a:r>
          </a:p>
          <a:p>
            <a:pPr marL="514350" indent="-514350">
              <a:buAutoNum type="arabicPeriod"/>
            </a:pPr>
            <a:r>
              <a:rPr lang="en-US" sz="2400" dirty="0"/>
              <a:t>Address by name.</a:t>
            </a:r>
          </a:p>
          <a:p>
            <a:pPr marL="514350" indent="-514350">
              <a:buAutoNum type="arabicPeriod"/>
            </a:pPr>
            <a:r>
              <a:rPr lang="en-US" sz="2400" dirty="0"/>
              <a:t>Use questions whenever possible.</a:t>
            </a:r>
          </a:p>
          <a:p>
            <a:pPr marL="514350" indent="-514350">
              <a:buAutoNum type="arabicPeriod"/>
            </a:pPr>
            <a:r>
              <a:rPr lang="en-US" sz="2400" b="1" dirty="0"/>
              <a:t>Praise appropriate behavior immediately</a:t>
            </a:r>
            <a:r>
              <a:rPr lang="en-US" sz="2400" dirty="0"/>
              <a:t>. Give people attention when doing well. </a:t>
            </a:r>
          </a:p>
          <a:p>
            <a:pPr marL="514350" indent="-514350">
              <a:buAutoNum type="arabicPeriod"/>
            </a:pPr>
            <a:r>
              <a:rPr lang="en-US" sz="2400" dirty="0"/>
              <a:t>Try to withhold attention for challenging behaviors. </a:t>
            </a:r>
            <a:r>
              <a:rPr lang="en-US" sz="2400" b="1" dirty="0"/>
              <a:t>Redirect;</a:t>
            </a:r>
            <a:r>
              <a:rPr lang="en-US" sz="2400" dirty="0"/>
              <a:t> do not ignore the person.</a:t>
            </a:r>
          </a:p>
        </p:txBody>
      </p:sp>
    </p:spTree>
    <p:extLst>
      <p:ext uri="{BB962C8B-B14F-4D97-AF65-F5344CB8AC3E}">
        <p14:creationId xmlns:p14="http://schemas.microsoft.com/office/powerpoint/2010/main" val="891885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256" y="627320"/>
            <a:ext cx="6594189" cy="1514693"/>
          </a:xfrm>
        </p:spPr>
        <p:txBody>
          <a:bodyPr>
            <a:normAutofit fontScale="90000"/>
          </a:bodyPr>
          <a:lstStyle/>
          <a:p>
            <a:pPr algn="ctr"/>
            <a:r>
              <a:rPr lang="en-US" b="1" dirty="0">
                <a:solidFill>
                  <a:schemeClr val="tx1">
                    <a:lumMod val="95000"/>
                    <a:lumOff val="5000"/>
                  </a:schemeClr>
                </a:solidFill>
                <a:effectLst>
                  <a:outerShdw blurRad="38100" dist="38100" dir="2700000" algn="tl">
                    <a:srgbClr val="000000">
                      <a:alpha val="43137"/>
                    </a:srgbClr>
                  </a:outerShdw>
                </a:effectLst>
              </a:rPr>
              <a:t>Managing Staff Behavior – </a:t>
            </a:r>
            <a:br>
              <a:rPr lang="en-US" b="1" dirty="0">
                <a:solidFill>
                  <a:schemeClr val="tx1">
                    <a:lumMod val="95000"/>
                    <a:lumOff val="5000"/>
                  </a:schemeClr>
                </a:solidFill>
                <a:effectLst>
                  <a:outerShdw blurRad="38100" dist="38100" dir="2700000" algn="tl">
                    <a:srgbClr val="000000">
                      <a:alpha val="43137"/>
                    </a:srgbClr>
                  </a:outerShdw>
                </a:effectLst>
              </a:rPr>
            </a:br>
            <a:r>
              <a:rPr lang="en-US" b="1" dirty="0">
                <a:solidFill>
                  <a:schemeClr val="tx1">
                    <a:lumMod val="95000"/>
                    <a:lumOff val="5000"/>
                  </a:schemeClr>
                </a:solidFill>
                <a:effectLst>
                  <a:outerShdw blurRad="38100" dist="38100" dir="2700000" algn="tl">
                    <a:srgbClr val="000000">
                      <a:alpha val="43137"/>
                    </a:srgbClr>
                  </a:outerShdw>
                </a:effectLst>
              </a:rPr>
              <a:t>Types of Communication </a:t>
            </a:r>
            <a:br>
              <a:rPr lang="en-US" b="1" dirty="0">
                <a:solidFill>
                  <a:schemeClr val="tx1">
                    <a:lumMod val="95000"/>
                    <a:lumOff val="5000"/>
                  </a:schemeClr>
                </a:solidFill>
                <a:effectLst>
                  <a:outerShdw blurRad="38100" dist="38100" dir="2700000" algn="tl">
                    <a:srgbClr val="000000">
                      <a:alpha val="43137"/>
                    </a:srgbClr>
                  </a:outerShdw>
                </a:effectLst>
              </a:rPr>
            </a:br>
            <a:endParaRPr lang="en-US" sz="2400" dirty="0">
              <a:solidFill>
                <a:schemeClr val="tx1">
                  <a:lumMod val="95000"/>
                  <a:lumOff val="5000"/>
                </a:schemeClr>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6267D52E-5CAB-B8CB-1229-2FDD190C3EBD}"/>
              </a:ext>
            </a:extLst>
          </p:cNvPr>
          <p:cNvPicPr>
            <a:picLocks noChangeAspect="1"/>
          </p:cNvPicPr>
          <p:nvPr/>
        </p:nvPicPr>
        <p:blipFill>
          <a:blip r:embed="rId3"/>
          <a:stretch>
            <a:fillRect/>
          </a:stretch>
        </p:blipFill>
        <p:spPr>
          <a:xfrm>
            <a:off x="566744" y="2937452"/>
            <a:ext cx="6579910" cy="3092557"/>
          </a:xfrm>
          <a:prstGeom prst="rect">
            <a:avLst/>
          </a:prstGeom>
        </p:spPr>
      </p:pic>
      <p:sp>
        <p:nvSpPr>
          <p:cNvPr id="3" name="Content Placeholder 2"/>
          <p:cNvSpPr>
            <a:spLocks noGrp="1"/>
          </p:cNvSpPr>
          <p:nvPr>
            <p:ph idx="1"/>
          </p:nvPr>
        </p:nvSpPr>
        <p:spPr>
          <a:xfrm>
            <a:off x="7534655" y="320624"/>
            <a:ext cx="4335613" cy="6214533"/>
          </a:xfrm>
          <a:solidFill>
            <a:schemeClr val="bg1">
              <a:lumMod val="65000"/>
            </a:schemeClr>
          </a:solidFill>
        </p:spPr>
        <p:txBody>
          <a:bodyPr anchor="ctr">
            <a:normAutofit/>
          </a:bodyPr>
          <a:lstStyle/>
          <a:p>
            <a:pPr marL="0" indent="0" algn="ctr">
              <a:buNone/>
            </a:pPr>
            <a:r>
              <a:rPr lang="en-US" sz="2400" b="1" dirty="0">
                <a:solidFill>
                  <a:schemeClr val="tx1">
                    <a:lumMod val="95000"/>
                    <a:lumOff val="5000"/>
                  </a:schemeClr>
                </a:solidFill>
              </a:rPr>
              <a:t>Verbal Communication</a:t>
            </a:r>
            <a:endParaRPr lang="en-US" sz="2000" dirty="0">
              <a:solidFill>
                <a:schemeClr val="tx1">
                  <a:lumMod val="95000"/>
                  <a:lumOff val="5000"/>
                </a:schemeClr>
              </a:solidFill>
            </a:endParaRPr>
          </a:p>
          <a:p>
            <a:pPr marL="457200" indent="-457200">
              <a:buFont typeface="+mj-lt"/>
              <a:buAutoNum type="arabicPeriod" startAt="7"/>
            </a:pPr>
            <a:r>
              <a:rPr lang="en-US" sz="2400" dirty="0">
                <a:solidFill>
                  <a:schemeClr val="tx1">
                    <a:lumMod val="95000"/>
                    <a:lumOff val="5000"/>
                  </a:schemeClr>
                </a:solidFill>
              </a:rPr>
              <a:t>Ask for desired behavior      </a:t>
            </a:r>
            <a:r>
              <a:rPr lang="en-US" sz="2000" dirty="0">
                <a:solidFill>
                  <a:schemeClr val="tx1">
                    <a:lumMod val="95000"/>
                    <a:lumOff val="5000"/>
                  </a:schemeClr>
                </a:solidFill>
              </a:rPr>
              <a:t>(i.e., “handshake please,” not “do not grab at me”).</a:t>
            </a:r>
            <a:endParaRPr lang="en-US" sz="2400" dirty="0">
              <a:solidFill>
                <a:schemeClr val="tx1">
                  <a:lumMod val="95000"/>
                  <a:lumOff val="5000"/>
                </a:schemeClr>
              </a:solidFill>
            </a:endParaRPr>
          </a:p>
          <a:p>
            <a:pPr marL="457200" indent="-457200">
              <a:buFont typeface="+mj-lt"/>
              <a:buAutoNum type="arabicPeriod" startAt="7"/>
            </a:pPr>
            <a:r>
              <a:rPr lang="en-US" sz="2400" dirty="0">
                <a:solidFill>
                  <a:schemeClr val="tx1">
                    <a:lumMod val="95000"/>
                    <a:lumOff val="5000"/>
                  </a:schemeClr>
                </a:solidFill>
              </a:rPr>
              <a:t>Avoid saying </a:t>
            </a:r>
            <a:r>
              <a:rPr lang="en-US" sz="2400" i="1" dirty="0">
                <a:solidFill>
                  <a:schemeClr val="tx1">
                    <a:lumMod val="95000"/>
                    <a:lumOff val="5000"/>
                  </a:schemeClr>
                </a:solidFill>
              </a:rPr>
              <a:t>no, stop, calm down, relax </a:t>
            </a:r>
            <a:r>
              <a:rPr lang="en-US" sz="2400" dirty="0">
                <a:solidFill>
                  <a:schemeClr val="tx1">
                    <a:lumMod val="95000"/>
                    <a:lumOff val="5000"/>
                  </a:schemeClr>
                </a:solidFill>
              </a:rPr>
              <a:t>– only cause anger. Avoid </a:t>
            </a:r>
            <a:r>
              <a:rPr lang="en-US" sz="2400" i="1" dirty="0">
                <a:solidFill>
                  <a:schemeClr val="tx1">
                    <a:lumMod val="95000"/>
                    <a:lumOff val="5000"/>
                  </a:schemeClr>
                </a:solidFill>
              </a:rPr>
              <a:t>you</a:t>
            </a:r>
            <a:r>
              <a:rPr lang="en-US" sz="2400" dirty="0">
                <a:solidFill>
                  <a:schemeClr val="tx1">
                    <a:lumMod val="95000"/>
                    <a:lumOff val="5000"/>
                  </a:schemeClr>
                </a:solidFill>
              </a:rPr>
              <a:t> messages.</a:t>
            </a:r>
          </a:p>
          <a:p>
            <a:pPr marL="457200" indent="-457200">
              <a:buFont typeface="+mj-lt"/>
              <a:buAutoNum type="arabicPeriod" startAt="7"/>
            </a:pPr>
            <a:r>
              <a:rPr lang="en-US" sz="2400" dirty="0">
                <a:solidFill>
                  <a:schemeClr val="tx1">
                    <a:lumMod val="95000"/>
                    <a:lumOff val="5000"/>
                  </a:schemeClr>
                </a:solidFill>
              </a:rPr>
              <a:t>Active listening – relax, show 100% interest, let person talk, be nonjudgmental, empathize, observe nonverbal communication. Paraphrase.</a:t>
            </a:r>
          </a:p>
          <a:p>
            <a:pPr marL="457200" indent="-457200">
              <a:buFont typeface="+mj-lt"/>
              <a:buAutoNum type="arabicPeriod" startAt="7"/>
            </a:pPr>
            <a:r>
              <a:rPr lang="en-US" sz="2400" dirty="0">
                <a:solidFill>
                  <a:schemeClr val="tx1">
                    <a:lumMod val="95000"/>
                    <a:lumOff val="5000"/>
                  </a:schemeClr>
                </a:solidFill>
              </a:rPr>
              <a:t>Use diversion or distraction. Encourage channeling feelings into activity.</a:t>
            </a:r>
          </a:p>
          <a:p>
            <a:pPr marL="45720" indent="0">
              <a:buNone/>
            </a:pPr>
            <a:endParaRPr lang="en-US" sz="1700" dirty="0">
              <a:solidFill>
                <a:srgbClr val="FFFFFF"/>
              </a:solidFill>
            </a:endParaRPr>
          </a:p>
        </p:txBody>
      </p:sp>
      <p:sp>
        <p:nvSpPr>
          <p:cNvPr id="4" name="Slide Number Placeholder 3"/>
          <p:cNvSpPr>
            <a:spLocks noGrp="1"/>
          </p:cNvSpPr>
          <p:nvPr>
            <p:ph type="sldNum" sz="quarter" idx="12"/>
          </p:nvPr>
        </p:nvSpPr>
        <p:spPr>
          <a:xfrm>
            <a:off x="10480391" y="6535157"/>
            <a:ext cx="973667" cy="274320"/>
          </a:xfrm>
        </p:spPr>
        <p:txBody>
          <a:bodyPr>
            <a:normAutofit/>
          </a:bodyPr>
          <a:lstStyle/>
          <a:p>
            <a:pPr>
              <a:spcAft>
                <a:spcPts val="600"/>
              </a:spcAft>
            </a:pPr>
            <a:fld id="{BF917E8E-68E8-4002-93DC-932A42F5B354}" type="slidenum">
              <a:rPr lang="en-US" sz="1050">
                <a:solidFill>
                  <a:schemeClr val="tx1">
                    <a:lumMod val="50000"/>
                    <a:lumOff val="50000"/>
                  </a:schemeClr>
                </a:solidFill>
              </a:rPr>
              <a:pPr>
                <a:spcAft>
                  <a:spcPts val="600"/>
                </a:spcAft>
              </a:pPr>
              <a:t>12</a:t>
            </a:fld>
            <a:endParaRPr lang="en-US" sz="1050">
              <a:solidFill>
                <a:schemeClr val="tx1">
                  <a:lumMod val="50000"/>
                  <a:lumOff val="50000"/>
                </a:schemeClr>
              </a:solidFill>
            </a:endParaRPr>
          </a:p>
        </p:txBody>
      </p:sp>
    </p:spTree>
    <p:extLst>
      <p:ext uri="{BB962C8B-B14F-4D97-AF65-F5344CB8AC3E}">
        <p14:creationId xmlns:p14="http://schemas.microsoft.com/office/powerpoint/2010/main" val="127322832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F2ED41-8293-AF0B-241F-FDB59534B9F9}"/>
              </a:ext>
            </a:extLst>
          </p:cNvPr>
          <p:cNvPicPr>
            <a:picLocks noChangeAspect="1"/>
          </p:cNvPicPr>
          <p:nvPr/>
        </p:nvPicPr>
        <p:blipFill>
          <a:blip r:embed="rId3"/>
          <a:stretch>
            <a:fillRect/>
          </a:stretch>
        </p:blipFill>
        <p:spPr>
          <a:xfrm>
            <a:off x="671245" y="466827"/>
            <a:ext cx="5424755" cy="4064075"/>
          </a:xfrm>
          <a:prstGeom prst="rect">
            <a:avLst/>
          </a:prstGeom>
        </p:spPr>
      </p:pic>
      <p:sp>
        <p:nvSpPr>
          <p:cNvPr id="2" name="Title 1"/>
          <p:cNvSpPr>
            <a:spLocks noGrp="1"/>
          </p:cNvSpPr>
          <p:nvPr>
            <p:ph type="title"/>
          </p:nvPr>
        </p:nvSpPr>
        <p:spPr>
          <a:xfrm>
            <a:off x="71919" y="5221705"/>
            <a:ext cx="7046527" cy="1169468"/>
          </a:xfrm>
        </p:spPr>
        <p:txBody>
          <a:bodyPr>
            <a:normAutofit fontScale="90000"/>
          </a:bodyPr>
          <a:lstStyle/>
          <a:p>
            <a:pPr algn="ctr"/>
            <a:r>
              <a:rPr lang="en-US" sz="4000" b="1" dirty="0">
                <a:solidFill>
                  <a:schemeClr val="tx1">
                    <a:lumMod val="95000"/>
                    <a:lumOff val="5000"/>
                  </a:schemeClr>
                </a:solidFill>
                <a:effectLst>
                  <a:outerShdw blurRad="38100" dist="38100" dir="2700000" algn="tl">
                    <a:srgbClr val="000000">
                      <a:alpha val="43137"/>
                    </a:srgbClr>
                  </a:outerShdw>
                </a:effectLst>
              </a:rPr>
              <a:t>Managing Staff Behavior – </a:t>
            </a:r>
            <a:br>
              <a:rPr lang="en-US" sz="4000" b="1" dirty="0">
                <a:solidFill>
                  <a:schemeClr val="tx1">
                    <a:lumMod val="95000"/>
                    <a:lumOff val="5000"/>
                  </a:schemeClr>
                </a:solidFill>
                <a:effectLst>
                  <a:outerShdw blurRad="38100" dist="38100" dir="2700000" algn="tl">
                    <a:srgbClr val="000000">
                      <a:alpha val="43137"/>
                    </a:srgbClr>
                  </a:outerShdw>
                </a:effectLst>
              </a:rPr>
            </a:br>
            <a:r>
              <a:rPr lang="en-US" sz="4000" b="1" dirty="0">
                <a:solidFill>
                  <a:schemeClr val="tx1">
                    <a:lumMod val="95000"/>
                    <a:lumOff val="5000"/>
                  </a:schemeClr>
                </a:solidFill>
                <a:effectLst>
                  <a:outerShdw blurRad="38100" dist="38100" dir="2700000" algn="tl">
                    <a:srgbClr val="000000">
                      <a:alpha val="43137"/>
                    </a:srgbClr>
                  </a:outerShdw>
                </a:effectLst>
              </a:rPr>
              <a:t>Types of Communication </a:t>
            </a:r>
            <a:endParaRPr lang="en-US"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544638" y="321732"/>
            <a:ext cx="5424755" cy="6213425"/>
          </a:xfrm>
          <a:solidFill>
            <a:schemeClr val="bg1">
              <a:lumMod val="75000"/>
            </a:schemeClr>
          </a:solidFill>
        </p:spPr>
        <p:txBody>
          <a:bodyPr anchor="ctr">
            <a:normAutofit/>
          </a:bodyPr>
          <a:lstStyle/>
          <a:p>
            <a:pPr marL="0" indent="0" algn="ctr">
              <a:buNone/>
            </a:pPr>
            <a:r>
              <a:rPr lang="en-US" sz="2400" b="1" dirty="0">
                <a:solidFill>
                  <a:schemeClr val="tx1">
                    <a:lumMod val="95000"/>
                    <a:lumOff val="5000"/>
                  </a:schemeClr>
                </a:solidFill>
              </a:rPr>
              <a:t>Verbal Communication</a:t>
            </a:r>
            <a:endParaRPr lang="en-US" sz="2400" dirty="0">
              <a:solidFill>
                <a:schemeClr val="tx1">
                  <a:lumMod val="95000"/>
                  <a:lumOff val="5000"/>
                </a:schemeClr>
              </a:solidFill>
            </a:endParaRPr>
          </a:p>
          <a:p>
            <a:pPr marL="457200" indent="-457200">
              <a:buAutoNum type="arabicPeriod" startAt="11"/>
            </a:pPr>
            <a:r>
              <a:rPr lang="en-US" sz="2400" dirty="0">
                <a:solidFill>
                  <a:schemeClr val="tx1">
                    <a:lumMod val="95000"/>
                    <a:lumOff val="5000"/>
                  </a:schemeClr>
                </a:solidFill>
              </a:rPr>
              <a:t>Verbal responses: </a:t>
            </a:r>
          </a:p>
          <a:p>
            <a:pPr lvl="1"/>
            <a:r>
              <a:rPr lang="en-US" dirty="0">
                <a:solidFill>
                  <a:schemeClr val="tx1">
                    <a:lumMod val="95000"/>
                    <a:lumOff val="5000"/>
                  </a:schemeClr>
                </a:solidFill>
              </a:rPr>
              <a:t>Answer ‘information seeking questions’ with a rational response.</a:t>
            </a:r>
          </a:p>
          <a:p>
            <a:pPr lvl="1"/>
            <a:r>
              <a:rPr lang="en-US" dirty="0">
                <a:solidFill>
                  <a:schemeClr val="tx1">
                    <a:lumMod val="95000"/>
                    <a:lumOff val="5000"/>
                  </a:schemeClr>
                </a:solidFill>
              </a:rPr>
              <a:t>Answer ‘challenging questions’ by sticking to the topic (redirecting), ignore the challenge (not the person).</a:t>
            </a:r>
          </a:p>
          <a:p>
            <a:pPr marL="457200" indent="-457200">
              <a:buAutoNum type="arabicPeriod" startAt="12"/>
            </a:pPr>
            <a:r>
              <a:rPr lang="en-US" sz="2400" dirty="0">
                <a:solidFill>
                  <a:schemeClr val="tx1">
                    <a:lumMod val="95000"/>
                    <a:lumOff val="5000"/>
                  </a:schemeClr>
                </a:solidFill>
              </a:rPr>
              <a:t>Be careful of violating rights. Try redirection or share a natural consequence.</a:t>
            </a:r>
          </a:p>
          <a:p>
            <a:pPr lvl="1"/>
            <a:r>
              <a:rPr lang="en-US" dirty="0">
                <a:solidFill>
                  <a:schemeClr val="tx1">
                    <a:lumMod val="95000"/>
                    <a:lumOff val="5000"/>
                  </a:schemeClr>
                </a:solidFill>
              </a:rPr>
              <a:t>Use term ‘safe’ – “</a:t>
            </a:r>
            <a:r>
              <a:rPr lang="en-US" i="1" dirty="0">
                <a:solidFill>
                  <a:schemeClr val="tx1">
                    <a:lumMod val="95000"/>
                    <a:lumOff val="5000"/>
                  </a:schemeClr>
                </a:solidFill>
              </a:rPr>
              <a:t>When you are being safe, then we can…”</a:t>
            </a:r>
          </a:p>
          <a:p>
            <a:pPr marL="0" indent="0">
              <a:buNone/>
            </a:pPr>
            <a:endParaRPr lang="en-US" sz="1600" dirty="0">
              <a:solidFill>
                <a:srgbClr val="FFFFFF"/>
              </a:solidFill>
            </a:endParaRPr>
          </a:p>
        </p:txBody>
      </p:sp>
      <p:sp>
        <p:nvSpPr>
          <p:cNvPr id="4" name="Slide Number Placeholder 3"/>
          <p:cNvSpPr>
            <a:spLocks noGrp="1"/>
          </p:cNvSpPr>
          <p:nvPr>
            <p:ph type="sldNum" sz="quarter" idx="12"/>
          </p:nvPr>
        </p:nvSpPr>
        <p:spPr>
          <a:xfrm>
            <a:off x="10480391" y="6535157"/>
            <a:ext cx="973667" cy="274320"/>
          </a:xfrm>
        </p:spPr>
        <p:txBody>
          <a:bodyPr>
            <a:normAutofit/>
          </a:bodyPr>
          <a:lstStyle/>
          <a:p>
            <a:pPr>
              <a:spcAft>
                <a:spcPts val="600"/>
              </a:spcAft>
            </a:pPr>
            <a:fld id="{BF917E8E-68E8-4002-93DC-932A42F5B354}" type="slidenum">
              <a:rPr lang="en-US" sz="1050">
                <a:solidFill>
                  <a:schemeClr val="tx1">
                    <a:lumMod val="50000"/>
                    <a:lumOff val="50000"/>
                  </a:schemeClr>
                </a:solidFill>
              </a:rPr>
              <a:pPr>
                <a:spcAft>
                  <a:spcPts val="600"/>
                </a:spcAft>
              </a:pPr>
              <a:t>13</a:t>
            </a:fld>
            <a:endParaRPr lang="en-US" sz="1050">
              <a:solidFill>
                <a:schemeClr val="tx1">
                  <a:lumMod val="50000"/>
                  <a:lumOff val="50000"/>
                </a:schemeClr>
              </a:solidFill>
            </a:endParaRPr>
          </a:p>
        </p:txBody>
      </p:sp>
    </p:spTree>
    <p:extLst>
      <p:ext uri="{BB962C8B-B14F-4D97-AF65-F5344CB8AC3E}">
        <p14:creationId xmlns:p14="http://schemas.microsoft.com/office/powerpoint/2010/main" val="404305165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5681A-9F83-414A-6B5C-B80005BB54CD}"/>
              </a:ext>
            </a:extLst>
          </p:cNvPr>
          <p:cNvSpPr>
            <a:spLocks noGrp="1"/>
          </p:cNvSpPr>
          <p:nvPr>
            <p:ph type="title"/>
          </p:nvPr>
        </p:nvSpPr>
        <p:spPr>
          <a:xfrm>
            <a:off x="0" y="58783"/>
            <a:ext cx="12061722" cy="1543986"/>
          </a:xfrm>
        </p:spPr>
        <p:txBody>
          <a:bodyPr>
            <a:normAutofit/>
          </a:bodyPr>
          <a:lstStyle/>
          <a:p>
            <a:pPr algn="ctr"/>
            <a:r>
              <a:rPr lang="en-US" sz="5400" b="1" dirty="0">
                <a:ln>
                  <a:solidFill>
                    <a:schemeClr val="tx1"/>
                  </a:solidFill>
                </a:ln>
                <a:solidFill>
                  <a:srgbClr val="009999"/>
                </a:solidFill>
                <a:effectLst>
                  <a:outerShdw blurRad="50800" dist="38100" dir="2700000" algn="tl" rotWithShape="0">
                    <a:prstClr val="black">
                      <a:alpha val="40000"/>
                    </a:prstClr>
                  </a:outerShdw>
                </a:effectLst>
              </a:rPr>
              <a:t>Effective Communication</a:t>
            </a:r>
          </a:p>
        </p:txBody>
      </p:sp>
      <p:graphicFrame>
        <p:nvGraphicFramePr>
          <p:cNvPr id="5" name="Table 5">
            <a:extLst>
              <a:ext uri="{FF2B5EF4-FFF2-40B4-BE49-F238E27FC236}">
                <a16:creationId xmlns:a16="http://schemas.microsoft.com/office/drawing/2014/main" id="{D62C68F7-6D75-0066-8CD8-C72555FCDA38}"/>
              </a:ext>
            </a:extLst>
          </p:cNvPr>
          <p:cNvGraphicFramePr>
            <a:graphicFrameLocks noGrp="1"/>
          </p:cNvGraphicFramePr>
          <p:nvPr>
            <p:extLst>
              <p:ext uri="{D42A27DB-BD31-4B8C-83A1-F6EECF244321}">
                <p14:modId xmlns:p14="http://schemas.microsoft.com/office/powerpoint/2010/main" val="153505372"/>
              </p:ext>
            </p:extLst>
          </p:nvPr>
        </p:nvGraphicFramePr>
        <p:xfrm>
          <a:off x="390832" y="3387213"/>
          <a:ext cx="11464413" cy="3412004"/>
        </p:xfrm>
        <a:graphic>
          <a:graphicData uri="http://schemas.openxmlformats.org/drawingml/2006/table">
            <a:tbl>
              <a:tblPr firstRow="1" bandRow="1">
                <a:tableStyleId>{5C22544A-7EE6-4342-B048-85BDC9FD1C3A}</a:tableStyleId>
              </a:tblPr>
              <a:tblGrid>
                <a:gridCol w="5161935">
                  <a:extLst>
                    <a:ext uri="{9D8B030D-6E8A-4147-A177-3AD203B41FA5}">
                      <a16:colId xmlns:a16="http://schemas.microsoft.com/office/drawing/2014/main" val="3890924572"/>
                    </a:ext>
                  </a:extLst>
                </a:gridCol>
                <a:gridCol w="611735">
                  <a:extLst>
                    <a:ext uri="{9D8B030D-6E8A-4147-A177-3AD203B41FA5}">
                      <a16:colId xmlns:a16="http://schemas.microsoft.com/office/drawing/2014/main" val="3166676146"/>
                    </a:ext>
                  </a:extLst>
                </a:gridCol>
                <a:gridCol w="5690743">
                  <a:extLst>
                    <a:ext uri="{9D8B030D-6E8A-4147-A177-3AD203B41FA5}">
                      <a16:colId xmlns:a16="http://schemas.microsoft.com/office/drawing/2014/main" val="199387710"/>
                    </a:ext>
                  </a:extLst>
                </a:gridCol>
              </a:tblGrid>
              <a:tr h="488744">
                <a:tc>
                  <a:txBody>
                    <a:bodyPr/>
                    <a:lstStyle/>
                    <a:p>
                      <a:pPr algn="ctr"/>
                      <a:r>
                        <a:rPr lang="en-US" sz="2400" b="0" dirty="0">
                          <a:ln>
                            <a:noFill/>
                          </a:ln>
                          <a:solidFill>
                            <a:schemeClr val="tx1">
                              <a:lumMod val="95000"/>
                              <a:lumOff val="5000"/>
                            </a:schemeClr>
                          </a:solidFill>
                        </a:rPr>
                        <a:t>“I know you can do this.”</a:t>
                      </a:r>
                    </a:p>
                    <a:p>
                      <a:pPr algn="ctr"/>
                      <a:endParaRPr lang="en-US" sz="2400" dirty="0">
                        <a:ln>
                          <a:noFill/>
                        </a:ln>
                        <a:solidFill>
                          <a:schemeClr val="tx1">
                            <a:lumMod val="95000"/>
                            <a:lumOff val="5000"/>
                          </a:schemeClr>
                        </a:solidFill>
                      </a:endParaRPr>
                    </a:p>
                  </a:txBody>
                  <a:tcPr>
                    <a:solidFill>
                      <a:srgbClr val="009999">
                        <a:alpha val="40000"/>
                      </a:srgbClr>
                    </a:solidFill>
                  </a:tcPr>
                </a:tc>
                <a:tc>
                  <a:txBody>
                    <a:bodyPr/>
                    <a:lstStyle/>
                    <a:p>
                      <a:pPr algn="ctr"/>
                      <a:r>
                        <a:rPr lang="en-US" sz="2400" b="0" dirty="0">
                          <a:ln>
                            <a:noFill/>
                          </a:ln>
                          <a:solidFill>
                            <a:schemeClr val="tx1">
                              <a:lumMod val="95000"/>
                              <a:lumOff val="5000"/>
                            </a:schemeClr>
                          </a:solidFill>
                        </a:rPr>
                        <a:t>vs.</a:t>
                      </a:r>
                    </a:p>
                  </a:txBody>
                  <a:tcPr>
                    <a:solidFill>
                      <a:srgbClr val="009999">
                        <a:alpha val="40000"/>
                      </a:srgbClr>
                    </a:solidFill>
                  </a:tcPr>
                </a:tc>
                <a:tc>
                  <a:txBody>
                    <a:bodyPr/>
                    <a:lstStyle/>
                    <a:p>
                      <a:pPr algn="ctr"/>
                      <a:r>
                        <a:rPr lang="en-US" sz="2400" b="0" dirty="0">
                          <a:ln>
                            <a:noFill/>
                          </a:ln>
                          <a:solidFill>
                            <a:schemeClr val="tx1">
                              <a:lumMod val="95000"/>
                              <a:lumOff val="5000"/>
                            </a:schemeClr>
                          </a:solidFill>
                        </a:rPr>
                        <a:t>“You better do this”</a:t>
                      </a:r>
                    </a:p>
                  </a:txBody>
                  <a:tcPr>
                    <a:solidFill>
                      <a:srgbClr val="009999">
                        <a:alpha val="40000"/>
                      </a:srgbClr>
                    </a:solidFill>
                  </a:tcPr>
                </a:tc>
                <a:extLst>
                  <a:ext uri="{0D108BD9-81ED-4DB2-BD59-A6C34878D82A}">
                    <a16:rowId xmlns:a16="http://schemas.microsoft.com/office/drawing/2014/main" val="106880802"/>
                  </a:ext>
                </a:extLst>
              </a:tr>
              <a:tr h="647261">
                <a:tc>
                  <a:txBody>
                    <a:bodyPr/>
                    <a:lstStyle/>
                    <a:p>
                      <a:pPr algn="ctr"/>
                      <a:r>
                        <a:rPr lang="en-US" sz="2400" dirty="0">
                          <a:ln>
                            <a:noFill/>
                          </a:ln>
                          <a:solidFill>
                            <a:schemeClr val="tx1">
                              <a:lumMod val="95000"/>
                              <a:lumOff val="5000"/>
                            </a:schemeClr>
                          </a:solidFill>
                        </a:rPr>
                        <a:t>“I’d like to hear more.”</a:t>
                      </a:r>
                    </a:p>
                  </a:txBody>
                  <a:tcPr>
                    <a:solidFill>
                      <a:srgbClr val="009999">
                        <a:alpha val="6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vs.</a:t>
                      </a: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txBody>
                  <a:tcPr>
                    <a:solidFill>
                      <a:srgbClr val="009999">
                        <a:alpha val="60000"/>
                      </a:srgbClr>
                    </a:solidFill>
                  </a:tcPr>
                </a:tc>
                <a:tc>
                  <a:txBody>
                    <a:bodyPr/>
                    <a:lstStyle/>
                    <a:p>
                      <a:pPr algn="ctr"/>
                      <a:r>
                        <a:rPr lang="en-US" sz="2400" dirty="0">
                          <a:ln>
                            <a:noFill/>
                          </a:ln>
                          <a:solidFill>
                            <a:schemeClr val="tx1">
                              <a:lumMod val="95000"/>
                              <a:lumOff val="5000"/>
                            </a:schemeClr>
                          </a:solidFill>
                        </a:rPr>
                        <a:t>“Explain why you did this”</a:t>
                      </a:r>
                    </a:p>
                  </a:txBody>
                  <a:tcPr>
                    <a:solidFill>
                      <a:srgbClr val="009999">
                        <a:alpha val="60000"/>
                      </a:srgbClr>
                    </a:solidFill>
                  </a:tcPr>
                </a:tc>
                <a:extLst>
                  <a:ext uri="{0D108BD9-81ED-4DB2-BD59-A6C34878D82A}">
                    <a16:rowId xmlns:a16="http://schemas.microsoft.com/office/drawing/2014/main" val="3361367579"/>
                  </a:ext>
                </a:extLst>
              </a:tr>
              <a:tr h="647261">
                <a:tc>
                  <a:txBody>
                    <a:bodyPr/>
                    <a:lstStyle/>
                    <a:p>
                      <a:pPr algn="ctr"/>
                      <a:r>
                        <a:rPr lang="en-US" sz="2400" dirty="0">
                          <a:ln>
                            <a:noFill/>
                          </a:ln>
                          <a:solidFill>
                            <a:schemeClr val="tx1">
                              <a:lumMod val="95000"/>
                              <a:lumOff val="5000"/>
                            </a:schemeClr>
                          </a:solidFill>
                        </a:rPr>
                        <a:t>“Help me understand what is going on”</a:t>
                      </a:r>
                    </a:p>
                  </a:txBody>
                  <a:tcPr>
                    <a:solidFill>
                      <a:srgbClr val="009999">
                        <a:alpha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vs.</a:t>
                      </a: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txBody>
                  <a:tcPr>
                    <a:solidFill>
                      <a:srgbClr val="009999">
                        <a:alpha val="40000"/>
                      </a:srgbClr>
                    </a:solidFill>
                  </a:tcPr>
                </a:tc>
                <a:tc>
                  <a:txBody>
                    <a:bodyPr/>
                    <a:lstStyle/>
                    <a:p>
                      <a:pPr algn="ctr"/>
                      <a:r>
                        <a:rPr lang="en-US" sz="2400" dirty="0">
                          <a:ln>
                            <a:noFill/>
                          </a:ln>
                          <a:solidFill>
                            <a:schemeClr val="tx1">
                              <a:lumMod val="95000"/>
                              <a:lumOff val="5000"/>
                            </a:schemeClr>
                          </a:solidFill>
                        </a:rPr>
                        <a:t>“What is wrong with you?”</a:t>
                      </a:r>
                    </a:p>
                  </a:txBody>
                  <a:tcPr>
                    <a:solidFill>
                      <a:srgbClr val="009999">
                        <a:alpha val="40000"/>
                      </a:srgbClr>
                    </a:solidFill>
                  </a:tcPr>
                </a:tc>
                <a:extLst>
                  <a:ext uri="{0D108BD9-81ED-4DB2-BD59-A6C34878D82A}">
                    <a16:rowId xmlns:a16="http://schemas.microsoft.com/office/drawing/2014/main" val="1471224006"/>
                  </a:ext>
                </a:extLst>
              </a:tr>
              <a:tr h="647261">
                <a:tc>
                  <a:txBody>
                    <a:bodyPr/>
                    <a:lstStyle/>
                    <a:p>
                      <a:pPr algn="ctr"/>
                      <a:r>
                        <a:rPr lang="en-US" sz="2400" dirty="0">
                          <a:ln>
                            <a:noFill/>
                          </a:ln>
                          <a:solidFill>
                            <a:schemeClr val="tx1">
                              <a:lumMod val="95000"/>
                              <a:lumOff val="5000"/>
                            </a:schemeClr>
                          </a:solidFill>
                        </a:rPr>
                        <a:t>“We can work this out”</a:t>
                      </a:r>
                    </a:p>
                  </a:txBody>
                  <a:tcPr>
                    <a:solidFill>
                      <a:srgbClr val="009999">
                        <a:alpha val="6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vs.</a:t>
                      </a: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a:txBody>
                  <a:tcPr>
                    <a:solidFill>
                      <a:srgbClr val="009999">
                        <a:alpha val="60000"/>
                      </a:srgbClr>
                    </a:solidFill>
                  </a:tcPr>
                </a:tc>
                <a:tc>
                  <a:txBody>
                    <a:bodyPr/>
                    <a:lstStyle/>
                    <a:p>
                      <a:pPr algn="ctr"/>
                      <a:r>
                        <a:rPr lang="en-US" sz="2400" dirty="0">
                          <a:ln>
                            <a:noFill/>
                          </a:ln>
                          <a:solidFill>
                            <a:schemeClr val="tx1">
                              <a:lumMod val="95000"/>
                              <a:lumOff val="5000"/>
                            </a:schemeClr>
                          </a:solidFill>
                        </a:rPr>
                        <a:t>“You need to calm down!”</a:t>
                      </a:r>
                    </a:p>
                  </a:txBody>
                  <a:tcPr>
                    <a:solidFill>
                      <a:srgbClr val="009999">
                        <a:alpha val="60000"/>
                      </a:srgbClr>
                    </a:solidFill>
                  </a:tcPr>
                </a:tc>
                <a:extLst>
                  <a:ext uri="{0D108BD9-81ED-4DB2-BD59-A6C34878D82A}">
                    <a16:rowId xmlns:a16="http://schemas.microsoft.com/office/drawing/2014/main" val="1068657356"/>
                  </a:ext>
                </a:extLst>
              </a:tr>
              <a:tr h="647261">
                <a:tc>
                  <a:txBody>
                    <a:bodyPr/>
                    <a:lstStyle/>
                    <a:p>
                      <a:pPr algn="ctr"/>
                      <a:r>
                        <a:rPr lang="en-US" sz="2400" dirty="0">
                          <a:ln>
                            <a:noFill/>
                          </a:ln>
                          <a:solidFill>
                            <a:schemeClr val="tx1">
                              <a:lumMod val="95000"/>
                              <a:lumOff val="5000"/>
                            </a:schemeClr>
                          </a:solidFill>
                        </a:rPr>
                        <a:t>“Can I help you?”</a:t>
                      </a:r>
                    </a:p>
                  </a:txBody>
                  <a:tcPr>
                    <a:solidFill>
                      <a:srgbClr val="009999">
                        <a:alpha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vs.</a:t>
                      </a:r>
                    </a:p>
                  </a:txBody>
                  <a:tcPr>
                    <a:solidFill>
                      <a:srgbClr val="009999">
                        <a:alpha val="40000"/>
                      </a:srgbClr>
                    </a:solidFill>
                  </a:tcPr>
                </a:tc>
                <a:tc>
                  <a:txBody>
                    <a:bodyPr/>
                    <a:lstStyle/>
                    <a:p>
                      <a:pPr algn="ctr"/>
                      <a:r>
                        <a:rPr lang="en-US" sz="2400" dirty="0">
                          <a:ln>
                            <a:noFill/>
                          </a:ln>
                          <a:solidFill>
                            <a:schemeClr val="tx1">
                              <a:lumMod val="95000"/>
                              <a:lumOff val="5000"/>
                            </a:schemeClr>
                          </a:solidFill>
                        </a:rPr>
                        <a:t>“You are doing this all wrong!”</a:t>
                      </a:r>
                    </a:p>
                  </a:txBody>
                  <a:tcPr>
                    <a:solidFill>
                      <a:srgbClr val="009999">
                        <a:alpha val="40000"/>
                      </a:srgbClr>
                    </a:solidFill>
                  </a:tcPr>
                </a:tc>
                <a:extLst>
                  <a:ext uri="{0D108BD9-81ED-4DB2-BD59-A6C34878D82A}">
                    <a16:rowId xmlns:a16="http://schemas.microsoft.com/office/drawing/2014/main" val="2711140817"/>
                  </a:ext>
                </a:extLst>
              </a:tr>
            </a:tbl>
          </a:graphicData>
        </a:graphic>
      </p:graphicFrame>
      <p:sp>
        <p:nvSpPr>
          <p:cNvPr id="7" name="TextBox 6">
            <a:extLst>
              <a:ext uri="{FF2B5EF4-FFF2-40B4-BE49-F238E27FC236}">
                <a16:creationId xmlns:a16="http://schemas.microsoft.com/office/drawing/2014/main" id="{680AA324-3DCD-30E7-EE58-3B8D56A38A0F}"/>
              </a:ext>
            </a:extLst>
          </p:cNvPr>
          <p:cNvSpPr txBox="1"/>
          <p:nvPr/>
        </p:nvSpPr>
        <p:spPr>
          <a:xfrm>
            <a:off x="4049357" y="2543008"/>
            <a:ext cx="4316362" cy="523220"/>
          </a:xfrm>
          <a:prstGeom prst="rect">
            <a:avLst/>
          </a:prstGeom>
          <a:noFill/>
        </p:spPr>
        <p:txBody>
          <a:bodyPr wrap="square" rtlCol="0">
            <a:spAutoFit/>
          </a:bodyPr>
          <a:lstStyle/>
          <a:p>
            <a:r>
              <a:rPr lang="en-US" sz="2800" b="1" dirty="0">
                <a:solidFill>
                  <a:srgbClr val="006666"/>
                </a:solidFill>
              </a:rPr>
              <a:t>USE “I” “WE” MESSAGES</a:t>
            </a:r>
          </a:p>
        </p:txBody>
      </p:sp>
      <p:sp>
        <p:nvSpPr>
          <p:cNvPr id="10" name="Speech Bubble: Rectangle with Corners Rounded 9">
            <a:extLst>
              <a:ext uri="{FF2B5EF4-FFF2-40B4-BE49-F238E27FC236}">
                <a16:creationId xmlns:a16="http://schemas.microsoft.com/office/drawing/2014/main" id="{3F6C9B25-0A7F-D7E5-D587-BF935418D929}"/>
              </a:ext>
            </a:extLst>
          </p:cNvPr>
          <p:cNvSpPr/>
          <p:nvPr/>
        </p:nvSpPr>
        <p:spPr>
          <a:xfrm>
            <a:off x="4896104" y="1310977"/>
            <a:ext cx="2094271" cy="904569"/>
          </a:xfrm>
          <a:prstGeom prst="wedgeRoundRectCallout">
            <a:avLst>
              <a:gd name="adj1" fmla="val -23650"/>
              <a:gd name="adj2" fmla="val 7989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t>
            </a:r>
          </a:p>
          <a:p>
            <a:pPr algn="ctr"/>
            <a:r>
              <a:rPr lang="en-US" dirty="0"/>
              <a:t>----------</a:t>
            </a:r>
          </a:p>
          <a:p>
            <a:pPr algn="ctr"/>
            <a:r>
              <a:rPr lang="en-US" dirty="0"/>
              <a:t>---------------</a:t>
            </a:r>
          </a:p>
        </p:txBody>
      </p:sp>
    </p:spTree>
    <p:extLst>
      <p:ext uri="{BB962C8B-B14F-4D97-AF65-F5344CB8AC3E}">
        <p14:creationId xmlns:p14="http://schemas.microsoft.com/office/powerpoint/2010/main" val="201038314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6744" y="802204"/>
            <a:ext cx="6579910" cy="3141907"/>
          </a:xfrm>
          <a:prstGeom prst="rect">
            <a:avLst/>
          </a:prstGeom>
        </p:spPr>
      </p:pic>
      <p:sp>
        <p:nvSpPr>
          <p:cNvPr id="2" name="Title 1"/>
          <p:cNvSpPr>
            <a:spLocks noGrp="1"/>
          </p:cNvSpPr>
          <p:nvPr>
            <p:ph type="title"/>
          </p:nvPr>
        </p:nvSpPr>
        <p:spPr>
          <a:xfrm>
            <a:off x="524256" y="4320331"/>
            <a:ext cx="6594189" cy="2070842"/>
          </a:xfrm>
          <a:solidFill>
            <a:schemeClr val="accent1"/>
          </a:solidFill>
        </p:spPr>
        <p:txBody>
          <a:bodyPr>
            <a:normAutofit fontScale="90000"/>
          </a:bodyPr>
          <a:lstStyle/>
          <a:p>
            <a:pPr algn="ctr"/>
            <a:r>
              <a:rPr lang="en-US" sz="4000" b="1" dirty="0">
                <a:solidFill>
                  <a:schemeClr val="bg1"/>
                </a:solidFill>
                <a:effectLst>
                  <a:outerShdw blurRad="38100" dist="38100" dir="2700000" algn="tl">
                    <a:srgbClr val="000000">
                      <a:alpha val="43137"/>
                    </a:srgbClr>
                  </a:outerShdw>
                </a:effectLst>
              </a:rPr>
              <a:t>Managing Staff Behavior – </a:t>
            </a:r>
            <a:br>
              <a:rPr lang="en-US" sz="4000" b="1"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Types of Communication </a:t>
            </a:r>
            <a:br>
              <a:rPr lang="en-US" sz="4000" b="1" dirty="0">
                <a:solidFill>
                  <a:schemeClr val="bg1"/>
                </a:solidFill>
                <a:effectLst>
                  <a:outerShdw blurRad="38100" dist="38100" dir="2700000" algn="tl">
                    <a:srgbClr val="000000">
                      <a:alpha val="43137"/>
                    </a:srgbClr>
                  </a:outerShdw>
                </a:effectLst>
              </a:rPr>
            </a:br>
            <a:r>
              <a:rPr lang="en-US" sz="3100" b="1" dirty="0">
                <a:solidFill>
                  <a:schemeClr val="bg1"/>
                </a:solidFill>
                <a:effectLst>
                  <a:outerShdw blurRad="38100" dist="38100" dir="2700000" algn="tl">
                    <a:srgbClr val="000000">
                      <a:alpha val="43137"/>
                    </a:srgbClr>
                  </a:outerShdw>
                </a:effectLst>
              </a:rPr>
              <a:t>(Verbal, Para-verbal, Non-verbal)</a:t>
            </a:r>
            <a:br>
              <a:rPr lang="en-US" sz="3600" dirty="0">
                <a:solidFill>
                  <a:schemeClr val="tx1">
                    <a:lumMod val="95000"/>
                    <a:lumOff val="5000"/>
                  </a:schemeClr>
                </a:solidFill>
                <a:effectLst>
                  <a:outerShdw blurRad="38100" dist="38100" dir="2700000" algn="tl">
                    <a:srgbClr val="000000">
                      <a:alpha val="43137"/>
                    </a:srgbClr>
                  </a:outerShdw>
                </a:effectLst>
              </a:rPr>
            </a:br>
            <a:endParaRPr lang="en-US" dirty="0">
              <a:solidFill>
                <a:srgbClr val="FFFFFF"/>
              </a:solidFill>
            </a:endParaRPr>
          </a:p>
        </p:txBody>
      </p:sp>
      <p:sp>
        <p:nvSpPr>
          <p:cNvPr id="3" name="Content Placeholder 2"/>
          <p:cNvSpPr>
            <a:spLocks noGrp="1"/>
          </p:cNvSpPr>
          <p:nvPr>
            <p:ph idx="1"/>
          </p:nvPr>
        </p:nvSpPr>
        <p:spPr>
          <a:xfrm>
            <a:off x="7534655" y="320624"/>
            <a:ext cx="4335613" cy="6214533"/>
          </a:xfrm>
          <a:solidFill>
            <a:schemeClr val="bg1">
              <a:lumMod val="75000"/>
            </a:schemeClr>
          </a:solidFill>
        </p:spPr>
        <p:txBody>
          <a:bodyPr anchor="ctr">
            <a:normAutofit/>
          </a:bodyPr>
          <a:lstStyle/>
          <a:p>
            <a:pPr marL="0" indent="0" algn="ctr">
              <a:buNone/>
            </a:pPr>
            <a:r>
              <a:rPr lang="en-US" sz="2400" b="1" dirty="0">
                <a:solidFill>
                  <a:schemeClr val="tx1">
                    <a:lumMod val="95000"/>
                    <a:lumOff val="5000"/>
                  </a:schemeClr>
                </a:solidFill>
              </a:rPr>
              <a:t>Para-verbal Communication - How You Say It </a:t>
            </a:r>
          </a:p>
          <a:p>
            <a:pPr marL="0" indent="0" algn="ctr">
              <a:buNone/>
            </a:pPr>
            <a:endParaRPr lang="en-US" sz="1600" b="1" dirty="0">
              <a:solidFill>
                <a:schemeClr val="tx1">
                  <a:lumMod val="95000"/>
                  <a:lumOff val="5000"/>
                </a:schemeClr>
              </a:solidFill>
            </a:endParaRPr>
          </a:p>
          <a:p>
            <a:pPr marL="514350" indent="-514350">
              <a:buAutoNum type="arabicPeriod"/>
            </a:pPr>
            <a:r>
              <a:rPr lang="en-US" sz="2400" u="sng" dirty="0">
                <a:solidFill>
                  <a:schemeClr val="tx1">
                    <a:lumMod val="95000"/>
                    <a:lumOff val="5000"/>
                  </a:schemeClr>
                </a:solidFill>
              </a:rPr>
              <a:t>Tone</a:t>
            </a:r>
            <a:r>
              <a:rPr lang="en-US" sz="2400" dirty="0">
                <a:solidFill>
                  <a:schemeClr val="tx1">
                    <a:lumMod val="95000"/>
                    <a:lumOff val="5000"/>
                  </a:schemeClr>
                </a:solidFill>
              </a:rPr>
              <a:t> – firm but not condescending, impatient, or aggressive</a:t>
            </a:r>
          </a:p>
          <a:p>
            <a:pPr marL="514350" indent="-514350">
              <a:buAutoNum type="arabicPeriod"/>
            </a:pPr>
            <a:r>
              <a:rPr lang="en-US" sz="2400" u="sng" dirty="0">
                <a:solidFill>
                  <a:schemeClr val="tx1">
                    <a:lumMod val="95000"/>
                    <a:lumOff val="5000"/>
                  </a:schemeClr>
                </a:solidFill>
              </a:rPr>
              <a:t>Volume</a:t>
            </a:r>
            <a:r>
              <a:rPr lang="en-US" sz="2400" dirty="0">
                <a:solidFill>
                  <a:schemeClr val="tx1">
                    <a:lumMod val="95000"/>
                    <a:lumOff val="5000"/>
                  </a:schemeClr>
                </a:solidFill>
              </a:rPr>
              <a:t> – clear but not yelling</a:t>
            </a:r>
          </a:p>
          <a:p>
            <a:pPr marL="514350" indent="-514350">
              <a:buAutoNum type="arabicPeriod"/>
            </a:pPr>
            <a:r>
              <a:rPr lang="en-US" sz="2400" u="sng" dirty="0">
                <a:solidFill>
                  <a:schemeClr val="tx1">
                    <a:lumMod val="95000"/>
                    <a:lumOff val="5000"/>
                  </a:schemeClr>
                </a:solidFill>
              </a:rPr>
              <a:t>Cadence</a:t>
            </a:r>
            <a:r>
              <a:rPr lang="en-US" sz="2400" dirty="0">
                <a:solidFill>
                  <a:schemeClr val="tx1">
                    <a:lumMod val="95000"/>
                    <a:lumOff val="5000"/>
                  </a:schemeClr>
                </a:solidFill>
              </a:rPr>
              <a:t> – even, calm</a:t>
            </a:r>
          </a:p>
          <a:p>
            <a:pPr marL="0" indent="0">
              <a:buNone/>
            </a:pPr>
            <a:endParaRPr lang="en-US" sz="2400" dirty="0">
              <a:solidFill>
                <a:schemeClr val="tx1">
                  <a:lumMod val="95000"/>
                  <a:lumOff val="5000"/>
                </a:schemeClr>
              </a:solidFill>
            </a:endParaRPr>
          </a:p>
          <a:p>
            <a:pPr marL="0" indent="0" algn="ctr">
              <a:buNone/>
            </a:pPr>
            <a:r>
              <a:rPr lang="en-US" sz="2400" i="1" dirty="0">
                <a:solidFill>
                  <a:schemeClr val="tx1">
                    <a:lumMod val="95000"/>
                    <a:lumOff val="5000"/>
                  </a:schemeClr>
                </a:solidFill>
              </a:rPr>
              <a:t>“Say what you mean, mean what you say, but don’t be mean when you say it.”</a:t>
            </a:r>
          </a:p>
          <a:p>
            <a:pPr marL="0" indent="0">
              <a:buNone/>
            </a:pPr>
            <a:endParaRPr lang="en-US" sz="2400" dirty="0">
              <a:solidFill>
                <a:schemeClr val="tx1">
                  <a:lumMod val="95000"/>
                  <a:lumOff val="5000"/>
                </a:schemeClr>
              </a:solidFill>
            </a:endParaRPr>
          </a:p>
          <a:p>
            <a:pPr marL="0" indent="0">
              <a:buNone/>
            </a:pPr>
            <a:endParaRPr lang="en-US" sz="2000" dirty="0">
              <a:solidFill>
                <a:srgbClr val="FFFFFF"/>
              </a:solidFill>
            </a:endParaRPr>
          </a:p>
        </p:txBody>
      </p:sp>
      <p:sp>
        <p:nvSpPr>
          <p:cNvPr id="4" name="Slide Number Placeholder 3"/>
          <p:cNvSpPr>
            <a:spLocks noGrp="1"/>
          </p:cNvSpPr>
          <p:nvPr>
            <p:ph type="sldNum" sz="quarter" idx="12"/>
          </p:nvPr>
        </p:nvSpPr>
        <p:spPr>
          <a:xfrm>
            <a:off x="10480391" y="6535157"/>
            <a:ext cx="973667" cy="274320"/>
          </a:xfrm>
        </p:spPr>
        <p:txBody>
          <a:bodyPr>
            <a:normAutofit/>
          </a:bodyPr>
          <a:lstStyle/>
          <a:p>
            <a:pPr>
              <a:spcAft>
                <a:spcPts val="600"/>
              </a:spcAft>
            </a:pPr>
            <a:fld id="{BF917E8E-68E8-4002-93DC-932A42F5B354}" type="slidenum">
              <a:rPr lang="en-US" sz="1050">
                <a:solidFill>
                  <a:schemeClr val="tx1">
                    <a:lumMod val="50000"/>
                    <a:lumOff val="50000"/>
                  </a:schemeClr>
                </a:solidFill>
              </a:rPr>
              <a:pPr>
                <a:spcAft>
                  <a:spcPts val="600"/>
                </a:spcAft>
              </a:pPr>
              <a:t>15</a:t>
            </a:fld>
            <a:endParaRPr lang="en-US" sz="1050">
              <a:solidFill>
                <a:schemeClr val="tx1">
                  <a:lumMod val="50000"/>
                  <a:lumOff val="50000"/>
                </a:schemeClr>
              </a:solidFill>
            </a:endParaRPr>
          </a:p>
        </p:txBody>
      </p:sp>
    </p:spTree>
    <p:extLst>
      <p:ext uri="{BB962C8B-B14F-4D97-AF65-F5344CB8AC3E}">
        <p14:creationId xmlns:p14="http://schemas.microsoft.com/office/powerpoint/2010/main" val="3975657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07" y="655591"/>
            <a:ext cx="5342560" cy="2315616"/>
          </a:xfrm>
        </p:spPr>
        <p:txBody>
          <a:bodyPr>
            <a:normAutofit fontScale="90000"/>
          </a:bodyPr>
          <a:lstStyle/>
          <a:p>
            <a:pPr algn="ctr"/>
            <a:r>
              <a:rPr lang="en-US" sz="4000" b="1" dirty="0">
                <a:solidFill>
                  <a:schemeClr val="tx1">
                    <a:lumMod val="95000"/>
                    <a:lumOff val="5000"/>
                  </a:schemeClr>
                </a:solidFill>
                <a:effectLst>
                  <a:outerShdw blurRad="38100" dist="38100" dir="2700000" algn="tl">
                    <a:srgbClr val="000000">
                      <a:alpha val="43137"/>
                    </a:srgbClr>
                  </a:outerShdw>
                </a:effectLst>
              </a:rPr>
              <a:t>Managing Staff Behavior – Types of Communication </a:t>
            </a:r>
            <a:br>
              <a:rPr lang="en-US" b="1" dirty="0">
                <a:solidFill>
                  <a:schemeClr val="tx1">
                    <a:lumMod val="95000"/>
                    <a:lumOff val="5000"/>
                  </a:schemeClr>
                </a:solidFill>
                <a:effectLst>
                  <a:outerShdw blurRad="38100" dist="38100" dir="2700000" algn="tl">
                    <a:srgbClr val="000000">
                      <a:alpha val="43137"/>
                    </a:srgbClr>
                  </a:outerShdw>
                </a:effectLst>
              </a:rPr>
            </a:br>
            <a:endParaRPr lang="en-US" dirty="0"/>
          </a:p>
        </p:txBody>
      </p:sp>
      <p:sp>
        <p:nvSpPr>
          <p:cNvPr id="5" name="Slide Number Placeholder 4"/>
          <p:cNvSpPr>
            <a:spLocks noGrp="1"/>
          </p:cNvSpPr>
          <p:nvPr>
            <p:ph type="sldNum" sz="quarter" idx="12"/>
          </p:nvPr>
        </p:nvSpPr>
        <p:spPr>
          <a:xfrm>
            <a:off x="73152" y="3379980"/>
            <a:ext cx="457200" cy="365125"/>
          </a:xfrm>
        </p:spPr>
        <p:txBody>
          <a:bodyPr>
            <a:normAutofit/>
          </a:bodyPr>
          <a:lstStyle/>
          <a:p>
            <a:pPr algn="ctr">
              <a:spcAft>
                <a:spcPts val="600"/>
              </a:spcAft>
            </a:pPr>
            <a:fld id="{BF917E8E-68E8-4002-93DC-932A42F5B354}" type="slidenum">
              <a:rPr lang="en-US">
                <a:solidFill>
                  <a:srgbClr val="FFFFFF"/>
                </a:solidFill>
              </a:rPr>
              <a:pPr algn="ctr">
                <a:spcAft>
                  <a:spcPts val="600"/>
                </a:spcAft>
              </a:pPr>
              <a:t>16</a:t>
            </a:fld>
            <a:endParaRPr lang="en-US">
              <a:solidFill>
                <a:srgbClr val="FFFFFF"/>
              </a:solidFill>
            </a:endParaRPr>
          </a:p>
        </p:txBody>
      </p:sp>
      <p:sp>
        <p:nvSpPr>
          <p:cNvPr id="3" name="Content Placeholder 2"/>
          <p:cNvSpPr>
            <a:spLocks noGrp="1"/>
          </p:cNvSpPr>
          <p:nvPr>
            <p:ph idx="1"/>
          </p:nvPr>
        </p:nvSpPr>
        <p:spPr>
          <a:xfrm>
            <a:off x="5845996" y="73153"/>
            <a:ext cx="6272852" cy="6603122"/>
          </a:xfrm>
        </p:spPr>
        <p:txBody>
          <a:bodyPr anchor="ctr">
            <a:normAutofit/>
          </a:bodyPr>
          <a:lstStyle/>
          <a:p>
            <a:pPr marL="0" indent="0" algn="ctr">
              <a:buNone/>
            </a:pPr>
            <a:r>
              <a:rPr lang="en-US" sz="2400" b="1" dirty="0"/>
              <a:t>Non-verbal Communication –                                              What Your Body is Saying</a:t>
            </a:r>
            <a:endParaRPr lang="en-US" sz="2400" dirty="0"/>
          </a:p>
          <a:p>
            <a:pPr marL="514350" indent="-514350">
              <a:buAutoNum type="arabicPeriod"/>
            </a:pPr>
            <a:r>
              <a:rPr lang="en-US" sz="2400" b="1" dirty="0"/>
              <a:t>Distance</a:t>
            </a:r>
            <a:r>
              <a:rPr lang="en-US" sz="2400" dirty="0"/>
              <a:t>: 4-5 ft. in front/behind; 3-4 ft. to the side.</a:t>
            </a:r>
          </a:p>
          <a:p>
            <a:pPr lvl="1"/>
            <a:r>
              <a:rPr lang="en-US" dirty="0"/>
              <a:t>Approach from side, whenever possible.</a:t>
            </a:r>
          </a:p>
          <a:p>
            <a:pPr lvl="1"/>
            <a:r>
              <a:rPr lang="en-US" dirty="0"/>
              <a:t>Avoid invading personal space.</a:t>
            </a:r>
          </a:p>
          <a:p>
            <a:pPr marL="514350" indent="-514350">
              <a:buAutoNum type="arabicPeriod"/>
            </a:pPr>
            <a:r>
              <a:rPr lang="en-US" sz="2400" b="1" dirty="0"/>
              <a:t>Movement</a:t>
            </a:r>
            <a:r>
              <a:rPr lang="en-US" sz="2400" dirty="0"/>
              <a:t>: </a:t>
            </a:r>
            <a:r>
              <a:rPr lang="en-US" sz="2400" i="1" dirty="0"/>
              <a:t>moderate pace = calm 		   fast pace = threat/panic</a:t>
            </a:r>
          </a:p>
          <a:p>
            <a:pPr lvl="1"/>
            <a:r>
              <a:rPr lang="en-US" dirty="0"/>
              <a:t>Even in a crisis, be mindful of your pace (except for safety).  </a:t>
            </a:r>
          </a:p>
          <a:p>
            <a:pPr marL="514350" indent="-514350">
              <a:buAutoNum type="arabicPeriod"/>
            </a:pPr>
            <a:r>
              <a:rPr lang="en-US" sz="2400" b="1" dirty="0"/>
              <a:t>Touch perception</a:t>
            </a:r>
            <a:r>
              <a:rPr lang="en-US" sz="2400" dirty="0"/>
              <a:t>: Can be perceived as threatening. Consider trauma history. Ask permission.</a:t>
            </a:r>
          </a:p>
          <a:p>
            <a:pPr marL="514350" indent="-514350">
              <a:buAutoNum type="arabicPeriod"/>
            </a:pPr>
            <a:r>
              <a:rPr lang="en-US" sz="2400" b="1" dirty="0"/>
              <a:t>Body language: </a:t>
            </a:r>
            <a:r>
              <a:rPr lang="en-US" sz="2400" dirty="0"/>
              <a:t>Be aware of your posture, arms, chin, eye contact, facial expressions.</a:t>
            </a:r>
          </a:p>
        </p:txBody>
      </p:sp>
      <p:pic>
        <p:nvPicPr>
          <p:cNvPr id="7" name="Picture 6">
            <a:extLst>
              <a:ext uri="{FF2B5EF4-FFF2-40B4-BE49-F238E27FC236}">
                <a16:creationId xmlns:a16="http://schemas.microsoft.com/office/drawing/2014/main" id="{61ECF276-D689-CCE3-357B-5B725A07B300}"/>
              </a:ext>
            </a:extLst>
          </p:cNvPr>
          <p:cNvPicPr>
            <a:picLocks noChangeAspect="1"/>
          </p:cNvPicPr>
          <p:nvPr/>
        </p:nvPicPr>
        <p:blipFill rotWithShape="1">
          <a:blip r:embed="rId3"/>
          <a:srcRect l="3592" t="15010" r="2866" b="12333"/>
          <a:stretch/>
        </p:blipFill>
        <p:spPr>
          <a:xfrm>
            <a:off x="236307" y="2971207"/>
            <a:ext cx="5249554" cy="3101451"/>
          </a:xfrm>
          <a:prstGeom prst="rect">
            <a:avLst/>
          </a:prstGeom>
        </p:spPr>
      </p:pic>
    </p:spTree>
    <p:extLst>
      <p:ext uri="{BB962C8B-B14F-4D97-AF65-F5344CB8AC3E}">
        <p14:creationId xmlns:p14="http://schemas.microsoft.com/office/powerpoint/2010/main" val="31359226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7A228-5621-45CE-A7E5-BC5C66A156F6}"/>
              </a:ext>
            </a:extLst>
          </p:cNvPr>
          <p:cNvSpPr>
            <a:spLocks noGrp="1"/>
          </p:cNvSpPr>
          <p:nvPr>
            <p:ph type="title"/>
          </p:nvPr>
        </p:nvSpPr>
        <p:spPr>
          <a:xfrm>
            <a:off x="84221" y="216569"/>
            <a:ext cx="5306486" cy="1443791"/>
          </a:xfrm>
        </p:spPr>
        <p:txBody>
          <a:bodyPr anchor="b">
            <a:normAutofit/>
          </a:bodyPr>
          <a:lstStyle/>
          <a:p>
            <a:pPr algn="ctr"/>
            <a:r>
              <a:rPr lang="en-US" sz="3200" b="1" dirty="0">
                <a:effectLst>
                  <a:outerShdw blurRad="38100" dist="38100" dir="2700000" algn="tl">
                    <a:srgbClr val="000000">
                      <a:alpha val="43137"/>
                    </a:srgbClr>
                  </a:outerShdw>
                </a:effectLst>
              </a:rPr>
              <a:t>Managing Staff Behavior – </a:t>
            </a:r>
            <a:br>
              <a:rPr lang="en-US" sz="3200" b="1" dirty="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Types of Communication </a:t>
            </a:r>
            <a:br>
              <a:rPr lang="en-US" sz="2800" b="1" dirty="0">
                <a:effectLst>
                  <a:outerShdw blurRad="38100" dist="38100" dir="2700000" algn="tl">
                    <a:srgbClr val="000000">
                      <a:alpha val="43137"/>
                    </a:srgbClr>
                  </a:outerShdw>
                </a:effectLst>
              </a:rPr>
            </a:br>
            <a:r>
              <a:rPr lang="en-US" sz="2000" b="1" dirty="0">
                <a:effectLst>
                  <a:outerShdw blurRad="38100" dist="38100" dir="2700000" algn="tl">
                    <a:srgbClr val="000000">
                      <a:alpha val="43137"/>
                    </a:srgbClr>
                  </a:outerShdw>
                </a:effectLst>
              </a:rPr>
              <a:t>(Verbal, Para-verbal, Non-verbal)</a:t>
            </a:r>
            <a:endParaRPr lang="en-US" sz="2800" dirty="0"/>
          </a:p>
        </p:txBody>
      </p:sp>
      <p:sp>
        <p:nvSpPr>
          <p:cNvPr id="3" name="Content Placeholder 2">
            <a:extLst>
              <a:ext uri="{FF2B5EF4-FFF2-40B4-BE49-F238E27FC236}">
                <a16:creationId xmlns:a16="http://schemas.microsoft.com/office/drawing/2014/main" id="{E5636099-4E51-5B28-C035-833F1D85AFB1}"/>
              </a:ext>
            </a:extLst>
          </p:cNvPr>
          <p:cNvSpPr>
            <a:spLocks noGrp="1"/>
          </p:cNvSpPr>
          <p:nvPr>
            <p:ph idx="1"/>
          </p:nvPr>
        </p:nvSpPr>
        <p:spPr>
          <a:xfrm>
            <a:off x="372980" y="1660360"/>
            <a:ext cx="4716378" cy="4427619"/>
          </a:xfrm>
        </p:spPr>
        <p:txBody>
          <a:bodyPr anchor="t">
            <a:normAutofit/>
          </a:bodyPr>
          <a:lstStyle/>
          <a:p>
            <a:pPr marL="0" indent="0" algn="ctr">
              <a:buNone/>
            </a:pPr>
            <a:endParaRPr lang="en-US" sz="2400" dirty="0"/>
          </a:p>
          <a:p>
            <a:pPr marL="0" indent="0" algn="ctr">
              <a:buNone/>
            </a:pPr>
            <a:r>
              <a:rPr lang="en-US" sz="2400" b="1" dirty="0"/>
              <a:t>Non-verbal Communication</a:t>
            </a:r>
          </a:p>
          <a:p>
            <a:pPr marL="0" indent="0">
              <a:buNone/>
            </a:pPr>
            <a:endParaRPr lang="en-US" sz="1200" dirty="0"/>
          </a:p>
          <a:p>
            <a:pPr marL="0" indent="0">
              <a:buNone/>
            </a:pPr>
            <a:r>
              <a:rPr lang="en-US" sz="2400" b="1" dirty="0"/>
              <a:t>5.   Watch your cues!</a:t>
            </a:r>
            <a:endParaRPr lang="en-US" sz="2400" dirty="0"/>
          </a:p>
          <a:p>
            <a:r>
              <a:rPr lang="en-US" sz="2400" dirty="0"/>
              <a:t>Calm facial expression – most of the time. Positive. </a:t>
            </a:r>
          </a:p>
          <a:p>
            <a:r>
              <a:rPr lang="en-US" sz="2400" dirty="0"/>
              <a:t>Poker facial expression – if participant becomes agitated. </a:t>
            </a:r>
          </a:p>
          <a:p>
            <a:pPr marL="0" indent="0">
              <a:buNone/>
            </a:pPr>
            <a:endParaRPr lang="en-US" sz="2000" dirty="0"/>
          </a:p>
        </p:txBody>
      </p:sp>
      <p:sp>
        <p:nvSpPr>
          <p:cNvPr id="4" name="Slide Number Placeholder 3">
            <a:extLst>
              <a:ext uri="{FF2B5EF4-FFF2-40B4-BE49-F238E27FC236}">
                <a16:creationId xmlns:a16="http://schemas.microsoft.com/office/drawing/2014/main" id="{915ACEB5-C68C-5185-548E-1AA62A2EEF1E}"/>
              </a:ext>
            </a:extLst>
          </p:cNvPr>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rgbClr val="FFFFFF"/>
                </a:solidFill>
              </a:rPr>
              <a:pPr>
                <a:spcAft>
                  <a:spcPts val="600"/>
                </a:spcAft>
              </a:pPr>
              <a:t>17</a:t>
            </a:fld>
            <a:endParaRPr lang="en-US" sz="1100">
              <a:solidFill>
                <a:srgbClr val="FFFFFF"/>
              </a:solidFill>
            </a:endParaRPr>
          </a:p>
        </p:txBody>
      </p:sp>
      <p:pic>
        <p:nvPicPr>
          <p:cNvPr id="7" name="Picture 6">
            <a:extLst>
              <a:ext uri="{FF2B5EF4-FFF2-40B4-BE49-F238E27FC236}">
                <a16:creationId xmlns:a16="http://schemas.microsoft.com/office/drawing/2014/main" id="{BFF494C7-7897-2BCB-BC49-ADA64CDDB421}"/>
              </a:ext>
            </a:extLst>
          </p:cNvPr>
          <p:cNvPicPr>
            <a:picLocks noChangeAspect="1"/>
          </p:cNvPicPr>
          <p:nvPr/>
        </p:nvPicPr>
        <p:blipFill>
          <a:blip r:embed="rId3"/>
          <a:stretch>
            <a:fillRect/>
          </a:stretch>
        </p:blipFill>
        <p:spPr>
          <a:xfrm>
            <a:off x="6203161" y="400763"/>
            <a:ext cx="5501159" cy="5610454"/>
          </a:xfrm>
          <a:prstGeom prst="rect">
            <a:avLst/>
          </a:prstGeom>
        </p:spPr>
      </p:pic>
      <p:sp>
        <p:nvSpPr>
          <p:cNvPr id="9" name="TextBox 8">
            <a:extLst>
              <a:ext uri="{FF2B5EF4-FFF2-40B4-BE49-F238E27FC236}">
                <a16:creationId xmlns:a16="http://schemas.microsoft.com/office/drawing/2014/main" id="{36ED70BE-82DF-0342-8664-46BADC4A31A6}"/>
              </a:ext>
            </a:extLst>
          </p:cNvPr>
          <p:cNvSpPr txBox="1"/>
          <p:nvPr/>
        </p:nvSpPr>
        <p:spPr>
          <a:xfrm>
            <a:off x="6869520" y="6642556"/>
            <a:ext cx="6094324" cy="215444"/>
          </a:xfrm>
          <a:prstGeom prst="rect">
            <a:avLst/>
          </a:prstGeom>
          <a:noFill/>
        </p:spPr>
        <p:txBody>
          <a:bodyPr wrap="square">
            <a:spAutoFit/>
          </a:bodyPr>
          <a:lstStyle/>
          <a:p>
            <a:r>
              <a:rPr lang="en-US" sz="800" dirty="0">
                <a:solidFill>
                  <a:schemeClr val="bg1">
                    <a:lumMod val="50000"/>
                  </a:schemeClr>
                </a:solidFill>
              </a:rPr>
              <a:t>https://www.erasmatazz.com/library/design-diaries/design-diary-siboot/september-2014/moods-and-facial-expression.html</a:t>
            </a:r>
          </a:p>
        </p:txBody>
      </p:sp>
    </p:spTree>
    <p:extLst>
      <p:ext uri="{BB962C8B-B14F-4D97-AF65-F5344CB8AC3E}">
        <p14:creationId xmlns:p14="http://schemas.microsoft.com/office/powerpoint/2010/main" val="168681718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Person with Idea">
            <a:extLst>
              <a:ext uri="{FF2B5EF4-FFF2-40B4-BE49-F238E27FC236}">
                <a16:creationId xmlns:a16="http://schemas.microsoft.com/office/drawing/2014/main" id="{78B49559-D3C4-ABC2-09D1-7385C1A30E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74" y="321733"/>
            <a:ext cx="4030579" cy="4102852"/>
          </a:xfrm>
          <a:prstGeom prst="rect">
            <a:avLst/>
          </a:prstGeom>
        </p:spPr>
      </p:pic>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29184" y="5231219"/>
            <a:ext cx="7056669" cy="1159954"/>
          </a:xfrm>
        </p:spPr>
        <p:txBody>
          <a:bodyPr>
            <a:normAutofit fontScale="90000"/>
          </a:bodyPr>
          <a:lstStyle/>
          <a:p>
            <a:pPr algn="ctr"/>
            <a:r>
              <a:rPr lang="en-US" sz="4900" b="1" dirty="0">
                <a:solidFill>
                  <a:schemeClr val="tx1">
                    <a:lumMod val="95000"/>
                    <a:lumOff val="5000"/>
                  </a:schemeClr>
                </a:solidFill>
                <a:effectLst>
                  <a:outerShdw blurRad="38100" dist="38100" dir="2700000" algn="tl">
                    <a:srgbClr val="000000">
                      <a:alpha val="43137"/>
                    </a:srgbClr>
                  </a:outerShdw>
                </a:effectLst>
              </a:rPr>
              <a:t>Individual Support Plan (ISP)</a:t>
            </a:r>
            <a:r>
              <a:rPr lang="en-US" b="1" dirty="0">
                <a:solidFill>
                  <a:srgbClr val="FFFFFF"/>
                </a:solidFill>
              </a:rPr>
              <a:t>	</a:t>
            </a:r>
            <a:r>
              <a:rPr lang="en-US" dirty="0">
                <a:solidFill>
                  <a:srgbClr val="FFFFFF"/>
                </a:solidFill>
              </a:rPr>
              <a:t>	</a:t>
            </a:r>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27203" y="321732"/>
            <a:ext cx="4343065" cy="6213425"/>
          </a:xfrm>
          <a:solidFill>
            <a:schemeClr val="bg1">
              <a:lumMod val="65000"/>
            </a:schemeClr>
          </a:solidFill>
        </p:spPr>
        <p:txBody>
          <a:bodyPr anchor="ctr">
            <a:normAutofit/>
          </a:bodyPr>
          <a:lstStyle/>
          <a:p>
            <a:pPr marL="388620" indent="-342900"/>
            <a:endParaRPr lang="en-US" dirty="0">
              <a:solidFill>
                <a:schemeClr val="tx1">
                  <a:lumMod val="95000"/>
                  <a:lumOff val="5000"/>
                </a:schemeClr>
              </a:solidFill>
            </a:endParaRPr>
          </a:p>
          <a:p>
            <a:pPr marL="388620" indent="-342900"/>
            <a:r>
              <a:rPr lang="en-US" dirty="0">
                <a:solidFill>
                  <a:schemeClr val="tx1">
                    <a:lumMod val="95000"/>
                    <a:lumOff val="5000"/>
                  </a:schemeClr>
                </a:solidFill>
              </a:rPr>
              <a:t>Understanding of the ISP is required prior to working with a new individual.</a:t>
            </a:r>
          </a:p>
          <a:p>
            <a:pPr marL="388620" indent="-342900"/>
            <a:r>
              <a:rPr lang="en-US" dirty="0">
                <a:solidFill>
                  <a:schemeClr val="tx1">
                    <a:lumMod val="95000"/>
                    <a:lumOff val="5000"/>
                  </a:schemeClr>
                </a:solidFill>
              </a:rPr>
              <a:t>Getting to know people and developing a relationship requires knowing the ISP, especially understanding their history and the know and do sections. </a:t>
            </a:r>
          </a:p>
          <a:p>
            <a:pPr marL="45720" indent="0">
              <a:buNone/>
            </a:pPr>
            <a:endParaRPr lang="en-US" sz="2000" dirty="0">
              <a:solidFill>
                <a:srgbClr val="FFFFFF"/>
              </a:solidFill>
            </a:endParaRPr>
          </a:p>
          <a:p>
            <a:pPr marL="45720" indent="0">
              <a:buNone/>
            </a:pPr>
            <a:endParaRPr lang="en-US" sz="2000" dirty="0">
              <a:solidFill>
                <a:srgbClr val="FFFFFF"/>
              </a:solidFill>
            </a:endParaRPr>
          </a:p>
        </p:txBody>
      </p:sp>
      <p:sp>
        <p:nvSpPr>
          <p:cNvPr id="4" name="Slide Number Placeholder 3"/>
          <p:cNvSpPr>
            <a:spLocks noGrp="1"/>
          </p:cNvSpPr>
          <p:nvPr>
            <p:ph type="sldNum" sz="quarter" idx="12"/>
          </p:nvPr>
        </p:nvSpPr>
        <p:spPr>
          <a:xfrm>
            <a:off x="10480391" y="6535157"/>
            <a:ext cx="973667" cy="274320"/>
          </a:xfrm>
        </p:spPr>
        <p:txBody>
          <a:bodyPr>
            <a:normAutofit/>
          </a:bodyPr>
          <a:lstStyle/>
          <a:p>
            <a:pPr>
              <a:spcAft>
                <a:spcPts val="600"/>
              </a:spcAft>
            </a:pPr>
            <a:fld id="{BF917E8E-68E8-4002-93DC-932A42F5B354}" type="slidenum">
              <a:rPr lang="en-US" sz="1050">
                <a:solidFill>
                  <a:schemeClr val="tx1">
                    <a:lumMod val="50000"/>
                    <a:lumOff val="50000"/>
                  </a:schemeClr>
                </a:solidFill>
              </a:rPr>
              <a:pPr>
                <a:spcAft>
                  <a:spcPts val="600"/>
                </a:spcAft>
              </a:pPr>
              <a:t>18</a:t>
            </a:fld>
            <a:endParaRPr lang="en-US" sz="1050">
              <a:solidFill>
                <a:schemeClr val="tx1">
                  <a:lumMod val="50000"/>
                  <a:lumOff val="50000"/>
                </a:schemeClr>
              </a:solidFill>
            </a:endParaRPr>
          </a:p>
        </p:txBody>
      </p:sp>
    </p:spTree>
    <p:extLst>
      <p:ext uri="{BB962C8B-B14F-4D97-AF65-F5344CB8AC3E}">
        <p14:creationId xmlns:p14="http://schemas.microsoft.com/office/powerpoint/2010/main" val="69315135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253" y="586855"/>
            <a:ext cx="3804719" cy="3748885"/>
          </a:xfrm>
        </p:spPr>
        <p:txBody>
          <a:bodyPr anchor="b">
            <a:normAutofit/>
          </a:bodyPr>
          <a:lstStyle/>
          <a:p>
            <a:pPr algn="ctr"/>
            <a:r>
              <a:rPr lang="en-US" b="1" dirty="0">
                <a:solidFill>
                  <a:srgbClr val="FFFFFF"/>
                </a:solidFill>
                <a:effectLst>
                  <a:outerShdw blurRad="38100" dist="38100" dir="2700000" algn="tl">
                    <a:srgbClr val="000000">
                      <a:alpha val="43137"/>
                    </a:srgbClr>
                  </a:outerShdw>
                </a:effectLst>
              </a:rPr>
              <a:t>Understanding Challenging Behaviors</a:t>
            </a:r>
          </a:p>
        </p:txBody>
      </p:sp>
      <p:sp>
        <p:nvSpPr>
          <p:cNvPr id="3" name="Content Placeholder 2"/>
          <p:cNvSpPr>
            <a:spLocks noGrp="1"/>
          </p:cNvSpPr>
          <p:nvPr>
            <p:ph idx="1"/>
          </p:nvPr>
        </p:nvSpPr>
        <p:spPr>
          <a:xfrm>
            <a:off x="4283242" y="586855"/>
            <a:ext cx="7543800" cy="6114733"/>
          </a:xfrm>
        </p:spPr>
        <p:txBody>
          <a:bodyPr anchor="ctr">
            <a:normAutofit/>
          </a:bodyPr>
          <a:lstStyle/>
          <a:p>
            <a:pPr marL="0" indent="0" algn="ctr">
              <a:buNone/>
            </a:pPr>
            <a:r>
              <a:rPr lang="en-US" dirty="0"/>
              <a:t>Individuals with developmental disabilities sometimes display challenging behavior, such as aggression or self-injury due to medical, psychiatric, or neurological conditions. </a:t>
            </a:r>
          </a:p>
          <a:p>
            <a:pPr marL="0" indent="0" algn="ctr">
              <a:buNone/>
            </a:pPr>
            <a:endParaRPr lang="en-US" dirty="0"/>
          </a:p>
          <a:p>
            <a:pPr marL="0" indent="0">
              <a:buNone/>
            </a:pPr>
            <a:r>
              <a:rPr lang="en-US" b="1" dirty="0"/>
              <a:t>As support professionals, we must ask ourselves:</a:t>
            </a:r>
          </a:p>
          <a:p>
            <a:pPr marL="457200" indent="-457200">
              <a:buFont typeface="+mj-lt"/>
              <a:buAutoNum type="arabicPeriod"/>
            </a:pPr>
            <a:r>
              <a:rPr lang="en-US" i="1" dirty="0"/>
              <a:t>How do I always maintain safety for all?</a:t>
            </a:r>
          </a:p>
          <a:p>
            <a:pPr marL="457200" indent="-457200">
              <a:buFont typeface="+mj-lt"/>
              <a:buAutoNum type="arabicPeriod"/>
            </a:pPr>
            <a:r>
              <a:rPr lang="en-US" i="1" dirty="0"/>
              <a:t>How do I recognize the early warning signs that a person’s behavior may escalate?</a:t>
            </a:r>
          </a:p>
          <a:p>
            <a:pPr marL="457200" indent="-457200">
              <a:buFont typeface="+mj-lt"/>
              <a:buAutoNum type="arabicPeriod"/>
            </a:pPr>
            <a:r>
              <a:rPr lang="en-US" i="1" dirty="0"/>
              <a:t>How can I intervene effectively before the person’s behavior becomes dangerous?</a:t>
            </a:r>
          </a:p>
          <a:p>
            <a:pPr marL="457200" indent="-457200">
              <a:buFont typeface="+mj-lt"/>
              <a:buAutoNum type="arabicPeriod"/>
            </a:pPr>
            <a:r>
              <a:rPr lang="en-US" i="1" dirty="0"/>
              <a:t>If a person does become aggressive, how can I best control the situation?</a:t>
            </a:r>
          </a:p>
          <a:p>
            <a:pPr marL="0" indent="0">
              <a:buNone/>
            </a:pPr>
            <a:endParaRPr lang="en-US" sz="2000" b="1" i="1" dirty="0"/>
          </a:p>
          <a:p>
            <a:pPr marL="0" indent="0">
              <a:buNone/>
            </a:pPr>
            <a:endParaRPr lang="en-US" sz="2000" b="1" dirty="0"/>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chemeClr val="tx1">
                    <a:lumMod val="50000"/>
                    <a:lumOff val="50000"/>
                  </a:schemeClr>
                </a:solidFill>
              </a:rPr>
              <a:pPr>
                <a:spcAft>
                  <a:spcPts val="600"/>
                </a:spcAft>
              </a:pPr>
              <a:t>19</a:t>
            </a:fld>
            <a:endParaRPr lang="en-US" sz="1100">
              <a:solidFill>
                <a:schemeClr val="tx1">
                  <a:lumMod val="50000"/>
                  <a:lumOff val="50000"/>
                </a:schemeClr>
              </a:solidFill>
            </a:endParaRPr>
          </a:p>
        </p:txBody>
      </p:sp>
    </p:spTree>
    <p:extLst>
      <p:ext uri="{BB962C8B-B14F-4D97-AF65-F5344CB8AC3E}">
        <p14:creationId xmlns:p14="http://schemas.microsoft.com/office/powerpoint/2010/main" val="410061924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15" y="365126"/>
            <a:ext cx="11132485" cy="850358"/>
          </a:xfrm>
        </p:spPr>
        <p:txBody>
          <a:bodyPr/>
          <a:lstStyle/>
          <a:p>
            <a:r>
              <a:rPr lang="en-US" b="1" dirty="0">
                <a:effectLst>
                  <a:outerShdw blurRad="38100" dist="38100" dir="2700000" algn="tl">
                    <a:srgbClr val="000000">
                      <a:alpha val="43137"/>
                    </a:srgbClr>
                  </a:outerShdw>
                </a:effectLst>
              </a:rPr>
              <a:t>Training Objectives:</a:t>
            </a:r>
          </a:p>
        </p:txBody>
      </p:sp>
      <p:graphicFrame>
        <p:nvGraphicFramePr>
          <p:cNvPr id="9" name="Content Placeholder 2">
            <a:extLst>
              <a:ext uri="{FF2B5EF4-FFF2-40B4-BE49-F238E27FC236}">
                <a16:creationId xmlns:a16="http://schemas.microsoft.com/office/drawing/2014/main" id="{6D14F377-737A-305D-3C22-20F5847E30CF}"/>
              </a:ext>
            </a:extLst>
          </p:cNvPr>
          <p:cNvGraphicFramePr>
            <a:graphicFrameLocks noGrp="1"/>
          </p:cNvGraphicFramePr>
          <p:nvPr>
            <p:ph idx="1"/>
            <p:extLst>
              <p:ext uri="{D42A27DB-BD31-4B8C-83A1-F6EECF244321}">
                <p14:modId xmlns:p14="http://schemas.microsoft.com/office/powerpoint/2010/main" val="1679461794"/>
              </p:ext>
            </p:extLst>
          </p:nvPr>
        </p:nvGraphicFramePr>
        <p:xfrm>
          <a:off x="221315" y="1215484"/>
          <a:ext cx="11749370" cy="5505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917E8E-68E8-4002-93DC-932A42F5B35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54657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89A4E53-87E5-CE92-8503-5C951B907814}"/>
              </a:ext>
            </a:extLst>
          </p:cNvPr>
          <p:cNvGraphicFramePr>
            <a:graphicFrameLocks noGrp="1"/>
          </p:cNvGraphicFramePr>
          <p:nvPr>
            <p:extLst>
              <p:ext uri="{D42A27DB-BD31-4B8C-83A1-F6EECF244321}">
                <p14:modId xmlns:p14="http://schemas.microsoft.com/office/powerpoint/2010/main" val="79343203"/>
              </p:ext>
            </p:extLst>
          </p:nvPr>
        </p:nvGraphicFramePr>
        <p:xfrm>
          <a:off x="381000" y="2579913"/>
          <a:ext cx="11517086" cy="3712029"/>
        </p:xfrm>
        <a:graphic>
          <a:graphicData uri="http://schemas.openxmlformats.org/drawingml/2006/table">
            <a:tbl>
              <a:tblPr firstRow="1" bandRow="1">
                <a:tableStyleId>{93296810-A885-4BE3-A3E7-6D5BEEA58F35}</a:tableStyleId>
              </a:tblPr>
              <a:tblGrid>
                <a:gridCol w="5649686">
                  <a:extLst>
                    <a:ext uri="{9D8B030D-6E8A-4147-A177-3AD203B41FA5}">
                      <a16:colId xmlns:a16="http://schemas.microsoft.com/office/drawing/2014/main" val="4290796587"/>
                    </a:ext>
                  </a:extLst>
                </a:gridCol>
                <a:gridCol w="5867400">
                  <a:extLst>
                    <a:ext uri="{9D8B030D-6E8A-4147-A177-3AD203B41FA5}">
                      <a16:colId xmlns:a16="http://schemas.microsoft.com/office/drawing/2014/main" val="2616869349"/>
                    </a:ext>
                  </a:extLst>
                </a:gridCol>
              </a:tblGrid>
              <a:tr h="633253">
                <a:tc>
                  <a:txBody>
                    <a:bodyPr/>
                    <a:lstStyle/>
                    <a:p>
                      <a:pPr algn="ctr"/>
                      <a:r>
                        <a:rPr lang="en-US" sz="3200" dirty="0">
                          <a:solidFill>
                            <a:schemeClr val="bg1"/>
                          </a:solidFill>
                        </a:rPr>
                        <a:t>To Get Something</a:t>
                      </a:r>
                    </a:p>
                  </a:txBody>
                  <a:tcPr>
                    <a:solidFill>
                      <a:srgbClr val="009999"/>
                    </a:solidFill>
                  </a:tcPr>
                </a:tc>
                <a:tc>
                  <a:txBody>
                    <a:bodyPr/>
                    <a:lstStyle/>
                    <a:p>
                      <a:pPr algn="ctr"/>
                      <a:r>
                        <a:rPr lang="en-US" sz="3200" dirty="0"/>
                        <a:t>To Avoid Something</a:t>
                      </a:r>
                    </a:p>
                  </a:txBody>
                  <a:tcPr>
                    <a:solidFill>
                      <a:srgbClr val="009999"/>
                    </a:solidFill>
                  </a:tcPr>
                </a:tc>
                <a:extLst>
                  <a:ext uri="{0D108BD9-81ED-4DB2-BD59-A6C34878D82A}">
                    <a16:rowId xmlns:a16="http://schemas.microsoft.com/office/drawing/2014/main" val="2390458707"/>
                  </a:ext>
                </a:extLst>
              </a:tr>
              <a:tr h="751363">
                <a:tc>
                  <a:txBody>
                    <a:bodyPr/>
                    <a:lstStyle/>
                    <a:p>
                      <a:r>
                        <a:rPr lang="en-US" b="1" dirty="0"/>
                        <a:t>I yell and throw things so others will look at me. </a:t>
                      </a:r>
                    </a:p>
                  </a:txBody>
                  <a:tcPr>
                    <a:solidFill>
                      <a:srgbClr val="006666">
                        <a:alpha val="25000"/>
                      </a:srgbClr>
                    </a:solidFill>
                  </a:tcPr>
                </a:tc>
                <a:tc>
                  <a:txBody>
                    <a:bodyPr/>
                    <a:lstStyle/>
                    <a:p>
                      <a:r>
                        <a:rPr lang="en-US" b="1" dirty="0"/>
                        <a:t>I take bathroom breaks during Math class because I am not good at Math. </a:t>
                      </a:r>
                      <a:endParaRPr lang="en-US" dirty="0"/>
                    </a:p>
                  </a:txBody>
                  <a:tcPr>
                    <a:solidFill>
                      <a:srgbClr val="006666">
                        <a:alpha val="25000"/>
                      </a:srgbClr>
                    </a:solidFill>
                  </a:tcPr>
                </a:tc>
                <a:extLst>
                  <a:ext uri="{0D108BD9-81ED-4DB2-BD59-A6C34878D82A}">
                    <a16:rowId xmlns:a16="http://schemas.microsoft.com/office/drawing/2014/main" val="3500657270"/>
                  </a:ext>
                </a:extLst>
              </a:tr>
              <a:tr h="769492">
                <a:tc>
                  <a:txBody>
                    <a:bodyPr/>
                    <a:lstStyle/>
                    <a:p>
                      <a:r>
                        <a:rPr lang="en-US" b="1" dirty="0"/>
                        <a:t>I show people my artwork because I like hearing them say good things about it. </a:t>
                      </a:r>
                      <a:endParaRPr lang="en-US" dirty="0"/>
                    </a:p>
                  </a:txBody>
                  <a:tcPr>
                    <a:solidFill>
                      <a:srgbClr val="006666">
                        <a:alpha val="10000"/>
                      </a:srgbClr>
                    </a:solidFill>
                  </a:tcPr>
                </a:tc>
                <a:tc>
                  <a:txBody>
                    <a:bodyPr/>
                    <a:lstStyle/>
                    <a:p>
                      <a:r>
                        <a:rPr lang="en-US" b="1" dirty="0"/>
                        <a:t>I don’t use profanity, so people don’t think less of me. </a:t>
                      </a:r>
                      <a:endParaRPr lang="en-US" dirty="0"/>
                    </a:p>
                  </a:txBody>
                  <a:tcPr>
                    <a:solidFill>
                      <a:srgbClr val="006666">
                        <a:alpha val="10000"/>
                      </a:srgbClr>
                    </a:solidFill>
                  </a:tcPr>
                </a:tc>
                <a:extLst>
                  <a:ext uri="{0D108BD9-81ED-4DB2-BD59-A6C34878D82A}">
                    <a16:rowId xmlns:a16="http://schemas.microsoft.com/office/drawing/2014/main" val="989039553"/>
                  </a:ext>
                </a:extLst>
              </a:tr>
              <a:tr h="736037">
                <a:tc>
                  <a:txBody>
                    <a:bodyPr/>
                    <a:lstStyle/>
                    <a:p>
                      <a:r>
                        <a:rPr lang="en-US" b="1" dirty="0"/>
                        <a:t>I repeatedly pinch my skin when I am bored. </a:t>
                      </a:r>
                    </a:p>
                  </a:txBody>
                  <a:tcPr>
                    <a:solidFill>
                      <a:srgbClr val="006666">
                        <a:alpha val="25000"/>
                      </a:srgbClr>
                    </a:solidFill>
                  </a:tcPr>
                </a:tc>
                <a:tc>
                  <a:txBody>
                    <a:bodyPr/>
                    <a:lstStyle/>
                    <a:p>
                      <a:r>
                        <a:rPr lang="en-US" b="1" dirty="0"/>
                        <a:t>I elope when there is a lot of noise in the environment. </a:t>
                      </a:r>
                      <a:endParaRPr lang="en-US" dirty="0"/>
                    </a:p>
                  </a:txBody>
                  <a:tcPr>
                    <a:solidFill>
                      <a:srgbClr val="006666">
                        <a:alpha val="25000"/>
                      </a:srgbClr>
                    </a:solidFill>
                  </a:tcPr>
                </a:tc>
                <a:extLst>
                  <a:ext uri="{0D108BD9-81ED-4DB2-BD59-A6C34878D82A}">
                    <a16:rowId xmlns:a16="http://schemas.microsoft.com/office/drawing/2014/main" val="2529581325"/>
                  </a:ext>
                </a:extLst>
              </a:tr>
              <a:tr h="821884">
                <a:tc>
                  <a:txBody>
                    <a:bodyPr/>
                    <a:lstStyle/>
                    <a:p>
                      <a:r>
                        <a:rPr lang="en-US" b="1" dirty="0"/>
                        <a:t>I ignore staff asking me to clean up, so I have more time with my toys. </a:t>
                      </a:r>
                      <a:endParaRPr lang="en-US" dirty="0"/>
                    </a:p>
                  </a:txBody>
                  <a:tcPr>
                    <a:solidFill>
                      <a:srgbClr val="006666">
                        <a:alpha val="10000"/>
                      </a:srgbClr>
                    </a:solidFill>
                  </a:tcPr>
                </a:tc>
                <a:tc>
                  <a:txBody>
                    <a:bodyPr/>
                    <a:lstStyle/>
                    <a:p>
                      <a:r>
                        <a:rPr lang="en-US" b="1" dirty="0"/>
                        <a:t>I hit the staff when he comes near because he smells like someone who hurt me in the past</a:t>
                      </a:r>
                      <a:r>
                        <a:rPr lang="en-US" dirty="0"/>
                        <a:t>. </a:t>
                      </a:r>
                    </a:p>
                  </a:txBody>
                  <a:tcPr>
                    <a:solidFill>
                      <a:srgbClr val="006666">
                        <a:alpha val="10000"/>
                      </a:srgbClr>
                    </a:solidFill>
                  </a:tcPr>
                </a:tc>
                <a:extLst>
                  <a:ext uri="{0D108BD9-81ED-4DB2-BD59-A6C34878D82A}">
                    <a16:rowId xmlns:a16="http://schemas.microsoft.com/office/drawing/2014/main" val="2637656145"/>
                  </a:ext>
                </a:extLst>
              </a:tr>
            </a:tbl>
          </a:graphicData>
        </a:graphic>
      </p:graphicFrame>
      <p:sp>
        <p:nvSpPr>
          <p:cNvPr id="5" name="TextBox 4">
            <a:extLst>
              <a:ext uri="{FF2B5EF4-FFF2-40B4-BE49-F238E27FC236}">
                <a16:creationId xmlns:a16="http://schemas.microsoft.com/office/drawing/2014/main" id="{9C6B1E70-06D7-C456-71FA-9BFE60FD819A}"/>
              </a:ext>
            </a:extLst>
          </p:cNvPr>
          <p:cNvSpPr txBox="1"/>
          <p:nvPr/>
        </p:nvSpPr>
        <p:spPr>
          <a:xfrm>
            <a:off x="587830" y="1543664"/>
            <a:ext cx="10984738" cy="1077218"/>
          </a:xfrm>
          <a:prstGeom prst="rect">
            <a:avLst/>
          </a:prstGeom>
          <a:noFill/>
        </p:spPr>
        <p:txBody>
          <a:bodyPr wrap="square" rtlCol="0">
            <a:spAutoFit/>
          </a:bodyPr>
          <a:lstStyle/>
          <a:p>
            <a:pPr algn="ctr"/>
            <a:r>
              <a:rPr lang="en-US" sz="3200" b="1" dirty="0">
                <a:solidFill>
                  <a:srgbClr val="006666"/>
                </a:solidFill>
              </a:rPr>
              <a:t>The function (i.e., purpose) of behavior is </a:t>
            </a:r>
          </a:p>
          <a:p>
            <a:pPr algn="ctr"/>
            <a:r>
              <a:rPr lang="en-US" sz="3200" b="1" dirty="0">
                <a:solidFill>
                  <a:srgbClr val="006666"/>
                </a:solidFill>
              </a:rPr>
              <a:t>what an individual is trying to get or avoid. </a:t>
            </a:r>
          </a:p>
        </p:txBody>
      </p:sp>
      <p:sp>
        <p:nvSpPr>
          <p:cNvPr id="6" name="TextBox 5">
            <a:extLst>
              <a:ext uri="{FF2B5EF4-FFF2-40B4-BE49-F238E27FC236}">
                <a16:creationId xmlns:a16="http://schemas.microsoft.com/office/drawing/2014/main" id="{A81E19E0-C2F5-1EC1-5F8A-5753A6897610}"/>
              </a:ext>
            </a:extLst>
          </p:cNvPr>
          <p:cNvSpPr txBox="1"/>
          <p:nvPr/>
        </p:nvSpPr>
        <p:spPr>
          <a:xfrm>
            <a:off x="2471057" y="422788"/>
            <a:ext cx="7685314" cy="923330"/>
          </a:xfrm>
          <a:prstGeom prst="rect">
            <a:avLst/>
          </a:prstGeom>
          <a:noFill/>
        </p:spPr>
        <p:txBody>
          <a:bodyPr wrap="square" rtlCol="0">
            <a:spAutoFit/>
          </a:bodyPr>
          <a:lstStyle/>
          <a:p>
            <a:r>
              <a:rPr lang="en-US" sz="5400" b="1" dirty="0">
                <a:ln>
                  <a:solidFill>
                    <a:schemeClr val="dk1"/>
                  </a:solidFill>
                </a:ln>
                <a:solidFill>
                  <a:srgbClr val="006666"/>
                </a:solidFill>
              </a:rPr>
              <a:t>Characteristics: Function</a:t>
            </a:r>
          </a:p>
        </p:txBody>
      </p:sp>
    </p:spTree>
    <p:extLst>
      <p:ext uri="{BB962C8B-B14F-4D97-AF65-F5344CB8AC3E}">
        <p14:creationId xmlns:p14="http://schemas.microsoft.com/office/powerpoint/2010/main" val="279175756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4B63-A635-C8C7-D964-452313B605FE}"/>
              </a:ext>
            </a:extLst>
          </p:cNvPr>
          <p:cNvSpPr>
            <a:spLocks noGrp="1"/>
          </p:cNvSpPr>
          <p:nvPr>
            <p:ph type="title"/>
          </p:nvPr>
        </p:nvSpPr>
        <p:spPr>
          <a:xfrm>
            <a:off x="1220037" y="320676"/>
            <a:ext cx="10515600" cy="1325563"/>
          </a:xfrm>
        </p:spPr>
        <p:txBody>
          <a:bodyPr>
            <a:normAutofit/>
          </a:bodyPr>
          <a:lstStyle/>
          <a:p>
            <a:r>
              <a:rPr lang="en-US" sz="6600" dirty="0">
                <a:ln>
                  <a:solidFill>
                    <a:schemeClr val="tx1"/>
                  </a:solidFill>
                </a:ln>
                <a:solidFill>
                  <a:srgbClr val="009999"/>
                </a:solidFill>
                <a:effectLst>
                  <a:outerShdw blurRad="50800" dist="38100" dir="2700000" algn="tl" rotWithShape="0">
                    <a:prstClr val="black">
                      <a:alpha val="40000"/>
                    </a:prstClr>
                  </a:outerShdw>
                </a:effectLst>
              </a:rPr>
              <a:t>Defining Behavior-Criteria</a:t>
            </a:r>
          </a:p>
        </p:txBody>
      </p:sp>
      <p:sp>
        <p:nvSpPr>
          <p:cNvPr id="4" name="Slide Number Placeholder 3">
            <a:extLst>
              <a:ext uri="{FF2B5EF4-FFF2-40B4-BE49-F238E27FC236}">
                <a16:creationId xmlns:a16="http://schemas.microsoft.com/office/drawing/2014/main" id="{00446A54-BDAC-BCE2-1679-721A114D4A09}"/>
              </a:ext>
            </a:extLst>
          </p:cNvPr>
          <p:cNvSpPr>
            <a:spLocks noGrp="1"/>
          </p:cNvSpPr>
          <p:nvPr>
            <p:ph type="sldNum" sz="quarter" idx="12"/>
          </p:nvPr>
        </p:nvSpPr>
        <p:spPr/>
        <p:txBody>
          <a:bodyPr/>
          <a:lstStyle/>
          <a:p>
            <a:fld id="{BF917E8E-68E8-4002-93DC-932A42F5B354}" type="slidenum">
              <a:rPr lang="en-US" smtClean="0"/>
              <a:t>21</a:t>
            </a:fld>
            <a:endParaRPr lang="en-US"/>
          </a:p>
        </p:txBody>
      </p:sp>
      <p:pic>
        <p:nvPicPr>
          <p:cNvPr id="5" name="Picture 4" descr="A screenshot of a computer screen&#10;&#10;Description automatically generated">
            <a:extLst>
              <a:ext uri="{FF2B5EF4-FFF2-40B4-BE49-F238E27FC236}">
                <a16:creationId xmlns:a16="http://schemas.microsoft.com/office/drawing/2014/main" id="{321E4204-8BEC-82F1-04C2-5BE0FBF720BF}"/>
              </a:ext>
            </a:extLst>
          </p:cNvPr>
          <p:cNvPicPr>
            <a:picLocks noChangeAspect="1"/>
          </p:cNvPicPr>
          <p:nvPr/>
        </p:nvPicPr>
        <p:blipFill rotWithShape="1">
          <a:blip r:embed="rId3"/>
          <a:srcRect t="26387" b="8389"/>
          <a:stretch/>
        </p:blipFill>
        <p:spPr>
          <a:xfrm>
            <a:off x="0" y="1980606"/>
            <a:ext cx="12087225" cy="4486275"/>
          </a:xfrm>
          <a:prstGeom prst="rect">
            <a:avLst/>
          </a:prstGeom>
        </p:spPr>
      </p:pic>
    </p:spTree>
    <p:extLst>
      <p:ext uri="{BB962C8B-B14F-4D97-AF65-F5344CB8AC3E}">
        <p14:creationId xmlns:p14="http://schemas.microsoft.com/office/powerpoint/2010/main" val="199110760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8A8B-0088-930A-DEF0-7AF887B2F25A}"/>
              </a:ext>
            </a:extLst>
          </p:cNvPr>
          <p:cNvSpPr>
            <a:spLocks noGrp="1"/>
          </p:cNvSpPr>
          <p:nvPr>
            <p:ph type="title"/>
          </p:nvPr>
        </p:nvSpPr>
        <p:spPr>
          <a:xfrm>
            <a:off x="1676400" y="260557"/>
            <a:ext cx="10515600" cy="1325563"/>
          </a:xfrm>
          <a:ln>
            <a:noFill/>
          </a:ln>
        </p:spPr>
        <p:txBody>
          <a:bodyPr>
            <a:normAutofit/>
          </a:bodyPr>
          <a:lstStyle/>
          <a:p>
            <a:r>
              <a:rPr lang="en-US" sz="6000" dirty="0">
                <a:ln>
                  <a:solidFill>
                    <a:schemeClr val="tx1"/>
                  </a:solidFill>
                </a:ln>
                <a:solidFill>
                  <a:srgbClr val="009999"/>
                </a:solidFill>
                <a:effectLst>
                  <a:outerShdw blurRad="50800" dist="38100" dir="2700000" algn="tl" rotWithShape="0">
                    <a:prstClr val="black">
                      <a:alpha val="40000"/>
                    </a:prstClr>
                  </a:outerShdw>
                </a:effectLst>
              </a:rPr>
              <a:t>Defining Behavior-Activity</a:t>
            </a:r>
          </a:p>
        </p:txBody>
      </p:sp>
      <p:graphicFrame>
        <p:nvGraphicFramePr>
          <p:cNvPr id="4" name="Table 4">
            <a:extLst>
              <a:ext uri="{FF2B5EF4-FFF2-40B4-BE49-F238E27FC236}">
                <a16:creationId xmlns:a16="http://schemas.microsoft.com/office/drawing/2014/main" id="{0A9A400A-3527-5F46-FFC7-A474AFCE69BE}"/>
              </a:ext>
            </a:extLst>
          </p:cNvPr>
          <p:cNvGraphicFramePr>
            <a:graphicFrameLocks noGrp="1"/>
          </p:cNvGraphicFramePr>
          <p:nvPr>
            <p:ph idx="1"/>
            <p:extLst>
              <p:ext uri="{D42A27DB-BD31-4B8C-83A1-F6EECF244321}">
                <p14:modId xmlns:p14="http://schemas.microsoft.com/office/powerpoint/2010/main" val="419475389"/>
              </p:ext>
            </p:extLst>
          </p:nvPr>
        </p:nvGraphicFramePr>
        <p:xfrm>
          <a:off x="432619" y="1759975"/>
          <a:ext cx="11169446" cy="4837468"/>
        </p:xfrm>
        <a:graphic>
          <a:graphicData uri="http://schemas.openxmlformats.org/drawingml/2006/table">
            <a:tbl>
              <a:tblPr firstRow="1" bandRow="1">
                <a:tableStyleId>{5C22544A-7EE6-4342-B048-85BDC9FD1C3A}</a:tableStyleId>
              </a:tblPr>
              <a:tblGrid>
                <a:gridCol w="5584723">
                  <a:extLst>
                    <a:ext uri="{9D8B030D-6E8A-4147-A177-3AD203B41FA5}">
                      <a16:colId xmlns:a16="http://schemas.microsoft.com/office/drawing/2014/main" val="1862583193"/>
                    </a:ext>
                  </a:extLst>
                </a:gridCol>
                <a:gridCol w="5584723">
                  <a:extLst>
                    <a:ext uri="{9D8B030D-6E8A-4147-A177-3AD203B41FA5}">
                      <a16:colId xmlns:a16="http://schemas.microsoft.com/office/drawing/2014/main" val="3718558017"/>
                    </a:ext>
                  </a:extLst>
                </a:gridCol>
              </a:tblGrid>
              <a:tr h="439131">
                <a:tc>
                  <a:txBody>
                    <a:bodyPr/>
                    <a:lstStyle/>
                    <a:p>
                      <a:pPr algn="ctr"/>
                      <a:r>
                        <a:rPr lang="en-US" sz="2000" dirty="0"/>
                        <a:t>Subjective</a:t>
                      </a:r>
                    </a:p>
                  </a:txBody>
                  <a:tcPr>
                    <a:solidFill>
                      <a:srgbClr val="009999"/>
                    </a:solidFill>
                  </a:tcPr>
                </a:tc>
                <a:tc>
                  <a:txBody>
                    <a:bodyPr/>
                    <a:lstStyle/>
                    <a:p>
                      <a:pPr algn="ctr"/>
                      <a:r>
                        <a:rPr lang="en-US" sz="2000" dirty="0"/>
                        <a:t>Measurable, Observable, Objective</a:t>
                      </a:r>
                    </a:p>
                  </a:txBody>
                  <a:tcPr>
                    <a:solidFill>
                      <a:srgbClr val="009999"/>
                    </a:solidFill>
                  </a:tcPr>
                </a:tc>
                <a:extLst>
                  <a:ext uri="{0D108BD9-81ED-4DB2-BD59-A6C34878D82A}">
                    <a16:rowId xmlns:a16="http://schemas.microsoft.com/office/drawing/2014/main" val="3981474819"/>
                  </a:ext>
                </a:extLst>
              </a:tr>
              <a:tr h="439131">
                <a:tc>
                  <a:txBody>
                    <a:bodyPr/>
                    <a:lstStyle/>
                    <a:p>
                      <a:pPr algn="ctr"/>
                      <a:r>
                        <a:rPr lang="en-US" sz="1800" dirty="0"/>
                        <a:t>Poor Impulse Control</a:t>
                      </a:r>
                    </a:p>
                  </a:txBody>
                  <a:tcPr>
                    <a:solidFill>
                      <a:srgbClr val="009999">
                        <a:alpha val="25000"/>
                      </a:srgbClr>
                    </a:solidFill>
                  </a:tcPr>
                </a:tc>
                <a:tc>
                  <a:txBody>
                    <a:bodyPr/>
                    <a:lstStyle/>
                    <a:p>
                      <a:pPr algn="ctr"/>
                      <a:r>
                        <a:rPr lang="en-US" sz="1800" dirty="0"/>
                        <a:t>Yelled 7 Vulgarities in 15 seconds</a:t>
                      </a:r>
                    </a:p>
                  </a:txBody>
                  <a:tcPr>
                    <a:solidFill>
                      <a:srgbClr val="009999">
                        <a:alpha val="25000"/>
                      </a:srgbClr>
                    </a:solidFill>
                  </a:tcPr>
                </a:tc>
                <a:extLst>
                  <a:ext uri="{0D108BD9-81ED-4DB2-BD59-A6C34878D82A}">
                    <a16:rowId xmlns:a16="http://schemas.microsoft.com/office/drawing/2014/main" val="4117083780"/>
                  </a:ext>
                </a:extLst>
              </a:tr>
              <a:tr h="439131">
                <a:tc>
                  <a:txBody>
                    <a:bodyPr/>
                    <a:lstStyle/>
                    <a:p>
                      <a:pPr algn="ctr"/>
                      <a:r>
                        <a:rPr lang="en-US" sz="1800" dirty="0"/>
                        <a:t>Angry</a:t>
                      </a:r>
                    </a:p>
                  </a:txBody>
                  <a:tcPr>
                    <a:solidFill>
                      <a:srgbClr val="009999">
                        <a:alpha val="10000"/>
                      </a:srgbClr>
                    </a:solidFill>
                  </a:tcPr>
                </a:tc>
                <a:tc>
                  <a:txBody>
                    <a:bodyPr/>
                    <a:lstStyle/>
                    <a:p>
                      <a:pPr algn="ctr"/>
                      <a:r>
                        <a:rPr lang="en-US" sz="1800" dirty="0"/>
                        <a:t>Kicked a chair 6 times</a:t>
                      </a:r>
                    </a:p>
                  </a:txBody>
                  <a:tcPr>
                    <a:solidFill>
                      <a:srgbClr val="009999">
                        <a:alpha val="10000"/>
                      </a:srgbClr>
                    </a:solidFill>
                  </a:tcPr>
                </a:tc>
                <a:extLst>
                  <a:ext uri="{0D108BD9-81ED-4DB2-BD59-A6C34878D82A}">
                    <a16:rowId xmlns:a16="http://schemas.microsoft.com/office/drawing/2014/main" val="3408354244"/>
                  </a:ext>
                </a:extLst>
              </a:tr>
              <a:tr h="439131">
                <a:tc>
                  <a:txBody>
                    <a:bodyPr/>
                    <a:lstStyle/>
                    <a:p>
                      <a:pPr algn="ctr"/>
                      <a:r>
                        <a:rPr lang="en-US" sz="1800" dirty="0"/>
                        <a:t>Hostile</a:t>
                      </a:r>
                    </a:p>
                  </a:txBody>
                  <a:tcPr>
                    <a:solidFill>
                      <a:srgbClr val="009999">
                        <a:alpha val="25000"/>
                      </a:srgbClr>
                    </a:solidFill>
                  </a:tcPr>
                </a:tc>
                <a:tc>
                  <a:txBody>
                    <a:bodyPr/>
                    <a:lstStyle/>
                    <a:p>
                      <a:pPr algn="ctr"/>
                      <a:r>
                        <a:rPr lang="en-US" sz="1800" dirty="0"/>
                        <a:t>Threatened to attack anyone who approached</a:t>
                      </a:r>
                    </a:p>
                  </a:txBody>
                  <a:tcPr>
                    <a:solidFill>
                      <a:srgbClr val="009999">
                        <a:alpha val="25000"/>
                      </a:srgbClr>
                    </a:solidFill>
                  </a:tcPr>
                </a:tc>
                <a:extLst>
                  <a:ext uri="{0D108BD9-81ED-4DB2-BD59-A6C34878D82A}">
                    <a16:rowId xmlns:a16="http://schemas.microsoft.com/office/drawing/2014/main" val="2758434688"/>
                  </a:ext>
                </a:extLst>
              </a:tr>
              <a:tr h="439131">
                <a:tc>
                  <a:txBody>
                    <a:bodyPr/>
                    <a:lstStyle/>
                    <a:p>
                      <a:pPr algn="ctr"/>
                      <a:r>
                        <a:rPr lang="en-US" sz="1800" dirty="0"/>
                        <a:t>Resentful</a:t>
                      </a:r>
                    </a:p>
                  </a:txBody>
                  <a:tcPr>
                    <a:solidFill>
                      <a:srgbClr val="009999">
                        <a:alpha val="10000"/>
                      </a:srgbClr>
                    </a:solidFill>
                  </a:tcPr>
                </a:tc>
                <a:tc>
                  <a:txBody>
                    <a:bodyPr/>
                    <a:lstStyle/>
                    <a:p>
                      <a:pPr algn="ctr"/>
                      <a:r>
                        <a:rPr lang="en-US" sz="1800" dirty="0"/>
                        <a:t>Refused 3 activities when didn’t get a chance to choose</a:t>
                      </a:r>
                    </a:p>
                  </a:txBody>
                  <a:tcPr>
                    <a:solidFill>
                      <a:srgbClr val="009999">
                        <a:alpha val="10000"/>
                      </a:srgbClr>
                    </a:solidFill>
                  </a:tcPr>
                </a:tc>
                <a:extLst>
                  <a:ext uri="{0D108BD9-81ED-4DB2-BD59-A6C34878D82A}">
                    <a16:rowId xmlns:a16="http://schemas.microsoft.com/office/drawing/2014/main" val="1017214046"/>
                  </a:ext>
                </a:extLst>
              </a:tr>
              <a:tr h="439131">
                <a:tc>
                  <a:txBody>
                    <a:bodyPr/>
                    <a:lstStyle/>
                    <a:p>
                      <a:pPr algn="ctr"/>
                      <a:r>
                        <a:rPr lang="en-US" sz="1800" dirty="0"/>
                        <a:t>Non-compliant</a:t>
                      </a:r>
                    </a:p>
                  </a:txBody>
                  <a:tcPr>
                    <a:solidFill>
                      <a:srgbClr val="009999">
                        <a:alpha val="25000"/>
                      </a:srgbClr>
                    </a:solidFill>
                  </a:tcPr>
                </a:tc>
                <a:tc>
                  <a:txBody>
                    <a:bodyPr/>
                    <a:lstStyle/>
                    <a:p>
                      <a:pPr algn="ctr"/>
                      <a:r>
                        <a:rPr lang="en-US" sz="1800" dirty="0"/>
                        <a:t>Given 9 prompts in 50 seconds to complete task</a:t>
                      </a:r>
                    </a:p>
                  </a:txBody>
                  <a:tcPr>
                    <a:solidFill>
                      <a:srgbClr val="009999">
                        <a:alpha val="25000"/>
                      </a:srgbClr>
                    </a:solidFill>
                  </a:tcPr>
                </a:tc>
                <a:extLst>
                  <a:ext uri="{0D108BD9-81ED-4DB2-BD59-A6C34878D82A}">
                    <a16:rowId xmlns:a16="http://schemas.microsoft.com/office/drawing/2014/main" val="763290684"/>
                  </a:ext>
                </a:extLst>
              </a:tr>
              <a:tr h="446158">
                <a:tc>
                  <a:txBody>
                    <a:bodyPr/>
                    <a:lstStyle/>
                    <a:p>
                      <a:pPr algn="ctr"/>
                      <a:r>
                        <a:rPr lang="en-US" sz="2000" b="1" dirty="0">
                          <a:solidFill>
                            <a:schemeClr val="bg1"/>
                          </a:solidFill>
                        </a:rPr>
                        <a:t>Subjective</a:t>
                      </a:r>
                      <a:r>
                        <a:rPr lang="en-US" sz="2000" dirty="0">
                          <a:solidFill>
                            <a:schemeClr val="bg1"/>
                          </a:solidFill>
                        </a:rPr>
                        <a:t> (commonly found in our Program)</a:t>
                      </a:r>
                    </a:p>
                  </a:txBody>
                  <a:tcPr>
                    <a:solidFill>
                      <a:srgbClr val="0066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Measurable, Observable, Objective</a:t>
                      </a:r>
                    </a:p>
                  </a:txBody>
                  <a:tcPr>
                    <a:solidFill>
                      <a:srgbClr val="006666"/>
                    </a:solidFill>
                  </a:tcPr>
                </a:tc>
                <a:extLst>
                  <a:ext uri="{0D108BD9-81ED-4DB2-BD59-A6C34878D82A}">
                    <a16:rowId xmlns:a16="http://schemas.microsoft.com/office/drawing/2014/main" val="1377610276"/>
                  </a:ext>
                </a:extLst>
              </a:tr>
              <a:tr h="439131">
                <a:tc>
                  <a:txBody>
                    <a:bodyPr/>
                    <a:lstStyle/>
                    <a:p>
                      <a:pPr algn="ctr"/>
                      <a:endParaRPr lang="en-US" dirty="0"/>
                    </a:p>
                  </a:txBody>
                  <a:tcPr>
                    <a:solidFill>
                      <a:srgbClr val="009999">
                        <a:alpha val="25000"/>
                      </a:srgbClr>
                    </a:solidFill>
                  </a:tcPr>
                </a:tc>
                <a:tc>
                  <a:txBody>
                    <a:bodyPr/>
                    <a:lstStyle/>
                    <a:p>
                      <a:pPr algn="ctr"/>
                      <a:endParaRPr lang="en-US" dirty="0"/>
                    </a:p>
                  </a:txBody>
                  <a:tcPr>
                    <a:solidFill>
                      <a:srgbClr val="009999">
                        <a:alpha val="25000"/>
                      </a:srgbClr>
                    </a:solidFill>
                  </a:tcPr>
                </a:tc>
                <a:extLst>
                  <a:ext uri="{0D108BD9-81ED-4DB2-BD59-A6C34878D82A}">
                    <a16:rowId xmlns:a16="http://schemas.microsoft.com/office/drawing/2014/main" val="2701887957"/>
                  </a:ext>
                </a:extLst>
              </a:tr>
              <a:tr h="439131">
                <a:tc>
                  <a:txBody>
                    <a:bodyPr/>
                    <a:lstStyle/>
                    <a:p>
                      <a:pPr algn="ctr"/>
                      <a:endParaRPr lang="en-US" dirty="0"/>
                    </a:p>
                  </a:txBody>
                  <a:tcPr>
                    <a:solidFill>
                      <a:srgbClr val="009999">
                        <a:alpha val="10000"/>
                      </a:srgbClr>
                    </a:solidFill>
                  </a:tcPr>
                </a:tc>
                <a:tc>
                  <a:txBody>
                    <a:bodyPr/>
                    <a:lstStyle/>
                    <a:p>
                      <a:pPr algn="ctr"/>
                      <a:endParaRPr lang="en-US" dirty="0"/>
                    </a:p>
                  </a:txBody>
                  <a:tcPr>
                    <a:solidFill>
                      <a:srgbClr val="009999">
                        <a:alpha val="10000"/>
                      </a:srgbClr>
                    </a:solidFill>
                  </a:tcPr>
                </a:tc>
                <a:extLst>
                  <a:ext uri="{0D108BD9-81ED-4DB2-BD59-A6C34878D82A}">
                    <a16:rowId xmlns:a16="http://schemas.microsoft.com/office/drawing/2014/main" val="3495198449"/>
                  </a:ext>
                </a:extLst>
              </a:tr>
              <a:tr h="439131">
                <a:tc>
                  <a:txBody>
                    <a:bodyPr/>
                    <a:lstStyle/>
                    <a:p>
                      <a:pPr algn="ctr"/>
                      <a:endParaRPr lang="en-US" dirty="0"/>
                    </a:p>
                  </a:txBody>
                  <a:tcPr>
                    <a:solidFill>
                      <a:srgbClr val="009999">
                        <a:alpha val="25000"/>
                      </a:srgbClr>
                    </a:solidFill>
                  </a:tcPr>
                </a:tc>
                <a:tc>
                  <a:txBody>
                    <a:bodyPr/>
                    <a:lstStyle/>
                    <a:p>
                      <a:pPr algn="ctr"/>
                      <a:endParaRPr lang="en-US" dirty="0"/>
                    </a:p>
                  </a:txBody>
                  <a:tcPr>
                    <a:solidFill>
                      <a:srgbClr val="009999">
                        <a:alpha val="25000"/>
                      </a:srgbClr>
                    </a:solidFill>
                  </a:tcPr>
                </a:tc>
                <a:extLst>
                  <a:ext uri="{0D108BD9-81ED-4DB2-BD59-A6C34878D82A}">
                    <a16:rowId xmlns:a16="http://schemas.microsoft.com/office/drawing/2014/main" val="3893272423"/>
                  </a:ext>
                </a:extLst>
              </a:tr>
              <a:tr h="439131">
                <a:tc>
                  <a:txBody>
                    <a:bodyPr/>
                    <a:lstStyle/>
                    <a:p>
                      <a:pPr algn="ctr"/>
                      <a:endParaRPr lang="en-US" dirty="0"/>
                    </a:p>
                  </a:txBody>
                  <a:tcPr>
                    <a:solidFill>
                      <a:srgbClr val="009999">
                        <a:alpha val="10000"/>
                      </a:srgbClr>
                    </a:solidFill>
                  </a:tcPr>
                </a:tc>
                <a:tc>
                  <a:txBody>
                    <a:bodyPr/>
                    <a:lstStyle/>
                    <a:p>
                      <a:pPr algn="ctr"/>
                      <a:endParaRPr lang="en-US" dirty="0"/>
                    </a:p>
                  </a:txBody>
                  <a:tcPr>
                    <a:solidFill>
                      <a:srgbClr val="009999">
                        <a:alpha val="10000"/>
                      </a:srgbClr>
                    </a:solidFill>
                  </a:tcPr>
                </a:tc>
                <a:extLst>
                  <a:ext uri="{0D108BD9-81ED-4DB2-BD59-A6C34878D82A}">
                    <a16:rowId xmlns:a16="http://schemas.microsoft.com/office/drawing/2014/main" val="3186106782"/>
                  </a:ext>
                </a:extLst>
              </a:tr>
            </a:tbl>
          </a:graphicData>
        </a:graphic>
      </p:graphicFrame>
    </p:spTree>
    <p:extLst>
      <p:ext uri="{BB962C8B-B14F-4D97-AF65-F5344CB8AC3E}">
        <p14:creationId xmlns:p14="http://schemas.microsoft.com/office/powerpoint/2010/main" val="293360037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38754"/>
          </a:xfrm>
        </p:spPr>
        <p:txBody>
          <a:bodyPr>
            <a:normAutofit/>
          </a:bodyPr>
          <a:lstStyle/>
          <a:p>
            <a:pPr algn="ctr"/>
            <a:r>
              <a:rPr lang="en-US" sz="2800" b="1" dirty="0">
                <a:solidFill>
                  <a:srgbClr val="FFFFFF"/>
                </a:solidFill>
                <a:effectLst>
                  <a:outerShdw blurRad="38100" dist="38100" dir="2700000" algn="tl">
                    <a:srgbClr val="000000">
                      <a:alpha val="43137"/>
                    </a:srgbClr>
                  </a:outerShdw>
                </a:effectLst>
              </a:rPr>
              <a:t>Incident Minimization</a:t>
            </a:r>
            <a:br>
              <a:rPr lang="en-US" sz="3200" b="1" dirty="0">
                <a:solidFill>
                  <a:srgbClr val="FFFFFF"/>
                </a:solidFill>
                <a:effectLst>
                  <a:outerShdw blurRad="38100" dist="38100" dir="2700000" algn="tl">
                    <a:srgbClr val="000000">
                      <a:alpha val="43137"/>
                    </a:srgbClr>
                  </a:outerShdw>
                </a:effectLst>
              </a:rPr>
            </a:br>
            <a:r>
              <a:rPr lang="en-US" sz="4000" b="1" dirty="0">
                <a:solidFill>
                  <a:srgbClr val="FFFFFF"/>
                </a:solidFill>
                <a:effectLst>
                  <a:outerShdw blurRad="38100" dist="38100" dir="2700000" algn="tl">
                    <a:srgbClr val="000000">
                      <a:alpha val="43137"/>
                    </a:srgbClr>
                  </a:outerShdw>
                </a:effectLst>
              </a:rPr>
              <a:t>Detecting Antecedents and Predicting Behavior</a:t>
            </a:r>
            <a:endParaRPr lang="en-US" sz="3600" b="1" dirty="0">
              <a:solidFill>
                <a:srgbClr val="FFFFFF"/>
              </a:solidFill>
              <a:effectLst>
                <a:outerShdw blurRad="38100" dist="38100" dir="2700000" algn="tl">
                  <a:srgbClr val="000000">
                    <a:alpha val="43137"/>
                  </a:srgbClr>
                </a:outerShdw>
              </a:effectLst>
            </a:endParaRPr>
          </a:p>
        </p:txBody>
      </p:sp>
      <p:pic>
        <p:nvPicPr>
          <p:cNvPr id="6" name="Picture 5" descr="A digital balance scale using circles">
            <a:extLst>
              <a:ext uri="{FF2B5EF4-FFF2-40B4-BE49-F238E27FC236}">
                <a16:creationId xmlns:a16="http://schemas.microsoft.com/office/drawing/2014/main" id="{6D56282F-0425-37D5-8EFD-DCF1D42731A1}"/>
              </a:ext>
            </a:extLst>
          </p:cNvPr>
          <p:cNvPicPr>
            <a:picLocks noChangeAspect="1"/>
          </p:cNvPicPr>
          <p:nvPr/>
        </p:nvPicPr>
        <p:blipFill rotWithShape="1">
          <a:blip r:embed="rId3"/>
          <a:srcRect r="1" b="4451"/>
          <a:stretch/>
        </p:blipFill>
        <p:spPr>
          <a:xfrm>
            <a:off x="327547" y="2454903"/>
            <a:ext cx="7058306" cy="4080254"/>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82563" y="669850"/>
            <a:ext cx="4281890" cy="5762847"/>
          </a:xfrm>
        </p:spPr>
        <p:txBody>
          <a:bodyPr anchor="ctr">
            <a:normAutofit/>
          </a:bodyPr>
          <a:lstStyle/>
          <a:p>
            <a:pPr marL="0" indent="0">
              <a:buNone/>
            </a:pPr>
            <a:endParaRPr lang="en-US" sz="2400" dirty="0">
              <a:solidFill>
                <a:srgbClr val="FFFFFF"/>
              </a:solidFill>
            </a:endParaRPr>
          </a:p>
          <a:p>
            <a:pPr marL="0" indent="0">
              <a:buNone/>
            </a:pPr>
            <a:r>
              <a:rPr lang="en-US" sz="2400" u="sng" dirty="0">
                <a:solidFill>
                  <a:schemeClr val="tx1">
                    <a:lumMod val="95000"/>
                    <a:lumOff val="5000"/>
                  </a:schemeClr>
                </a:solidFill>
              </a:rPr>
              <a:t>Antecedents</a:t>
            </a:r>
            <a:r>
              <a:rPr lang="en-US" sz="2400" dirty="0">
                <a:solidFill>
                  <a:schemeClr val="tx1">
                    <a:lumMod val="95000"/>
                    <a:lumOff val="5000"/>
                  </a:schemeClr>
                </a:solidFill>
              </a:rPr>
              <a:t> – whatever happens before a behavior.</a:t>
            </a:r>
          </a:p>
          <a:p>
            <a:pPr>
              <a:buFont typeface="Wingdings" panose="05000000000000000000" pitchFamily="2" charset="2"/>
              <a:buChar char="v"/>
            </a:pPr>
            <a:r>
              <a:rPr lang="en-US" sz="2400" dirty="0">
                <a:solidFill>
                  <a:schemeClr val="tx1">
                    <a:lumMod val="95000"/>
                    <a:lumOff val="5000"/>
                  </a:schemeClr>
                </a:solidFill>
              </a:rPr>
              <a:t>Triggers (environmental)</a:t>
            </a:r>
          </a:p>
          <a:p>
            <a:pPr>
              <a:buFont typeface="Wingdings" panose="05000000000000000000" pitchFamily="2" charset="2"/>
              <a:buChar char="v"/>
            </a:pPr>
            <a:r>
              <a:rPr lang="en-US" sz="2400" dirty="0">
                <a:solidFill>
                  <a:schemeClr val="tx1">
                    <a:lumMod val="95000"/>
                    <a:lumOff val="5000"/>
                  </a:schemeClr>
                </a:solidFill>
              </a:rPr>
              <a:t>Signals (behavioral)</a:t>
            </a:r>
          </a:p>
          <a:p>
            <a:pPr marL="0" indent="0">
              <a:buNone/>
            </a:pPr>
            <a:endParaRPr lang="en-US" sz="2400" dirty="0">
              <a:solidFill>
                <a:schemeClr val="tx1">
                  <a:lumMod val="95000"/>
                  <a:lumOff val="5000"/>
                </a:schemeClr>
              </a:solidFill>
            </a:endParaRPr>
          </a:p>
          <a:p>
            <a:pPr marL="0" indent="0" algn="ctr">
              <a:buNone/>
            </a:pPr>
            <a:r>
              <a:rPr lang="en-US" sz="2400" b="1" dirty="0">
                <a:solidFill>
                  <a:schemeClr val="tx1">
                    <a:lumMod val="95000"/>
                    <a:lumOff val="5000"/>
                  </a:schemeClr>
                </a:solidFill>
              </a:rPr>
              <a:t>PAY CLOSE ATTENTION… </a:t>
            </a:r>
          </a:p>
          <a:p>
            <a:pPr marL="0" indent="0" algn="ctr">
              <a:buNone/>
            </a:pPr>
            <a:r>
              <a:rPr lang="en-US" sz="2400" b="1" dirty="0">
                <a:solidFill>
                  <a:schemeClr val="tx1">
                    <a:lumMod val="95000"/>
                    <a:lumOff val="5000"/>
                  </a:schemeClr>
                </a:solidFill>
              </a:rPr>
              <a:t>early detection =                                  earlier intervention</a:t>
            </a:r>
          </a:p>
          <a:p>
            <a:pPr marL="0" indent="0">
              <a:buNone/>
            </a:pPr>
            <a:endParaRPr lang="en-US" sz="2400" dirty="0">
              <a:solidFill>
                <a:schemeClr val="tx1">
                  <a:lumMod val="95000"/>
                  <a:lumOff val="5000"/>
                </a:schemeClr>
              </a:solidFill>
            </a:endParaRPr>
          </a:p>
          <a:p>
            <a:pPr marL="0" indent="0" algn="ctr">
              <a:buNone/>
            </a:pPr>
            <a:r>
              <a:rPr lang="en-US" sz="2400" b="1" i="1" dirty="0">
                <a:solidFill>
                  <a:schemeClr val="tx1">
                    <a:lumMod val="95000"/>
                    <a:lumOff val="5000"/>
                  </a:schemeClr>
                </a:solidFill>
              </a:rPr>
              <a:t>If you start to wonder if it’s time to call for help…IT IS!</a:t>
            </a:r>
          </a:p>
          <a:p>
            <a:pPr marL="0" indent="0">
              <a:buNone/>
            </a:pPr>
            <a:endParaRPr lang="en-US" sz="1900" dirty="0">
              <a:solidFill>
                <a:schemeClr val="tx1">
                  <a:lumMod val="95000"/>
                  <a:lumOff val="5000"/>
                </a:schemeClr>
              </a:solidFill>
            </a:endParaRPr>
          </a:p>
          <a:p>
            <a:pPr marL="0" indent="0">
              <a:buNone/>
            </a:pPr>
            <a:endParaRPr lang="en-US" sz="1900" dirty="0">
              <a:solidFill>
                <a:schemeClr val="tx1">
                  <a:lumMod val="95000"/>
                  <a:lumOff val="5000"/>
                </a:schemeClr>
              </a:solidFill>
            </a:endParaRPr>
          </a:p>
          <a:p>
            <a:pPr marL="0" indent="0">
              <a:buNone/>
            </a:pPr>
            <a:endParaRPr lang="en-US" sz="1900" dirty="0">
              <a:solidFill>
                <a:srgbClr val="FFFFFF"/>
              </a:solidFill>
            </a:endParaRPr>
          </a:p>
        </p:txBody>
      </p:sp>
      <p:sp>
        <p:nvSpPr>
          <p:cNvPr id="4" name="Slide Number Placeholder 3"/>
          <p:cNvSpPr>
            <a:spLocks noGrp="1"/>
          </p:cNvSpPr>
          <p:nvPr>
            <p:ph type="sldNum" sz="quarter" idx="12"/>
          </p:nvPr>
        </p:nvSpPr>
        <p:spPr>
          <a:xfrm>
            <a:off x="10480391" y="6535157"/>
            <a:ext cx="973667" cy="274320"/>
          </a:xfrm>
        </p:spPr>
        <p:txBody>
          <a:bodyPr>
            <a:normAutofit/>
          </a:bodyPr>
          <a:lstStyle/>
          <a:p>
            <a:pPr>
              <a:spcAft>
                <a:spcPts val="600"/>
              </a:spcAft>
            </a:pPr>
            <a:fld id="{BF917E8E-68E8-4002-93DC-932A42F5B354}" type="slidenum">
              <a:rPr lang="en-US" sz="1050">
                <a:solidFill>
                  <a:schemeClr val="tx1">
                    <a:lumMod val="50000"/>
                    <a:lumOff val="50000"/>
                  </a:schemeClr>
                </a:solidFill>
              </a:rPr>
              <a:pPr>
                <a:spcAft>
                  <a:spcPts val="600"/>
                </a:spcAft>
              </a:pPr>
              <a:t>23</a:t>
            </a:fld>
            <a:endParaRPr lang="en-US" sz="1050">
              <a:solidFill>
                <a:schemeClr val="tx1">
                  <a:lumMod val="50000"/>
                  <a:lumOff val="50000"/>
                </a:schemeClr>
              </a:solidFill>
            </a:endParaRPr>
          </a:p>
        </p:txBody>
      </p:sp>
    </p:spTree>
    <p:extLst>
      <p:ext uri="{BB962C8B-B14F-4D97-AF65-F5344CB8AC3E}">
        <p14:creationId xmlns:p14="http://schemas.microsoft.com/office/powerpoint/2010/main" val="33249923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A3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pPr algn="ctr"/>
            <a:r>
              <a:rPr lang="en-US" b="1" dirty="0">
                <a:solidFill>
                  <a:srgbClr val="FFFFFF"/>
                </a:solidFill>
                <a:effectLst>
                  <a:outerShdw blurRad="38100" dist="38100" dir="2700000" algn="tl">
                    <a:srgbClr val="000000">
                      <a:alpha val="43137"/>
                    </a:srgbClr>
                  </a:outerShdw>
                </a:effectLst>
              </a:rPr>
              <a:t>Safety Habits – </a:t>
            </a:r>
            <a:br>
              <a:rPr lang="en-US" b="1" dirty="0">
                <a:solidFill>
                  <a:srgbClr val="FFFFFF"/>
                </a:solidFill>
                <a:effectLst>
                  <a:outerShdw blurRad="38100" dist="38100" dir="2700000" algn="tl">
                    <a:srgbClr val="000000">
                      <a:alpha val="43137"/>
                    </a:srgbClr>
                  </a:outerShdw>
                </a:effectLst>
              </a:rPr>
            </a:br>
            <a:r>
              <a:rPr lang="en-US" b="1" dirty="0">
                <a:solidFill>
                  <a:srgbClr val="FFFFFF"/>
                </a:solidFill>
                <a:effectLst>
                  <a:outerShdw blurRad="38100" dist="38100" dir="2700000" algn="tl">
                    <a:srgbClr val="000000">
                      <a:alpha val="43137"/>
                    </a:srgbClr>
                  </a:outerShdw>
                </a:effectLst>
              </a:rPr>
              <a:t>Individual Observation</a:t>
            </a:r>
            <a:endParaRPr lang="en-US" dirty="0">
              <a:solidFill>
                <a:srgbClr val="FFFFFF"/>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1B84FA92-F40D-CBF8-296E-46F2EDF4F344}"/>
              </a:ext>
            </a:extLst>
          </p:cNvPr>
          <p:cNvPicPr>
            <a:picLocks noChangeAspect="1"/>
          </p:cNvPicPr>
          <p:nvPr/>
        </p:nvPicPr>
        <p:blipFill rotWithShape="1">
          <a:blip r:embed="rId3"/>
          <a:srcRect l="15185" r="28494" b="1"/>
          <a:stretch/>
        </p:blipFill>
        <p:spPr>
          <a:xfrm>
            <a:off x="327546" y="2454903"/>
            <a:ext cx="3442801" cy="4080254"/>
          </a:xfrm>
          <a:prstGeom prst="rect">
            <a:avLst/>
          </a:prstGeom>
        </p:spPr>
      </p:pic>
      <p:pic>
        <p:nvPicPr>
          <p:cNvPr id="7" name="Picture 6">
            <a:extLst>
              <a:ext uri="{FF2B5EF4-FFF2-40B4-BE49-F238E27FC236}">
                <a16:creationId xmlns:a16="http://schemas.microsoft.com/office/drawing/2014/main" id="{846583C9-DF20-51AC-2DD5-51B00907920C}"/>
              </a:ext>
            </a:extLst>
          </p:cNvPr>
          <p:cNvPicPr>
            <a:picLocks noChangeAspect="1"/>
          </p:cNvPicPr>
          <p:nvPr/>
        </p:nvPicPr>
        <p:blipFill rotWithShape="1">
          <a:blip r:embed="rId4"/>
          <a:srcRect r="-3" b="7259"/>
          <a:stretch/>
        </p:blipFill>
        <p:spPr>
          <a:xfrm>
            <a:off x="3942260" y="2454901"/>
            <a:ext cx="3442803" cy="4080255"/>
          </a:xfrm>
          <a:prstGeom prst="rect">
            <a:avLst/>
          </a:prstGeom>
        </p:spPr>
      </p:pic>
      <p:sp>
        <p:nvSpPr>
          <p:cNvPr id="19"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56184" y="321732"/>
            <a:ext cx="4331016" cy="6213424"/>
          </a:xfrm>
          <a:solidFill>
            <a:schemeClr val="bg1">
              <a:lumMod val="65000"/>
            </a:schemeClr>
          </a:solidFill>
        </p:spPr>
        <p:txBody>
          <a:bodyPr anchor="ctr">
            <a:normAutofit/>
          </a:bodyPr>
          <a:lstStyle/>
          <a:p>
            <a:pPr marL="0" indent="0" algn="ctr">
              <a:buNone/>
            </a:pPr>
            <a:r>
              <a:rPr lang="en-US" sz="2400" b="1" dirty="0">
                <a:solidFill>
                  <a:schemeClr val="tx1">
                    <a:lumMod val="95000"/>
                    <a:lumOff val="5000"/>
                  </a:schemeClr>
                </a:solidFill>
              </a:rPr>
              <a:t>AWARENESS and reading the person is important! </a:t>
            </a:r>
          </a:p>
          <a:p>
            <a:pPr marL="0" indent="0">
              <a:buNone/>
            </a:pPr>
            <a:endParaRPr lang="en-US" sz="2400" b="1" dirty="0">
              <a:solidFill>
                <a:schemeClr val="tx1">
                  <a:lumMod val="95000"/>
                  <a:lumOff val="5000"/>
                </a:schemeClr>
              </a:solidFill>
            </a:endParaRPr>
          </a:p>
          <a:p>
            <a:r>
              <a:rPr lang="en-US" sz="2400" dirty="0">
                <a:solidFill>
                  <a:schemeClr val="tx1">
                    <a:lumMod val="95000"/>
                    <a:lumOff val="5000"/>
                  </a:schemeClr>
                </a:solidFill>
              </a:rPr>
              <a:t>Carefully OBSERVE the individual while respecting space.</a:t>
            </a:r>
          </a:p>
          <a:p>
            <a:r>
              <a:rPr lang="en-US" sz="2400" dirty="0">
                <a:solidFill>
                  <a:schemeClr val="tx1">
                    <a:lumMod val="95000"/>
                    <a:lumOff val="5000"/>
                  </a:schemeClr>
                </a:solidFill>
              </a:rPr>
              <a:t>Watch for tension (i.e., facial, muscle).</a:t>
            </a:r>
          </a:p>
          <a:p>
            <a:r>
              <a:rPr lang="en-US" sz="2400" dirty="0">
                <a:solidFill>
                  <a:schemeClr val="tx1">
                    <a:lumMod val="95000"/>
                    <a:lumOff val="5000"/>
                  </a:schemeClr>
                </a:solidFill>
              </a:rPr>
              <a:t>Changes in behavior (i.e., positioning, pacing). </a:t>
            </a:r>
          </a:p>
          <a:p>
            <a:pPr marL="0" indent="0">
              <a:buNone/>
            </a:pPr>
            <a:endParaRPr lang="en-US" sz="2400" dirty="0">
              <a:solidFill>
                <a:schemeClr val="tx1">
                  <a:lumMod val="95000"/>
                  <a:lumOff val="5000"/>
                </a:schemeClr>
              </a:solidFill>
            </a:endParaRPr>
          </a:p>
          <a:p>
            <a:pPr marL="0" indent="0" algn="ctr">
              <a:buNone/>
            </a:pPr>
            <a:r>
              <a:rPr lang="en-US" sz="2400" b="1" dirty="0">
                <a:solidFill>
                  <a:schemeClr val="tx1">
                    <a:lumMod val="95000"/>
                    <a:lumOff val="5000"/>
                  </a:schemeClr>
                </a:solidFill>
              </a:rPr>
              <a:t>Always follow the person’s Individual Support Plan (ISP) &amp; any behavior plans!</a:t>
            </a:r>
          </a:p>
          <a:p>
            <a:pPr marL="0" indent="0">
              <a:buNone/>
            </a:pPr>
            <a:endParaRPr lang="en-US" sz="2000" dirty="0">
              <a:solidFill>
                <a:srgbClr val="FFFFFF"/>
              </a:solidFill>
            </a:endParaRPr>
          </a:p>
        </p:txBody>
      </p:sp>
      <p:sp>
        <p:nvSpPr>
          <p:cNvPr id="4" name="Slide Number Placeholder 3"/>
          <p:cNvSpPr>
            <a:spLocks noGrp="1"/>
          </p:cNvSpPr>
          <p:nvPr>
            <p:ph type="sldNum" sz="quarter" idx="12"/>
          </p:nvPr>
        </p:nvSpPr>
        <p:spPr>
          <a:xfrm>
            <a:off x="10655806" y="6535157"/>
            <a:ext cx="813463" cy="274320"/>
          </a:xfrm>
        </p:spPr>
        <p:txBody>
          <a:bodyPr>
            <a:normAutofit/>
          </a:bodyPr>
          <a:lstStyle/>
          <a:p>
            <a:pPr>
              <a:spcAft>
                <a:spcPts val="600"/>
              </a:spcAft>
            </a:pPr>
            <a:fld id="{BF917E8E-68E8-4002-93DC-932A42F5B354}" type="slidenum">
              <a:rPr lang="en-US" sz="1050">
                <a:solidFill>
                  <a:schemeClr val="tx1">
                    <a:lumMod val="50000"/>
                    <a:lumOff val="50000"/>
                  </a:schemeClr>
                </a:solidFill>
              </a:rPr>
              <a:pPr>
                <a:spcAft>
                  <a:spcPts val="600"/>
                </a:spcAft>
              </a:pPr>
              <a:t>24</a:t>
            </a:fld>
            <a:endParaRPr lang="en-US" sz="1050">
              <a:solidFill>
                <a:schemeClr val="tx1">
                  <a:lumMod val="50000"/>
                  <a:lumOff val="50000"/>
                </a:schemeClr>
              </a:solidFill>
            </a:endParaRPr>
          </a:p>
        </p:txBody>
      </p:sp>
    </p:spTree>
    <p:extLst>
      <p:ext uri="{BB962C8B-B14F-4D97-AF65-F5344CB8AC3E}">
        <p14:creationId xmlns:p14="http://schemas.microsoft.com/office/powerpoint/2010/main" val="262689691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725FF30-61C4-BE43-B06A-2589D76EE52B}"/>
              </a:ext>
            </a:extLst>
          </p:cNvPr>
          <p:cNvPicPr>
            <a:picLocks noChangeAspect="1"/>
          </p:cNvPicPr>
          <p:nvPr/>
        </p:nvPicPr>
        <p:blipFill>
          <a:blip r:embed="rId3"/>
          <a:stretch>
            <a:fillRect/>
          </a:stretch>
        </p:blipFill>
        <p:spPr>
          <a:xfrm>
            <a:off x="2496490" y="661647"/>
            <a:ext cx="7239000" cy="5267325"/>
          </a:xfrm>
          <a:prstGeom prst="rect">
            <a:avLst/>
          </a:prstGeom>
        </p:spPr>
      </p:pic>
      <p:pic>
        <p:nvPicPr>
          <p:cNvPr id="26" name="Picture 25">
            <a:extLst>
              <a:ext uri="{FF2B5EF4-FFF2-40B4-BE49-F238E27FC236}">
                <a16:creationId xmlns:a16="http://schemas.microsoft.com/office/drawing/2014/main" id="{9B35B705-B5FC-E30C-F6DA-BFF3119D1184}"/>
              </a:ext>
            </a:extLst>
          </p:cNvPr>
          <p:cNvPicPr>
            <a:picLocks noChangeAspect="1"/>
          </p:cNvPicPr>
          <p:nvPr/>
        </p:nvPicPr>
        <p:blipFill>
          <a:blip r:embed="rId4"/>
          <a:stretch>
            <a:fillRect/>
          </a:stretch>
        </p:blipFill>
        <p:spPr>
          <a:xfrm>
            <a:off x="3067665" y="3679592"/>
            <a:ext cx="6096650" cy="1890147"/>
          </a:xfrm>
          <a:prstGeom prst="rect">
            <a:avLst/>
          </a:prstGeom>
        </p:spPr>
      </p:pic>
      <p:sp>
        <p:nvSpPr>
          <p:cNvPr id="33" name="TextBox 32">
            <a:extLst>
              <a:ext uri="{FF2B5EF4-FFF2-40B4-BE49-F238E27FC236}">
                <a16:creationId xmlns:a16="http://schemas.microsoft.com/office/drawing/2014/main" id="{E4D7C798-F95E-C57B-85F2-BBAAE5C28267}"/>
              </a:ext>
            </a:extLst>
          </p:cNvPr>
          <p:cNvSpPr txBox="1"/>
          <p:nvPr/>
        </p:nvSpPr>
        <p:spPr>
          <a:xfrm>
            <a:off x="3038494" y="5498308"/>
            <a:ext cx="6263799" cy="1292662"/>
          </a:xfrm>
          <a:prstGeom prst="rect">
            <a:avLst/>
          </a:prstGeom>
          <a:noFill/>
        </p:spPr>
        <p:txBody>
          <a:bodyPr wrap="square" rtlCol="0">
            <a:spAutoFit/>
          </a:bodyPr>
          <a:lstStyle/>
          <a:p>
            <a:pPr algn="ctr"/>
            <a:r>
              <a:rPr lang="en-US" sz="2400" u="sng" dirty="0"/>
              <a:t>Baseline</a:t>
            </a:r>
            <a:r>
              <a:rPr lang="en-US" dirty="0"/>
              <a:t>-Sign: Calm Behavior</a:t>
            </a:r>
          </a:p>
          <a:p>
            <a:pPr algn="ctr"/>
            <a:r>
              <a:rPr lang="en-US" dirty="0"/>
              <a:t>-Provide reinforcement for appropriate behavior</a:t>
            </a:r>
          </a:p>
          <a:p>
            <a:pPr algn="ctr"/>
            <a:r>
              <a:rPr lang="en-US" dirty="0"/>
              <a:t>-Practice calming techniques and coping strategies</a:t>
            </a:r>
          </a:p>
          <a:p>
            <a:pPr algn="ctr"/>
            <a:r>
              <a:rPr lang="en-US" dirty="0"/>
              <a:t>-Support them in what they are doing</a:t>
            </a:r>
          </a:p>
        </p:txBody>
      </p:sp>
      <p:sp>
        <p:nvSpPr>
          <p:cNvPr id="34" name="TextBox 33">
            <a:extLst>
              <a:ext uri="{FF2B5EF4-FFF2-40B4-BE49-F238E27FC236}">
                <a16:creationId xmlns:a16="http://schemas.microsoft.com/office/drawing/2014/main" id="{62DE20A0-BB91-EAA1-8712-59598FD50C0C}"/>
              </a:ext>
            </a:extLst>
          </p:cNvPr>
          <p:cNvSpPr txBox="1"/>
          <p:nvPr/>
        </p:nvSpPr>
        <p:spPr>
          <a:xfrm>
            <a:off x="183103" y="4159119"/>
            <a:ext cx="2757393" cy="2523768"/>
          </a:xfrm>
          <a:prstGeom prst="rect">
            <a:avLst/>
          </a:prstGeom>
          <a:noFill/>
        </p:spPr>
        <p:txBody>
          <a:bodyPr wrap="square" rtlCol="0">
            <a:spAutoFit/>
          </a:bodyPr>
          <a:lstStyle/>
          <a:p>
            <a:pPr algn="ctr"/>
            <a:r>
              <a:rPr lang="en-US" sz="3200" u="sng" dirty="0">
                <a:solidFill>
                  <a:srgbClr val="7030A0"/>
                </a:solidFill>
              </a:rPr>
              <a:t>Trigger</a:t>
            </a:r>
          </a:p>
          <a:p>
            <a:r>
              <a:rPr lang="en-US" dirty="0">
                <a:solidFill>
                  <a:srgbClr val="7030A0"/>
                </a:solidFill>
              </a:rPr>
              <a:t>Signs: </a:t>
            </a:r>
            <a:r>
              <a:rPr lang="en-US" dirty="0"/>
              <a:t>Hungry, tired, Bored, Asked to preform Task, etc.</a:t>
            </a:r>
          </a:p>
          <a:p>
            <a:r>
              <a:rPr lang="en-US" dirty="0">
                <a:solidFill>
                  <a:srgbClr val="7030A0"/>
                </a:solidFill>
              </a:rPr>
              <a:t>What to do:</a:t>
            </a:r>
          </a:p>
          <a:p>
            <a:r>
              <a:rPr lang="en-US" dirty="0"/>
              <a:t>     -make task more enjoyable</a:t>
            </a:r>
          </a:p>
          <a:p>
            <a:r>
              <a:rPr lang="en-US" dirty="0"/>
              <a:t>     -Removal of/from stress/stimuli</a:t>
            </a:r>
          </a:p>
        </p:txBody>
      </p:sp>
      <p:sp>
        <p:nvSpPr>
          <p:cNvPr id="35" name="TextBox 34">
            <a:extLst>
              <a:ext uri="{FF2B5EF4-FFF2-40B4-BE49-F238E27FC236}">
                <a16:creationId xmlns:a16="http://schemas.microsoft.com/office/drawing/2014/main" id="{0E5074AA-669F-7A0B-6135-99BEF0F741F2}"/>
              </a:ext>
            </a:extLst>
          </p:cNvPr>
          <p:cNvSpPr txBox="1"/>
          <p:nvPr/>
        </p:nvSpPr>
        <p:spPr>
          <a:xfrm>
            <a:off x="901893" y="629052"/>
            <a:ext cx="3546282" cy="3077766"/>
          </a:xfrm>
          <a:prstGeom prst="rect">
            <a:avLst/>
          </a:prstGeom>
          <a:noFill/>
        </p:spPr>
        <p:txBody>
          <a:bodyPr wrap="square" rtlCol="0">
            <a:spAutoFit/>
          </a:bodyPr>
          <a:lstStyle/>
          <a:p>
            <a:pPr algn="ctr"/>
            <a:r>
              <a:rPr lang="en-US" sz="3200" u="sng" dirty="0">
                <a:solidFill>
                  <a:srgbClr val="33CC33"/>
                </a:solidFill>
              </a:rPr>
              <a:t>Escalation</a:t>
            </a:r>
          </a:p>
          <a:p>
            <a:r>
              <a:rPr lang="en-US" dirty="0">
                <a:solidFill>
                  <a:srgbClr val="33CC33"/>
                </a:solidFill>
              </a:rPr>
              <a:t>Signs: </a:t>
            </a:r>
            <a:r>
              <a:rPr lang="en-US" dirty="0"/>
              <a:t>Physiological Changes, Getting Upset</a:t>
            </a:r>
          </a:p>
          <a:p>
            <a:r>
              <a:rPr lang="en-US" dirty="0">
                <a:solidFill>
                  <a:srgbClr val="33CC33"/>
                </a:solidFill>
              </a:rPr>
              <a:t>What to do:</a:t>
            </a:r>
          </a:p>
          <a:p>
            <a:r>
              <a:rPr lang="en-US" dirty="0"/>
              <a:t>   -Identify signs of agitation</a:t>
            </a:r>
          </a:p>
          <a:p>
            <a:r>
              <a:rPr lang="en-US" dirty="0"/>
              <a:t>   -Offer Options</a:t>
            </a:r>
          </a:p>
          <a:p>
            <a:r>
              <a:rPr lang="en-US" dirty="0"/>
              <a:t>   -Model coping strategies</a:t>
            </a:r>
          </a:p>
          <a:p>
            <a:r>
              <a:rPr lang="en-US" dirty="0"/>
              <a:t>   -Use humor appropriately</a:t>
            </a:r>
          </a:p>
          <a:p>
            <a:r>
              <a:rPr lang="en-US" dirty="0"/>
              <a:t>   -Set Safety expectations</a:t>
            </a:r>
          </a:p>
          <a:p>
            <a:endParaRPr lang="en-US" dirty="0"/>
          </a:p>
        </p:txBody>
      </p:sp>
      <p:sp>
        <p:nvSpPr>
          <p:cNvPr id="36" name="TextBox 35">
            <a:extLst>
              <a:ext uri="{FF2B5EF4-FFF2-40B4-BE49-F238E27FC236}">
                <a16:creationId xmlns:a16="http://schemas.microsoft.com/office/drawing/2014/main" id="{0D9A0F39-F5C2-686C-A644-C8B4E870B8AB}"/>
              </a:ext>
            </a:extLst>
          </p:cNvPr>
          <p:cNvSpPr txBox="1"/>
          <p:nvPr/>
        </p:nvSpPr>
        <p:spPr>
          <a:xfrm>
            <a:off x="4514490" y="978971"/>
            <a:ext cx="2831690" cy="3077766"/>
          </a:xfrm>
          <a:prstGeom prst="rect">
            <a:avLst/>
          </a:prstGeom>
          <a:noFill/>
        </p:spPr>
        <p:txBody>
          <a:bodyPr wrap="square" rtlCol="0">
            <a:spAutoFit/>
          </a:bodyPr>
          <a:lstStyle/>
          <a:p>
            <a:pPr algn="ctr"/>
            <a:r>
              <a:rPr lang="en-US" sz="3200" u="sng" dirty="0">
                <a:solidFill>
                  <a:srgbClr val="C00000"/>
                </a:solidFill>
              </a:rPr>
              <a:t>Crisis</a:t>
            </a:r>
          </a:p>
          <a:p>
            <a:pPr algn="ctr"/>
            <a:r>
              <a:rPr lang="en-US" dirty="0">
                <a:solidFill>
                  <a:srgbClr val="C00000"/>
                </a:solidFill>
              </a:rPr>
              <a:t>Signs: </a:t>
            </a:r>
            <a:r>
              <a:rPr lang="en-US" dirty="0"/>
              <a:t>Kicking, Property</a:t>
            </a:r>
          </a:p>
          <a:p>
            <a:pPr algn="ctr"/>
            <a:r>
              <a:rPr lang="en-US" dirty="0"/>
              <a:t>Destruction, Self Harm, Etc.</a:t>
            </a:r>
          </a:p>
          <a:p>
            <a:r>
              <a:rPr lang="en-US" dirty="0">
                <a:solidFill>
                  <a:srgbClr val="C00000"/>
                </a:solidFill>
              </a:rPr>
              <a:t>What to do:</a:t>
            </a:r>
          </a:p>
          <a:p>
            <a:r>
              <a:rPr lang="en-US" dirty="0"/>
              <a:t>    -Focus on safety</a:t>
            </a:r>
          </a:p>
          <a:p>
            <a:r>
              <a:rPr lang="en-US" dirty="0"/>
              <a:t>    -Give space, Stay Calm</a:t>
            </a:r>
          </a:p>
          <a:p>
            <a:r>
              <a:rPr lang="en-US" dirty="0"/>
              <a:t>    -Least amount of interaction necessary for safety. </a:t>
            </a:r>
          </a:p>
          <a:p>
            <a:pPr algn="ctr"/>
            <a:endParaRPr lang="en-US" dirty="0"/>
          </a:p>
        </p:txBody>
      </p:sp>
      <p:sp>
        <p:nvSpPr>
          <p:cNvPr id="37" name="TextBox 36">
            <a:extLst>
              <a:ext uri="{FF2B5EF4-FFF2-40B4-BE49-F238E27FC236}">
                <a16:creationId xmlns:a16="http://schemas.microsoft.com/office/drawing/2014/main" id="{8F150174-A22F-B7FA-3954-D49350D978CD}"/>
              </a:ext>
            </a:extLst>
          </p:cNvPr>
          <p:cNvSpPr txBox="1"/>
          <p:nvPr/>
        </p:nvSpPr>
        <p:spPr>
          <a:xfrm>
            <a:off x="8102602" y="1132859"/>
            <a:ext cx="3227485" cy="1969770"/>
          </a:xfrm>
          <a:prstGeom prst="rect">
            <a:avLst/>
          </a:prstGeom>
          <a:noFill/>
        </p:spPr>
        <p:txBody>
          <a:bodyPr wrap="square" rtlCol="0">
            <a:spAutoFit/>
          </a:bodyPr>
          <a:lstStyle/>
          <a:p>
            <a:pPr algn="ctr"/>
            <a:r>
              <a:rPr lang="en-US" sz="3200" u="sng" dirty="0">
                <a:solidFill>
                  <a:srgbClr val="FFC000"/>
                </a:solidFill>
              </a:rPr>
              <a:t>De-Escalation</a:t>
            </a:r>
          </a:p>
          <a:p>
            <a:r>
              <a:rPr lang="en-US" dirty="0">
                <a:solidFill>
                  <a:srgbClr val="FFC000"/>
                </a:solidFill>
              </a:rPr>
              <a:t>Signs: </a:t>
            </a:r>
            <a:r>
              <a:rPr lang="en-US" dirty="0"/>
              <a:t>Starting to calm</a:t>
            </a:r>
          </a:p>
          <a:p>
            <a:r>
              <a:rPr lang="en-US" dirty="0">
                <a:solidFill>
                  <a:srgbClr val="FFC000"/>
                </a:solidFill>
              </a:rPr>
              <a:t>What to do:</a:t>
            </a:r>
          </a:p>
          <a:p>
            <a:r>
              <a:rPr lang="en-US" dirty="0"/>
              <a:t>   -Focus on calming strategies</a:t>
            </a:r>
          </a:p>
          <a:p>
            <a:r>
              <a:rPr lang="en-US" dirty="0"/>
              <a:t>   -Do Not rehash incident</a:t>
            </a:r>
          </a:p>
          <a:p>
            <a:r>
              <a:rPr lang="en-US" dirty="0"/>
              <a:t>   -Structured cooling off</a:t>
            </a:r>
          </a:p>
        </p:txBody>
      </p:sp>
      <p:sp>
        <p:nvSpPr>
          <p:cNvPr id="38" name="TextBox 37">
            <a:extLst>
              <a:ext uri="{FF2B5EF4-FFF2-40B4-BE49-F238E27FC236}">
                <a16:creationId xmlns:a16="http://schemas.microsoft.com/office/drawing/2014/main" id="{B1E64F0B-8DB6-59B2-EB42-F72F6820F384}"/>
              </a:ext>
            </a:extLst>
          </p:cNvPr>
          <p:cNvSpPr txBox="1"/>
          <p:nvPr/>
        </p:nvSpPr>
        <p:spPr>
          <a:xfrm>
            <a:off x="9291484" y="3874904"/>
            <a:ext cx="2651842" cy="2092881"/>
          </a:xfrm>
          <a:prstGeom prst="rect">
            <a:avLst/>
          </a:prstGeom>
          <a:noFill/>
        </p:spPr>
        <p:txBody>
          <a:bodyPr wrap="square" rtlCol="0">
            <a:spAutoFit/>
          </a:bodyPr>
          <a:lstStyle/>
          <a:p>
            <a:r>
              <a:rPr lang="en-US" sz="3200" u="sng" dirty="0">
                <a:solidFill>
                  <a:srgbClr val="0070C0"/>
                </a:solidFill>
              </a:rPr>
              <a:t>Stabilization</a:t>
            </a:r>
          </a:p>
          <a:p>
            <a:r>
              <a:rPr lang="en-US" dirty="0">
                <a:solidFill>
                  <a:srgbClr val="0070C0"/>
                </a:solidFill>
              </a:rPr>
              <a:t>Signs</a:t>
            </a:r>
            <a:r>
              <a:rPr lang="en-US" sz="1600" dirty="0">
                <a:solidFill>
                  <a:srgbClr val="0070C0"/>
                </a:solidFill>
              </a:rPr>
              <a:t>: </a:t>
            </a:r>
            <a:r>
              <a:rPr lang="en-US" sz="1600" dirty="0"/>
              <a:t>Completely calm</a:t>
            </a:r>
          </a:p>
          <a:p>
            <a:r>
              <a:rPr lang="en-US" sz="1600" dirty="0">
                <a:solidFill>
                  <a:srgbClr val="0070C0"/>
                </a:solidFill>
              </a:rPr>
              <a:t>What to do:</a:t>
            </a:r>
          </a:p>
          <a:p>
            <a:r>
              <a:rPr lang="en-US" sz="1600" dirty="0"/>
              <a:t>   -Show Respect and support</a:t>
            </a:r>
          </a:p>
          <a:p>
            <a:r>
              <a:rPr lang="en-US" sz="1600" dirty="0"/>
              <a:t>   -Problem Solve</a:t>
            </a:r>
          </a:p>
          <a:p>
            <a:r>
              <a:rPr lang="en-US" sz="1600" dirty="0"/>
              <a:t>   -Active listening</a:t>
            </a:r>
          </a:p>
          <a:p>
            <a:r>
              <a:rPr lang="en-US" sz="1600" dirty="0"/>
              <a:t>   -Empathy</a:t>
            </a:r>
          </a:p>
        </p:txBody>
      </p:sp>
      <p:sp>
        <p:nvSpPr>
          <p:cNvPr id="39" name="TextBox 38">
            <a:extLst>
              <a:ext uri="{FF2B5EF4-FFF2-40B4-BE49-F238E27FC236}">
                <a16:creationId xmlns:a16="http://schemas.microsoft.com/office/drawing/2014/main" id="{B84E5964-0747-B973-D219-987BD1453175}"/>
              </a:ext>
            </a:extLst>
          </p:cNvPr>
          <p:cNvSpPr txBox="1"/>
          <p:nvPr/>
        </p:nvSpPr>
        <p:spPr>
          <a:xfrm>
            <a:off x="3923450" y="-16893"/>
            <a:ext cx="5120640" cy="769441"/>
          </a:xfrm>
          <a:prstGeom prst="rect">
            <a:avLst/>
          </a:prstGeom>
          <a:noFill/>
        </p:spPr>
        <p:txBody>
          <a:bodyPr wrap="square" rtlCol="0">
            <a:spAutoFit/>
          </a:bodyPr>
          <a:lstStyle/>
          <a:p>
            <a:r>
              <a:rPr lang="en-US" sz="4400" dirty="0">
                <a:ln>
                  <a:solidFill>
                    <a:schemeClr val="tx1"/>
                  </a:solidFill>
                </a:ln>
                <a:solidFill>
                  <a:srgbClr val="FF0000"/>
                </a:solidFill>
                <a:effectLst>
                  <a:outerShdw blurRad="50800" dist="38100" dir="2700000" algn="tl" rotWithShape="0">
                    <a:prstClr val="black">
                      <a:alpha val="40000"/>
                    </a:prstClr>
                  </a:outerShdw>
                </a:effectLst>
              </a:rPr>
              <a:t>The Crisis Cycle</a:t>
            </a:r>
          </a:p>
        </p:txBody>
      </p:sp>
      <p:sp>
        <p:nvSpPr>
          <p:cNvPr id="41" name="Arrow: Down 40">
            <a:extLst>
              <a:ext uri="{FF2B5EF4-FFF2-40B4-BE49-F238E27FC236}">
                <a16:creationId xmlns:a16="http://schemas.microsoft.com/office/drawing/2014/main" id="{47138BA8-08F7-2BA8-BC25-BB1E71FCB278}"/>
              </a:ext>
            </a:extLst>
          </p:cNvPr>
          <p:cNvSpPr/>
          <p:nvPr/>
        </p:nvSpPr>
        <p:spPr>
          <a:xfrm rot="11831133">
            <a:off x="2424514" y="3492228"/>
            <a:ext cx="284480" cy="7261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A8732C89-192A-3B4D-FC13-37DFA1270A8C}"/>
              </a:ext>
            </a:extLst>
          </p:cNvPr>
          <p:cNvSpPr/>
          <p:nvPr/>
        </p:nvSpPr>
        <p:spPr>
          <a:xfrm rot="20854608">
            <a:off x="9468476" y="3091428"/>
            <a:ext cx="346095" cy="909857"/>
          </a:xfrm>
          <a:prstGeom prst="downArrow">
            <a:avLst>
              <a:gd name="adj1" fmla="val 36361"/>
              <a:gd name="adj2" fmla="val 56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Bent 45">
            <a:extLst>
              <a:ext uri="{FF2B5EF4-FFF2-40B4-BE49-F238E27FC236}">
                <a16:creationId xmlns:a16="http://schemas.microsoft.com/office/drawing/2014/main" id="{99E8B60E-64EF-5F15-F8EE-0663450294E8}"/>
              </a:ext>
            </a:extLst>
          </p:cNvPr>
          <p:cNvSpPr/>
          <p:nvPr/>
        </p:nvSpPr>
        <p:spPr>
          <a:xfrm rot="10800000">
            <a:off x="8729022" y="5928972"/>
            <a:ext cx="966488" cy="636904"/>
          </a:xfrm>
          <a:prstGeom prst="bentArrow">
            <a:avLst>
              <a:gd name="adj1" fmla="val 25000"/>
              <a:gd name="adj2" fmla="val 25000"/>
              <a:gd name="adj3" fmla="val 25000"/>
              <a:gd name="adj4"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Arrow: Bent 46">
            <a:extLst>
              <a:ext uri="{FF2B5EF4-FFF2-40B4-BE49-F238E27FC236}">
                <a16:creationId xmlns:a16="http://schemas.microsoft.com/office/drawing/2014/main" id="{6ED783E4-BE32-A169-E440-D9BE68241660}"/>
              </a:ext>
            </a:extLst>
          </p:cNvPr>
          <p:cNvSpPr/>
          <p:nvPr/>
        </p:nvSpPr>
        <p:spPr>
          <a:xfrm rot="15030371">
            <a:off x="2417272" y="5700277"/>
            <a:ext cx="966488" cy="636904"/>
          </a:xfrm>
          <a:prstGeom prst="bentArrow">
            <a:avLst>
              <a:gd name="adj1" fmla="val 24575"/>
              <a:gd name="adj2" fmla="val 25000"/>
              <a:gd name="adj3" fmla="val 25000"/>
              <a:gd name="adj4"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Arrow: Bent 47">
            <a:extLst>
              <a:ext uri="{FF2B5EF4-FFF2-40B4-BE49-F238E27FC236}">
                <a16:creationId xmlns:a16="http://schemas.microsoft.com/office/drawing/2014/main" id="{614ACAE9-4F0C-A13E-B647-C59FC085C61A}"/>
              </a:ext>
            </a:extLst>
          </p:cNvPr>
          <p:cNvSpPr/>
          <p:nvPr/>
        </p:nvSpPr>
        <p:spPr>
          <a:xfrm rot="364546">
            <a:off x="3964931" y="893051"/>
            <a:ext cx="966488" cy="636904"/>
          </a:xfrm>
          <a:prstGeom prst="bentArrow">
            <a:avLst>
              <a:gd name="adj1" fmla="val 23237"/>
              <a:gd name="adj2" fmla="val 23457"/>
              <a:gd name="adj3" fmla="val 25000"/>
              <a:gd name="adj4" fmla="val 890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rrow: Bent 48">
            <a:extLst>
              <a:ext uri="{FF2B5EF4-FFF2-40B4-BE49-F238E27FC236}">
                <a16:creationId xmlns:a16="http://schemas.microsoft.com/office/drawing/2014/main" id="{E63716AC-FA0D-DF19-A674-1D7F776B2AEE}"/>
              </a:ext>
            </a:extLst>
          </p:cNvPr>
          <p:cNvSpPr/>
          <p:nvPr/>
        </p:nvSpPr>
        <p:spPr>
          <a:xfrm rot="3302092">
            <a:off x="7318014" y="969808"/>
            <a:ext cx="966488" cy="636904"/>
          </a:xfrm>
          <a:prstGeom prst="bentArrow">
            <a:avLst>
              <a:gd name="adj1" fmla="val 25000"/>
              <a:gd name="adj2" fmla="val 25000"/>
              <a:gd name="adj3" fmla="val 25000"/>
              <a:gd name="adj4" fmla="val 87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34459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1" grpId="0" animBg="1"/>
      <p:bldP spid="44" grpId="0" animBg="1"/>
      <p:bldP spid="46" grpId="0" animBg="1"/>
      <p:bldP spid="47" grpId="0" animBg="1"/>
      <p:bldP spid="48" grpId="0" animBg="1"/>
      <p:bldP spid="4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89" y="264695"/>
            <a:ext cx="10824411" cy="1003001"/>
          </a:xfrm>
        </p:spPr>
        <p:txBody>
          <a:bodyPr/>
          <a:lstStyle/>
          <a:p>
            <a:pPr algn="ctr"/>
            <a:r>
              <a:rPr lang="en-US" b="1" dirty="0">
                <a:solidFill>
                  <a:srgbClr val="FF0000"/>
                </a:solidFill>
                <a:effectLst>
                  <a:outerShdw blurRad="38100" dist="38100" dir="2700000" algn="tl">
                    <a:srgbClr val="000000">
                      <a:alpha val="43137"/>
                    </a:srgbClr>
                  </a:outerShdw>
                </a:effectLst>
              </a:rPr>
              <a:t>The Crisis Cycle Phases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64998120"/>
              </p:ext>
            </p:extLst>
          </p:nvPr>
        </p:nvGraphicFramePr>
        <p:xfrm>
          <a:off x="204536" y="1267696"/>
          <a:ext cx="11790947" cy="4844348"/>
        </p:xfrm>
        <a:graphic>
          <a:graphicData uri="http://schemas.openxmlformats.org/drawingml/2006/table">
            <a:tbl>
              <a:tblPr firstRow="1" bandRow="1">
                <a:tableStyleId>{5C22544A-7EE6-4342-B048-85BDC9FD1C3A}</a:tableStyleId>
              </a:tblPr>
              <a:tblGrid>
                <a:gridCol w="5731544">
                  <a:extLst>
                    <a:ext uri="{9D8B030D-6E8A-4147-A177-3AD203B41FA5}">
                      <a16:colId xmlns:a16="http://schemas.microsoft.com/office/drawing/2014/main" val="1475227785"/>
                    </a:ext>
                  </a:extLst>
                </a:gridCol>
                <a:gridCol w="6059403">
                  <a:extLst>
                    <a:ext uri="{9D8B030D-6E8A-4147-A177-3AD203B41FA5}">
                      <a16:colId xmlns:a16="http://schemas.microsoft.com/office/drawing/2014/main" val="108436080"/>
                    </a:ext>
                  </a:extLst>
                </a:gridCol>
              </a:tblGrid>
              <a:tr h="597811">
                <a:tc>
                  <a:txBody>
                    <a:bodyPr/>
                    <a:lstStyle/>
                    <a:p>
                      <a:r>
                        <a:rPr lang="en-US" sz="2800" dirty="0"/>
                        <a:t>PHASES:</a:t>
                      </a:r>
                    </a:p>
                  </a:txBody>
                  <a:tcPr marL="79619" marR="79619"/>
                </a:tc>
                <a:tc>
                  <a:txBody>
                    <a:bodyPr/>
                    <a:lstStyle/>
                    <a:p>
                      <a:r>
                        <a:rPr lang="en-US" sz="2800" dirty="0"/>
                        <a:t>RESPONSES:</a:t>
                      </a:r>
                    </a:p>
                  </a:txBody>
                  <a:tcPr marL="79619" marR="79619"/>
                </a:tc>
                <a:extLst>
                  <a:ext uri="{0D108BD9-81ED-4DB2-BD59-A6C34878D82A}">
                    <a16:rowId xmlns:a16="http://schemas.microsoft.com/office/drawing/2014/main" val="1174243113"/>
                  </a:ext>
                </a:extLst>
              </a:tr>
              <a:tr h="506840">
                <a:tc>
                  <a:txBody>
                    <a:bodyPr/>
                    <a:lstStyle/>
                    <a:p>
                      <a:r>
                        <a:rPr lang="en-US" sz="2400" dirty="0"/>
                        <a:t>Baseline</a:t>
                      </a:r>
                      <a:r>
                        <a:rPr lang="en-US" sz="2400" baseline="0" dirty="0"/>
                        <a:t> – personal best</a:t>
                      </a:r>
                      <a:endParaRPr lang="en-US" sz="2400" dirty="0"/>
                    </a:p>
                  </a:txBody>
                  <a:tcPr marL="79619" marR="79619"/>
                </a:tc>
                <a:tc>
                  <a:txBody>
                    <a:bodyPr/>
                    <a:lstStyle/>
                    <a:p>
                      <a:r>
                        <a:rPr lang="en-US" sz="2400" dirty="0"/>
                        <a:t>Support</a:t>
                      </a:r>
                      <a:r>
                        <a:rPr lang="en-US" sz="2400" baseline="0" dirty="0"/>
                        <a:t> them in what they are doing</a:t>
                      </a:r>
                      <a:endParaRPr lang="en-US" sz="2400" dirty="0"/>
                    </a:p>
                  </a:txBody>
                  <a:tcPr marL="79619" marR="79619"/>
                </a:tc>
                <a:extLst>
                  <a:ext uri="{0D108BD9-81ED-4DB2-BD59-A6C34878D82A}">
                    <a16:rowId xmlns:a16="http://schemas.microsoft.com/office/drawing/2014/main" val="673371843"/>
                  </a:ext>
                </a:extLst>
              </a:tr>
              <a:tr h="558477">
                <a:tc>
                  <a:txBody>
                    <a:bodyPr/>
                    <a:lstStyle/>
                    <a:p>
                      <a:r>
                        <a:rPr lang="en-US" sz="2400" dirty="0"/>
                        <a:t>Stimulation or trigger – transitional behavior</a:t>
                      </a:r>
                    </a:p>
                  </a:txBody>
                  <a:tcPr marL="79619" marR="79619"/>
                </a:tc>
                <a:tc>
                  <a:txBody>
                    <a:bodyPr/>
                    <a:lstStyle/>
                    <a:p>
                      <a:r>
                        <a:rPr lang="en-US" sz="2400" dirty="0"/>
                        <a:t>Removal of or from stress/stimuli</a:t>
                      </a:r>
                    </a:p>
                  </a:txBody>
                  <a:tcPr marL="79619" marR="79619"/>
                </a:tc>
                <a:extLst>
                  <a:ext uri="{0D108BD9-81ED-4DB2-BD59-A6C34878D82A}">
                    <a16:rowId xmlns:a16="http://schemas.microsoft.com/office/drawing/2014/main" val="481482972"/>
                  </a:ext>
                </a:extLst>
              </a:tr>
              <a:tr h="830350">
                <a:tc>
                  <a:txBody>
                    <a:bodyPr/>
                    <a:lstStyle/>
                    <a:p>
                      <a:r>
                        <a:rPr lang="en-US" sz="2400" dirty="0"/>
                        <a:t>Escalation – incident</a:t>
                      </a:r>
                    </a:p>
                  </a:txBody>
                  <a:tcPr marL="79619" marR="79619"/>
                </a:tc>
                <a:tc>
                  <a:txBody>
                    <a:bodyPr/>
                    <a:lstStyle/>
                    <a:p>
                      <a:r>
                        <a:rPr lang="en-US" sz="2400" dirty="0"/>
                        <a:t>Offering options, then setting expectations for safety</a:t>
                      </a:r>
                    </a:p>
                  </a:txBody>
                  <a:tcPr marL="79619" marR="79619"/>
                </a:tc>
                <a:extLst>
                  <a:ext uri="{0D108BD9-81ED-4DB2-BD59-A6C34878D82A}">
                    <a16:rowId xmlns:a16="http://schemas.microsoft.com/office/drawing/2014/main" val="47220951"/>
                  </a:ext>
                </a:extLst>
              </a:tr>
              <a:tr h="830350">
                <a:tc>
                  <a:txBody>
                    <a:bodyPr/>
                    <a:lstStyle/>
                    <a:p>
                      <a:r>
                        <a:rPr lang="en-US" sz="2400" dirty="0"/>
                        <a:t>Crisis – different for</a:t>
                      </a:r>
                      <a:r>
                        <a:rPr lang="en-US" sz="2400" baseline="0" dirty="0"/>
                        <a:t> everyone</a:t>
                      </a:r>
                      <a:endParaRPr lang="en-US" sz="2400" dirty="0"/>
                    </a:p>
                  </a:txBody>
                  <a:tcPr marL="79619" marR="79619"/>
                </a:tc>
                <a:tc>
                  <a:txBody>
                    <a:bodyPr/>
                    <a:lstStyle/>
                    <a:p>
                      <a:r>
                        <a:rPr lang="en-US" sz="2400" dirty="0"/>
                        <a:t>Least amount of interaction necessary for safety</a:t>
                      </a:r>
                    </a:p>
                  </a:txBody>
                  <a:tcPr marL="79619" marR="79619"/>
                </a:tc>
                <a:extLst>
                  <a:ext uri="{0D108BD9-81ED-4DB2-BD59-A6C34878D82A}">
                    <a16:rowId xmlns:a16="http://schemas.microsoft.com/office/drawing/2014/main" val="3636176462"/>
                  </a:ext>
                </a:extLst>
              </a:tr>
              <a:tr h="506840">
                <a:tc>
                  <a:txBody>
                    <a:bodyPr/>
                    <a:lstStyle/>
                    <a:p>
                      <a:r>
                        <a:rPr lang="en-US" sz="2400" dirty="0"/>
                        <a:t>De-escalation – cautious assessment</a:t>
                      </a:r>
                    </a:p>
                  </a:txBody>
                  <a:tcPr marL="79619" marR="79619"/>
                </a:tc>
                <a:tc>
                  <a:txBody>
                    <a:bodyPr/>
                    <a:lstStyle/>
                    <a:p>
                      <a:r>
                        <a:rPr lang="en-US" sz="2400" dirty="0"/>
                        <a:t>Structured cooling-off</a:t>
                      </a:r>
                    </a:p>
                  </a:txBody>
                  <a:tcPr marL="79619" marR="79619"/>
                </a:tc>
                <a:extLst>
                  <a:ext uri="{0D108BD9-81ED-4DB2-BD59-A6C34878D82A}">
                    <a16:rowId xmlns:a16="http://schemas.microsoft.com/office/drawing/2014/main" val="2087248681"/>
                  </a:ext>
                </a:extLst>
              </a:tr>
              <a:tr h="506840">
                <a:tc>
                  <a:txBody>
                    <a:bodyPr/>
                    <a:lstStyle/>
                    <a:p>
                      <a:r>
                        <a:rPr lang="en-US" sz="2400" dirty="0"/>
                        <a:t>Stabilization – processing</a:t>
                      </a:r>
                    </a:p>
                  </a:txBody>
                  <a:tcPr marL="79619" marR="79619"/>
                </a:tc>
                <a:tc>
                  <a:txBody>
                    <a:bodyPr/>
                    <a:lstStyle/>
                    <a:p>
                      <a:r>
                        <a:rPr lang="en-US" sz="2400" dirty="0"/>
                        <a:t>Active listening, empathy, support</a:t>
                      </a:r>
                    </a:p>
                  </a:txBody>
                  <a:tcPr marL="79619" marR="79619"/>
                </a:tc>
                <a:extLst>
                  <a:ext uri="{0D108BD9-81ED-4DB2-BD59-A6C34878D82A}">
                    <a16:rowId xmlns:a16="http://schemas.microsoft.com/office/drawing/2014/main" val="2776100494"/>
                  </a:ext>
                </a:extLst>
              </a:tr>
              <a:tr h="506840">
                <a:tc>
                  <a:txBody>
                    <a:bodyPr/>
                    <a:lstStyle/>
                    <a:p>
                      <a:r>
                        <a:rPr lang="en-US" sz="2400" dirty="0"/>
                        <a:t>Post-crisis</a:t>
                      </a:r>
                      <a:r>
                        <a:rPr lang="en-US" sz="2400" baseline="0" dirty="0"/>
                        <a:t> – recovery</a:t>
                      </a:r>
                      <a:endParaRPr lang="en-US" sz="2400" dirty="0"/>
                    </a:p>
                  </a:txBody>
                  <a:tcPr marL="79619" marR="79619"/>
                </a:tc>
                <a:tc>
                  <a:txBody>
                    <a:bodyPr/>
                    <a:lstStyle/>
                    <a:p>
                      <a:r>
                        <a:rPr lang="en-US" sz="2400" dirty="0"/>
                        <a:t>Observation and support</a:t>
                      </a:r>
                    </a:p>
                  </a:txBody>
                  <a:tcPr marL="79619" marR="79619"/>
                </a:tc>
                <a:extLst>
                  <a:ext uri="{0D108BD9-81ED-4DB2-BD59-A6C34878D82A}">
                    <a16:rowId xmlns:a16="http://schemas.microsoft.com/office/drawing/2014/main" val="583509694"/>
                  </a:ext>
                </a:extLst>
              </a:tr>
            </a:tbl>
          </a:graphicData>
        </a:graphic>
      </p:graphicFrame>
      <p:sp>
        <p:nvSpPr>
          <p:cNvPr id="4" name="Slide Number Placeholder 3"/>
          <p:cNvSpPr>
            <a:spLocks noGrp="1"/>
          </p:cNvSpPr>
          <p:nvPr>
            <p:ph type="sldNum" sz="quarter" idx="12"/>
          </p:nvPr>
        </p:nvSpPr>
        <p:spPr/>
        <p:txBody>
          <a:bodyPr/>
          <a:lstStyle/>
          <a:p>
            <a:fld id="{BF917E8E-68E8-4002-93DC-932A42F5B354}" type="slidenum">
              <a:rPr lang="en-US" smtClean="0"/>
              <a:t>26</a:t>
            </a:fld>
            <a:endParaRPr lang="en-US"/>
          </a:p>
        </p:txBody>
      </p:sp>
      <p:sp>
        <p:nvSpPr>
          <p:cNvPr id="6" name="TextBox 5"/>
          <p:cNvSpPr txBox="1"/>
          <p:nvPr/>
        </p:nvSpPr>
        <p:spPr>
          <a:xfrm>
            <a:off x="4941277" y="6219621"/>
            <a:ext cx="3780692" cy="276999"/>
          </a:xfrm>
          <a:prstGeom prst="rect">
            <a:avLst/>
          </a:prstGeom>
          <a:noFill/>
        </p:spPr>
        <p:txBody>
          <a:bodyPr wrap="square" rtlCol="0">
            <a:spAutoFit/>
          </a:bodyPr>
          <a:lstStyle/>
          <a:p>
            <a:r>
              <a:rPr lang="en-US" sz="1200" dirty="0"/>
              <a:t>http://www.mandtsystem.com/</a:t>
            </a:r>
          </a:p>
        </p:txBody>
      </p:sp>
    </p:spTree>
    <p:extLst>
      <p:ext uri="{BB962C8B-B14F-4D97-AF65-F5344CB8AC3E}">
        <p14:creationId xmlns:p14="http://schemas.microsoft.com/office/powerpoint/2010/main" val="348915293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pPr algn="ctr"/>
            <a:r>
              <a:rPr lang="en-US" sz="3200" b="1" dirty="0">
                <a:solidFill>
                  <a:srgbClr val="FFFFFF"/>
                </a:solidFill>
                <a:effectLst>
                  <a:outerShdw blurRad="38100" dist="38100" dir="2700000" algn="tl">
                    <a:srgbClr val="000000">
                      <a:alpha val="43137"/>
                    </a:srgbClr>
                  </a:outerShdw>
                </a:effectLst>
              </a:rPr>
              <a:t>Incident Minimization  </a:t>
            </a:r>
            <a:br>
              <a:rPr lang="en-US" sz="3600" b="1" dirty="0">
                <a:solidFill>
                  <a:srgbClr val="FFFFFF"/>
                </a:solidFill>
                <a:effectLst>
                  <a:outerShdw blurRad="38100" dist="38100" dir="2700000" algn="tl">
                    <a:srgbClr val="000000">
                      <a:alpha val="43137"/>
                    </a:srgbClr>
                  </a:outerShdw>
                </a:effectLst>
              </a:rPr>
            </a:br>
            <a:r>
              <a:rPr lang="en-US" sz="6000" b="1" dirty="0">
                <a:solidFill>
                  <a:srgbClr val="FFFFFF"/>
                </a:solidFill>
                <a:effectLst>
                  <a:outerShdw blurRad="38100" dist="38100" dir="2700000" algn="tl">
                    <a:srgbClr val="000000">
                      <a:alpha val="43137"/>
                    </a:srgbClr>
                  </a:outerShdw>
                </a:effectLst>
              </a:rPr>
              <a:t>De-escalation</a:t>
            </a:r>
            <a:endParaRPr lang="en-US" dirty="0">
              <a:solidFill>
                <a:srgbClr val="FFFFFF"/>
              </a:solidFill>
              <a:effectLst>
                <a:outerShdw blurRad="38100" dist="38100" dir="2700000" algn="tl">
                  <a:srgbClr val="000000">
                    <a:alpha val="43137"/>
                  </a:srgbClr>
                </a:outerShdw>
              </a:effectLst>
            </a:endParaRPr>
          </a:p>
        </p:txBody>
      </p:sp>
      <p:pic>
        <p:nvPicPr>
          <p:cNvPr id="9" name="Picture 8" descr="A person covering his face with his hands&#10;&#10;Description automatically generated with medium confidence">
            <a:extLst>
              <a:ext uri="{FF2B5EF4-FFF2-40B4-BE49-F238E27FC236}">
                <a16:creationId xmlns:a16="http://schemas.microsoft.com/office/drawing/2014/main" id="{00B1B564-21A7-2AF3-D321-DDE77D118726}"/>
              </a:ext>
            </a:extLst>
          </p:cNvPr>
          <p:cNvPicPr>
            <a:picLocks noChangeAspect="1"/>
          </p:cNvPicPr>
          <p:nvPr/>
        </p:nvPicPr>
        <p:blipFill rotWithShape="1">
          <a:blip r:embed="rId3"/>
          <a:srcRect t="14181" r="1" b="2343"/>
          <a:stretch/>
        </p:blipFill>
        <p:spPr>
          <a:xfrm>
            <a:off x="327547" y="2454903"/>
            <a:ext cx="7058306" cy="4080254"/>
          </a:xfrm>
          <a:prstGeom prst="rect">
            <a:avLst/>
          </a:prstGeom>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51160" y="321732"/>
            <a:ext cx="4313293" cy="6213425"/>
          </a:xfrm>
          <a:solidFill>
            <a:schemeClr val="bg1">
              <a:lumMod val="95000"/>
            </a:schemeClr>
          </a:solidFill>
        </p:spPr>
        <p:txBody>
          <a:bodyPr anchor="ctr">
            <a:normAutofit/>
          </a:bodyPr>
          <a:lstStyle/>
          <a:p>
            <a:pPr marL="0" indent="0">
              <a:buNone/>
            </a:pPr>
            <a:r>
              <a:rPr lang="en-US" b="1" dirty="0">
                <a:solidFill>
                  <a:schemeClr val="tx1">
                    <a:lumMod val="95000"/>
                    <a:lumOff val="5000"/>
                  </a:schemeClr>
                </a:solidFill>
              </a:rPr>
              <a:t>De-escalation Goals:</a:t>
            </a:r>
            <a:endParaRPr lang="en-US" dirty="0">
              <a:solidFill>
                <a:schemeClr val="tx1">
                  <a:lumMod val="95000"/>
                  <a:lumOff val="5000"/>
                </a:schemeClr>
              </a:solidFill>
            </a:endParaRPr>
          </a:p>
          <a:p>
            <a:r>
              <a:rPr lang="en-US" sz="2400" dirty="0">
                <a:solidFill>
                  <a:schemeClr val="tx1">
                    <a:lumMod val="95000"/>
                    <a:lumOff val="5000"/>
                  </a:schemeClr>
                </a:solidFill>
              </a:rPr>
              <a:t>Maintain safety of all.</a:t>
            </a:r>
          </a:p>
          <a:p>
            <a:r>
              <a:rPr lang="en-US" sz="2400" dirty="0">
                <a:solidFill>
                  <a:schemeClr val="tx1">
                    <a:lumMod val="95000"/>
                    <a:lumOff val="5000"/>
                  </a:schemeClr>
                </a:solidFill>
              </a:rPr>
              <a:t>Avoid making situation worse or individual more agitated.</a:t>
            </a:r>
          </a:p>
          <a:p>
            <a:r>
              <a:rPr lang="en-US" sz="2400" dirty="0">
                <a:solidFill>
                  <a:schemeClr val="tx1">
                    <a:lumMod val="95000"/>
                    <a:lumOff val="5000"/>
                  </a:schemeClr>
                </a:solidFill>
              </a:rPr>
              <a:t>Decrease the crisis behavior.</a:t>
            </a:r>
          </a:p>
          <a:p>
            <a:r>
              <a:rPr lang="en-US" sz="2400" dirty="0">
                <a:solidFill>
                  <a:schemeClr val="tx1">
                    <a:lumMod val="95000"/>
                    <a:lumOff val="5000"/>
                  </a:schemeClr>
                </a:solidFill>
              </a:rPr>
              <a:t>If aggressive behavior is towards another person, staff may physically intervene with the least restrictive response as possible to ensure safety. </a:t>
            </a:r>
          </a:p>
          <a:p>
            <a:r>
              <a:rPr lang="en-US" sz="2400" b="1" dirty="0">
                <a:solidFill>
                  <a:schemeClr val="tx1">
                    <a:lumMod val="95000"/>
                    <a:lumOff val="5000"/>
                  </a:schemeClr>
                </a:solidFill>
              </a:rPr>
              <a:t>If the person has a written behavior plan, always follow the plan!</a:t>
            </a:r>
          </a:p>
          <a:p>
            <a:pPr marL="0" indent="0">
              <a:buNone/>
            </a:pPr>
            <a:endParaRPr lang="en-US" sz="1700" dirty="0">
              <a:solidFill>
                <a:srgbClr val="FFFFFF"/>
              </a:solidFill>
            </a:endParaRPr>
          </a:p>
        </p:txBody>
      </p:sp>
      <p:sp>
        <p:nvSpPr>
          <p:cNvPr id="4" name="Slide Number Placeholder 3"/>
          <p:cNvSpPr>
            <a:spLocks noGrp="1"/>
          </p:cNvSpPr>
          <p:nvPr>
            <p:ph type="sldNum" sz="quarter" idx="12"/>
          </p:nvPr>
        </p:nvSpPr>
        <p:spPr>
          <a:xfrm>
            <a:off x="10480391" y="6535157"/>
            <a:ext cx="973667" cy="274320"/>
          </a:xfrm>
        </p:spPr>
        <p:txBody>
          <a:bodyPr>
            <a:normAutofit/>
          </a:bodyPr>
          <a:lstStyle/>
          <a:p>
            <a:pPr>
              <a:spcAft>
                <a:spcPts val="600"/>
              </a:spcAft>
            </a:pPr>
            <a:fld id="{BF917E8E-68E8-4002-93DC-932A42F5B354}" type="slidenum">
              <a:rPr lang="en-US" sz="1050">
                <a:solidFill>
                  <a:schemeClr val="tx1">
                    <a:lumMod val="50000"/>
                    <a:lumOff val="50000"/>
                  </a:schemeClr>
                </a:solidFill>
              </a:rPr>
              <a:pPr>
                <a:spcAft>
                  <a:spcPts val="600"/>
                </a:spcAft>
              </a:pPr>
              <a:t>27</a:t>
            </a:fld>
            <a:endParaRPr lang="en-US" sz="1050">
              <a:solidFill>
                <a:schemeClr val="tx1">
                  <a:lumMod val="50000"/>
                  <a:lumOff val="50000"/>
                </a:schemeClr>
              </a:solidFill>
            </a:endParaRPr>
          </a:p>
        </p:txBody>
      </p:sp>
    </p:spTree>
    <p:extLst>
      <p:ext uri="{BB962C8B-B14F-4D97-AF65-F5344CB8AC3E}">
        <p14:creationId xmlns:p14="http://schemas.microsoft.com/office/powerpoint/2010/main" val="426937389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6DB569C-82F2-7421-D2C4-E1AB6785BE10}"/>
              </a:ext>
            </a:extLst>
          </p:cNvPr>
          <p:cNvSpPr>
            <a:spLocks noGrp="1"/>
          </p:cNvSpPr>
          <p:nvPr>
            <p:ph type="title"/>
          </p:nvPr>
        </p:nvSpPr>
        <p:spPr>
          <a:xfrm>
            <a:off x="294167" y="1152213"/>
            <a:ext cx="3581402" cy="4686799"/>
          </a:xfrm>
        </p:spPr>
        <p:txBody>
          <a:bodyPr vert="horz" lIns="91440" tIns="45720" rIns="91440" bIns="45720" rtlCol="0" anchor="t">
            <a:normAutofit fontScale="90000"/>
          </a:bodyPr>
          <a:lstStyle/>
          <a:p>
            <a:pPr algn="ctr"/>
            <a:br>
              <a:rPr lang="en-US" sz="4800" b="1" kern="1200" dirty="0">
                <a:solidFill>
                  <a:srgbClr val="FFFFFF"/>
                </a:solidFill>
                <a:effectLst>
                  <a:outerShdw blurRad="38100" dist="38100" dir="2700000" algn="tl">
                    <a:srgbClr val="000000">
                      <a:alpha val="43137"/>
                    </a:srgbClr>
                  </a:outerShdw>
                </a:effectLst>
                <a:latin typeface="+mj-lt"/>
                <a:ea typeface="+mj-ea"/>
                <a:cs typeface="+mj-cs"/>
              </a:rPr>
            </a:br>
            <a:r>
              <a:rPr lang="en-US" sz="4800" b="1" kern="1200" dirty="0">
                <a:solidFill>
                  <a:srgbClr val="FFFFFF"/>
                </a:solidFill>
                <a:latin typeface="+mj-lt"/>
                <a:ea typeface="+mj-ea"/>
                <a:cs typeface="+mj-cs"/>
              </a:rPr>
              <a:t>Goal is to always</a:t>
            </a:r>
            <a:r>
              <a:rPr lang="en-US" sz="4800" b="1" i="1" kern="1200" dirty="0">
                <a:solidFill>
                  <a:srgbClr val="FFFFFF"/>
                </a:solidFill>
                <a:latin typeface="+mj-lt"/>
                <a:ea typeface="+mj-ea"/>
                <a:cs typeface="+mj-cs"/>
              </a:rPr>
              <a:t> </a:t>
            </a:r>
            <a:r>
              <a:rPr lang="en-US" sz="4800" b="1" kern="1200" dirty="0">
                <a:solidFill>
                  <a:srgbClr val="FFFFFF"/>
                </a:solidFill>
                <a:latin typeface="+mj-lt"/>
                <a:ea typeface="+mj-ea"/>
                <a:cs typeface="+mj-cs"/>
              </a:rPr>
              <a:t>use the least restrictive strategy possible! </a:t>
            </a:r>
          </a:p>
        </p:txBody>
      </p:sp>
      <p:sp>
        <p:nvSpPr>
          <p:cNvPr id="4" name="Slide Number Placeholder 3">
            <a:extLst>
              <a:ext uri="{FF2B5EF4-FFF2-40B4-BE49-F238E27FC236}">
                <a16:creationId xmlns:a16="http://schemas.microsoft.com/office/drawing/2014/main" id="{4617A15B-7B07-A099-BE00-5E50181FBC80}"/>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defTabSz="914400">
              <a:spcAft>
                <a:spcPts val="600"/>
              </a:spcAft>
            </a:pPr>
            <a:fld id="{BF917E8E-68E8-4002-93DC-932A42F5B354}" type="slidenum">
              <a:rPr lang="en-US" sz="1100">
                <a:solidFill>
                  <a:schemeClr val="tx1">
                    <a:lumMod val="50000"/>
                    <a:lumOff val="50000"/>
                  </a:schemeClr>
                </a:solidFill>
              </a:rPr>
              <a:pPr defTabSz="914400">
                <a:spcAft>
                  <a:spcPts val="600"/>
                </a:spcAft>
              </a:pPr>
              <a:t>28</a:t>
            </a:fld>
            <a:endParaRPr lang="en-US" sz="1100">
              <a:solidFill>
                <a:schemeClr val="tx1">
                  <a:lumMod val="50000"/>
                  <a:lumOff val="50000"/>
                </a:schemeClr>
              </a:solidFill>
            </a:endParaRPr>
          </a:p>
        </p:txBody>
      </p:sp>
      <p:graphicFrame>
        <p:nvGraphicFramePr>
          <p:cNvPr id="8" name="Table 8">
            <a:extLst>
              <a:ext uri="{FF2B5EF4-FFF2-40B4-BE49-F238E27FC236}">
                <a16:creationId xmlns:a16="http://schemas.microsoft.com/office/drawing/2014/main" id="{02AC1E55-F01F-D047-BB28-9CC6F3117494}"/>
              </a:ext>
            </a:extLst>
          </p:cNvPr>
          <p:cNvGraphicFramePr>
            <a:graphicFrameLocks noGrp="1"/>
          </p:cNvGraphicFramePr>
          <p:nvPr>
            <p:ph idx="1"/>
            <p:extLst>
              <p:ext uri="{D42A27DB-BD31-4B8C-83A1-F6EECF244321}">
                <p14:modId xmlns:p14="http://schemas.microsoft.com/office/powerpoint/2010/main" val="1555742482"/>
              </p:ext>
            </p:extLst>
          </p:nvPr>
        </p:nvGraphicFramePr>
        <p:xfrm>
          <a:off x="4143840" y="1446259"/>
          <a:ext cx="7753993" cy="4991586"/>
        </p:xfrm>
        <a:graphic>
          <a:graphicData uri="http://schemas.openxmlformats.org/drawingml/2006/table">
            <a:tbl>
              <a:tblPr firstRow="1" bandRow="1">
                <a:tableStyleId>{5C22544A-7EE6-4342-B048-85BDC9FD1C3A}</a:tableStyleId>
              </a:tblPr>
              <a:tblGrid>
                <a:gridCol w="3307720">
                  <a:extLst>
                    <a:ext uri="{9D8B030D-6E8A-4147-A177-3AD203B41FA5}">
                      <a16:colId xmlns:a16="http://schemas.microsoft.com/office/drawing/2014/main" val="3286916897"/>
                    </a:ext>
                  </a:extLst>
                </a:gridCol>
                <a:gridCol w="4446273">
                  <a:extLst>
                    <a:ext uri="{9D8B030D-6E8A-4147-A177-3AD203B41FA5}">
                      <a16:colId xmlns:a16="http://schemas.microsoft.com/office/drawing/2014/main" val="2082245591"/>
                    </a:ext>
                  </a:extLst>
                </a:gridCol>
              </a:tblGrid>
              <a:tr h="1275165">
                <a:tc>
                  <a:txBody>
                    <a:bodyPr/>
                    <a:lstStyle/>
                    <a:p>
                      <a:pPr algn="r"/>
                      <a:r>
                        <a:rPr lang="en-US" sz="3300" dirty="0">
                          <a:solidFill>
                            <a:schemeClr val="tx1">
                              <a:lumMod val="95000"/>
                              <a:lumOff val="5000"/>
                            </a:schemeClr>
                          </a:solidFill>
                        </a:rPr>
                        <a:t>Least Restrictive</a:t>
                      </a:r>
                    </a:p>
                  </a:txBody>
                  <a:tcPr marL="167640" marR="167640" marT="83820" marB="83820">
                    <a:solidFill>
                      <a:schemeClr val="bg1"/>
                    </a:solidFill>
                  </a:tcPr>
                </a:tc>
                <a:tc>
                  <a:txBody>
                    <a:bodyPr/>
                    <a:lstStyle/>
                    <a:p>
                      <a:r>
                        <a:rPr lang="en-US" sz="3300" b="1" dirty="0">
                          <a:solidFill>
                            <a:schemeClr val="tx1">
                              <a:lumMod val="95000"/>
                              <a:lumOff val="5000"/>
                            </a:schemeClr>
                          </a:solidFill>
                        </a:rPr>
                        <a:t>Nonverbal</a:t>
                      </a:r>
                    </a:p>
                  </a:txBody>
                  <a:tcPr marL="167640" marR="167640" marT="83820" marB="83820">
                    <a:solidFill>
                      <a:schemeClr val="accent1">
                        <a:lumMod val="20000"/>
                        <a:lumOff val="80000"/>
                      </a:schemeClr>
                    </a:solidFill>
                  </a:tcPr>
                </a:tc>
                <a:extLst>
                  <a:ext uri="{0D108BD9-81ED-4DB2-BD59-A6C34878D82A}">
                    <a16:rowId xmlns:a16="http://schemas.microsoft.com/office/drawing/2014/main" val="4118747549"/>
                  </a:ext>
                </a:extLst>
              </a:tr>
              <a:tr h="1206238">
                <a:tc>
                  <a:txBody>
                    <a:bodyPr/>
                    <a:lstStyle/>
                    <a:p>
                      <a:endParaRPr lang="en-US" sz="3300" dirty="0">
                        <a:solidFill>
                          <a:schemeClr val="tx1">
                            <a:lumMod val="95000"/>
                            <a:lumOff val="5000"/>
                          </a:schemeClr>
                        </a:solidFill>
                      </a:endParaRPr>
                    </a:p>
                  </a:txBody>
                  <a:tcPr marL="167640" marR="167640" marT="83820" marB="83820">
                    <a:solidFill>
                      <a:schemeClr val="bg1"/>
                    </a:solidFill>
                  </a:tcPr>
                </a:tc>
                <a:tc>
                  <a:txBody>
                    <a:bodyPr/>
                    <a:lstStyle/>
                    <a:p>
                      <a:r>
                        <a:rPr lang="en-US" sz="3300" b="1" dirty="0"/>
                        <a:t>Verbal Encouragement </a:t>
                      </a:r>
                    </a:p>
                  </a:txBody>
                  <a:tcPr marL="167640" marR="167640" marT="83820" marB="83820">
                    <a:solidFill>
                      <a:schemeClr val="accent1">
                        <a:lumMod val="40000"/>
                        <a:lumOff val="60000"/>
                      </a:schemeClr>
                    </a:solidFill>
                  </a:tcPr>
                </a:tc>
                <a:extLst>
                  <a:ext uri="{0D108BD9-81ED-4DB2-BD59-A6C34878D82A}">
                    <a16:rowId xmlns:a16="http://schemas.microsoft.com/office/drawing/2014/main" val="2536116255"/>
                  </a:ext>
                </a:extLst>
              </a:tr>
              <a:tr h="1235018">
                <a:tc>
                  <a:txBody>
                    <a:bodyPr/>
                    <a:lstStyle/>
                    <a:p>
                      <a:pPr algn="r"/>
                      <a:endParaRPr lang="en-US" sz="3300" b="1" dirty="0"/>
                    </a:p>
                  </a:txBody>
                  <a:tcPr marL="167640" marR="167640" marT="83820" marB="83820">
                    <a:solidFill>
                      <a:schemeClr val="bg1"/>
                    </a:solidFill>
                  </a:tcPr>
                </a:tc>
                <a:tc>
                  <a:txBody>
                    <a:bodyPr/>
                    <a:lstStyle/>
                    <a:p>
                      <a:r>
                        <a:rPr lang="en-US" sz="3300" b="1" dirty="0"/>
                        <a:t>Verbal Discussion</a:t>
                      </a:r>
                    </a:p>
                  </a:txBody>
                  <a:tcPr marL="167640" marR="167640" marT="83820" marB="83820">
                    <a:solidFill>
                      <a:schemeClr val="accent1">
                        <a:lumMod val="60000"/>
                        <a:lumOff val="40000"/>
                      </a:schemeClr>
                    </a:solidFill>
                  </a:tcPr>
                </a:tc>
                <a:extLst>
                  <a:ext uri="{0D108BD9-81ED-4DB2-BD59-A6C34878D82A}">
                    <a16:rowId xmlns:a16="http://schemas.microsoft.com/office/drawing/2014/main" val="3571280375"/>
                  </a:ext>
                </a:extLst>
              </a:tr>
              <a:tr h="1275165">
                <a:tc>
                  <a:txBody>
                    <a:bodyPr/>
                    <a:lstStyle/>
                    <a:p>
                      <a:pPr algn="r"/>
                      <a:r>
                        <a:rPr lang="en-US" sz="3300" b="1" dirty="0"/>
                        <a:t>Most Restrictive</a:t>
                      </a:r>
                    </a:p>
                  </a:txBody>
                  <a:tcPr marL="167640" marR="167640" marT="83820" marB="83820">
                    <a:solidFill>
                      <a:schemeClr val="bg1"/>
                    </a:solidFill>
                  </a:tcPr>
                </a:tc>
                <a:tc>
                  <a:txBody>
                    <a:bodyPr/>
                    <a:lstStyle/>
                    <a:p>
                      <a:r>
                        <a:rPr lang="en-US" sz="3300" b="1" dirty="0"/>
                        <a:t>Verbal Direction </a:t>
                      </a:r>
                    </a:p>
                  </a:txBody>
                  <a:tcPr marL="167640" marR="167640" marT="83820" marB="83820">
                    <a:solidFill>
                      <a:schemeClr val="accent1">
                        <a:lumMod val="75000"/>
                      </a:schemeClr>
                    </a:solidFill>
                  </a:tcPr>
                </a:tc>
                <a:extLst>
                  <a:ext uri="{0D108BD9-81ED-4DB2-BD59-A6C34878D82A}">
                    <a16:rowId xmlns:a16="http://schemas.microsoft.com/office/drawing/2014/main" val="863968290"/>
                  </a:ext>
                </a:extLst>
              </a:tr>
            </a:tbl>
          </a:graphicData>
        </a:graphic>
      </p:graphicFrame>
      <p:sp>
        <p:nvSpPr>
          <p:cNvPr id="9" name="Arrow: Down 8">
            <a:extLst>
              <a:ext uri="{FF2B5EF4-FFF2-40B4-BE49-F238E27FC236}">
                <a16:creationId xmlns:a16="http://schemas.microsoft.com/office/drawing/2014/main" id="{01A09FBB-BA6B-186B-5E7D-8B2FFE13B7E3}"/>
              </a:ext>
            </a:extLst>
          </p:cNvPr>
          <p:cNvSpPr/>
          <p:nvPr/>
        </p:nvSpPr>
        <p:spPr>
          <a:xfrm>
            <a:off x="4674218" y="2162002"/>
            <a:ext cx="2200940" cy="3136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983068B-6ED1-A4B2-EE90-46D1889C86C8}"/>
              </a:ext>
            </a:extLst>
          </p:cNvPr>
          <p:cNvSpPr txBox="1"/>
          <p:nvPr/>
        </p:nvSpPr>
        <p:spPr>
          <a:xfrm>
            <a:off x="4508205" y="382772"/>
            <a:ext cx="6985590" cy="769441"/>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rPr>
              <a:t>De-escalation Strategies</a:t>
            </a:r>
          </a:p>
        </p:txBody>
      </p:sp>
    </p:spTree>
    <p:extLst>
      <p:ext uri="{BB962C8B-B14F-4D97-AF65-F5344CB8AC3E}">
        <p14:creationId xmlns:p14="http://schemas.microsoft.com/office/powerpoint/2010/main" val="136897536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7DC5-6C16-F37B-A2AC-7F7209ACEE55}"/>
              </a:ext>
            </a:extLst>
          </p:cNvPr>
          <p:cNvSpPr>
            <a:spLocks noGrp="1"/>
          </p:cNvSpPr>
          <p:nvPr>
            <p:ph type="title"/>
          </p:nvPr>
        </p:nvSpPr>
        <p:spPr>
          <a:xfrm>
            <a:off x="105105" y="210207"/>
            <a:ext cx="4557118" cy="6443719"/>
          </a:xfrm>
        </p:spPr>
        <p:txBody>
          <a:bodyPr>
            <a:normAutofit/>
          </a:bodyPr>
          <a:lstStyle/>
          <a:p>
            <a:pPr algn="ctr"/>
            <a:r>
              <a:rPr lang="en-US" b="1" dirty="0">
                <a:ln>
                  <a:solidFill>
                    <a:schemeClr val="accent1">
                      <a:shade val="50000"/>
                    </a:schemeClr>
                  </a:solidFill>
                </a:ln>
              </a:rPr>
              <a:t>Non-Verbal Strategies </a:t>
            </a:r>
            <a:br>
              <a:rPr lang="en-US" sz="4000" b="1" dirty="0">
                <a:ln>
                  <a:solidFill>
                    <a:schemeClr val="accent1">
                      <a:shade val="50000"/>
                    </a:schemeClr>
                  </a:solidFill>
                </a:ln>
              </a:rPr>
            </a:br>
            <a:br>
              <a:rPr lang="en-US" sz="2600" b="1" dirty="0">
                <a:ln>
                  <a:solidFill>
                    <a:schemeClr val="accent1">
                      <a:shade val="50000"/>
                    </a:schemeClr>
                  </a:solidFill>
                </a:ln>
              </a:rPr>
            </a:br>
            <a:r>
              <a:rPr lang="en-US" sz="2800" i="1" dirty="0"/>
              <a:t>Most often used for low level behaviors – off task, anxious, distracted, non-participation, etc. Effective use of nonverbal strategies prompts self-correction by the individual while minimizing the audience impact. </a:t>
            </a:r>
            <a:br>
              <a:rPr lang="en-US" sz="2800" i="1" dirty="0"/>
            </a:br>
            <a:endParaRPr lang="en-US" sz="2600" b="1" dirty="0"/>
          </a:p>
        </p:txBody>
      </p:sp>
      <p:sp>
        <p:nvSpPr>
          <p:cNvPr id="4" name="Slide Number Placeholder 3">
            <a:extLst>
              <a:ext uri="{FF2B5EF4-FFF2-40B4-BE49-F238E27FC236}">
                <a16:creationId xmlns:a16="http://schemas.microsoft.com/office/drawing/2014/main" id="{56019AA4-A659-922E-D546-01A39B12B98A}"/>
              </a:ext>
            </a:extLst>
          </p:cNvPr>
          <p:cNvSpPr>
            <a:spLocks noGrp="1"/>
          </p:cNvSpPr>
          <p:nvPr>
            <p:ph type="sldNum" sz="quarter" idx="12"/>
          </p:nvPr>
        </p:nvSpPr>
        <p:spPr>
          <a:xfrm>
            <a:off x="8610600" y="320400"/>
            <a:ext cx="2743200" cy="365125"/>
          </a:xfrm>
        </p:spPr>
        <p:txBody>
          <a:bodyPr>
            <a:normAutofit/>
          </a:bodyPr>
          <a:lstStyle/>
          <a:p>
            <a:pPr>
              <a:spcAft>
                <a:spcPts val="600"/>
              </a:spcAft>
            </a:pPr>
            <a:fld id="{BF917E8E-68E8-4002-93DC-932A42F5B354}" type="slidenum">
              <a:rPr lang="en-US">
                <a:solidFill>
                  <a:schemeClr val="tx1">
                    <a:alpha val="60000"/>
                  </a:schemeClr>
                </a:solidFill>
              </a:rPr>
              <a:pPr>
                <a:spcAft>
                  <a:spcPts val="600"/>
                </a:spcAft>
              </a:pPr>
              <a:t>29</a:t>
            </a:fld>
            <a:endParaRPr lang="en-US">
              <a:solidFill>
                <a:schemeClr val="tx1">
                  <a:alpha val="60000"/>
                </a:schemeClr>
              </a:solidFill>
            </a:endParaRPr>
          </a:p>
        </p:txBody>
      </p:sp>
      <p:graphicFrame>
        <p:nvGraphicFramePr>
          <p:cNvPr id="6" name="Content Placeholder 2">
            <a:extLst>
              <a:ext uri="{FF2B5EF4-FFF2-40B4-BE49-F238E27FC236}">
                <a16:creationId xmlns:a16="http://schemas.microsoft.com/office/drawing/2014/main" id="{EE4F5FA5-6B43-BEB8-4F09-A5F11D2462C3}"/>
              </a:ext>
            </a:extLst>
          </p:cNvPr>
          <p:cNvGraphicFramePr>
            <a:graphicFrameLocks noGrp="1"/>
          </p:cNvGraphicFramePr>
          <p:nvPr>
            <p:ph idx="1"/>
            <p:extLst>
              <p:ext uri="{D42A27DB-BD31-4B8C-83A1-F6EECF244321}">
                <p14:modId xmlns:p14="http://schemas.microsoft.com/office/powerpoint/2010/main" val="3320603794"/>
              </p:ext>
            </p:extLst>
          </p:nvPr>
        </p:nvGraphicFramePr>
        <p:xfrm>
          <a:off x="5108534" y="446314"/>
          <a:ext cx="6887517" cy="6213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332538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79" y="215153"/>
            <a:ext cx="7003229" cy="1527586"/>
          </a:xfrm>
        </p:spPr>
        <p:txBody>
          <a:bodyPr>
            <a:normAutofit/>
          </a:bodyPr>
          <a:lstStyle/>
          <a:p>
            <a:r>
              <a:rPr lang="en-US" b="1" dirty="0">
                <a:effectLst>
                  <a:outerShdw blurRad="38100" dist="38100" dir="2700000" algn="tl">
                    <a:srgbClr val="000000">
                      <a:alpha val="43137"/>
                    </a:srgbClr>
                  </a:outerShdw>
                </a:effectLst>
              </a:rPr>
              <a:t>Building Healthy Relationships</a:t>
            </a:r>
          </a:p>
        </p:txBody>
      </p:sp>
      <p:sp>
        <p:nvSpPr>
          <p:cNvPr id="3" name="Content Placeholder 2"/>
          <p:cNvSpPr>
            <a:spLocks noGrp="1"/>
          </p:cNvSpPr>
          <p:nvPr>
            <p:ph idx="1"/>
          </p:nvPr>
        </p:nvSpPr>
        <p:spPr>
          <a:xfrm>
            <a:off x="182880" y="1527587"/>
            <a:ext cx="5913120" cy="5033738"/>
          </a:xfrm>
        </p:spPr>
        <p:txBody>
          <a:bodyPr anchor="t">
            <a:noAutofit/>
          </a:bodyPr>
          <a:lstStyle/>
          <a:p>
            <a:r>
              <a:rPr lang="en-US" dirty="0"/>
              <a:t>UCP’s philosophy is always       “Putting People First.”</a:t>
            </a:r>
          </a:p>
          <a:p>
            <a:r>
              <a:rPr lang="en-US" dirty="0"/>
              <a:t>Based upon principle that EVERY PERSON deserves to be treated with </a:t>
            </a:r>
            <a:r>
              <a:rPr lang="en-US" b="1" dirty="0"/>
              <a:t>dignity </a:t>
            </a:r>
            <a:r>
              <a:rPr lang="en-US" dirty="0"/>
              <a:t>and </a:t>
            </a:r>
            <a:r>
              <a:rPr lang="en-US" b="1" dirty="0"/>
              <a:t>respect</a:t>
            </a:r>
            <a:r>
              <a:rPr lang="en-US" dirty="0"/>
              <a:t> – cannot be    taken away because of someone's disability or subsequent behavior. </a:t>
            </a:r>
          </a:p>
          <a:p>
            <a:r>
              <a:rPr lang="en-US" dirty="0"/>
              <a:t>Disability affects what people do,  NOT who they are.</a:t>
            </a:r>
          </a:p>
          <a:p>
            <a:r>
              <a:rPr lang="en-US" b="1" dirty="0"/>
              <a:t>Dignity + Respect + Honesty = Trust </a:t>
            </a:r>
          </a:p>
        </p:txBody>
      </p:sp>
      <p:grpSp>
        <p:nvGrpSpPr>
          <p:cNvPr id="27" name="Group 26">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8" name="Freeform: Shape 27">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a:stretch>
            <a:fillRect/>
          </a:stretch>
        </p:blipFill>
        <p:spPr>
          <a:xfrm>
            <a:off x="7348654" y="2507560"/>
            <a:ext cx="4501970" cy="2561726"/>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a:pPr>
                <a:spcAft>
                  <a:spcPts val="600"/>
                </a:spcAft>
              </a:pPr>
              <a:t>3</a:t>
            </a:fld>
            <a:endParaRPr lang="en-US"/>
          </a:p>
        </p:txBody>
      </p:sp>
    </p:spTree>
    <p:extLst>
      <p:ext uri="{BB962C8B-B14F-4D97-AF65-F5344CB8AC3E}">
        <p14:creationId xmlns:p14="http://schemas.microsoft.com/office/powerpoint/2010/main" val="4049152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7DC5-6C16-F37B-A2AC-7F7209ACEE55}"/>
              </a:ext>
            </a:extLst>
          </p:cNvPr>
          <p:cNvSpPr>
            <a:spLocks noGrp="1"/>
          </p:cNvSpPr>
          <p:nvPr>
            <p:ph type="title"/>
          </p:nvPr>
        </p:nvSpPr>
        <p:spPr>
          <a:xfrm>
            <a:off x="94593" y="178677"/>
            <a:ext cx="4567629" cy="6475250"/>
          </a:xfrm>
        </p:spPr>
        <p:txBody>
          <a:bodyPr>
            <a:normAutofit/>
          </a:bodyPr>
          <a:lstStyle/>
          <a:p>
            <a:pPr algn="ctr"/>
            <a:r>
              <a:rPr lang="en-US" b="1" dirty="0">
                <a:ln>
                  <a:solidFill>
                    <a:schemeClr val="accent1">
                      <a:shade val="50000"/>
                    </a:schemeClr>
                  </a:solidFill>
                </a:ln>
              </a:rPr>
              <a:t>Non-Verbal Strategies </a:t>
            </a:r>
            <a:br>
              <a:rPr lang="en-US" sz="4000" b="1" dirty="0">
                <a:ln>
                  <a:solidFill>
                    <a:schemeClr val="accent1">
                      <a:shade val="50000"/>
                    </a:schemeClr>
                  </a:solidFill>
                </a:ln>
              </a:rPr>
            </a:br>
            <a:br>
              <a:rPr lang="en-US" sz="2600" b="1" dirty="0">
                <a:ln>
                  <a:solidFill>
                    <a:schemeClr val="accent1">
                      <a:shade val="50000"/>
                    </a:schemeClr>
                  </a:solidFill>
                </a:ln>
              </a:rPr>
            </a:br>
            <a:r>
              <a:rPr lang="en-US" sz="2800" i="1" dirty="0"/>
              <a:t>Most often used for low level behaviors – off task, anxious, distracted, non-participation, etc. Effective use of nonverbal strategies prompts self-correction by the individual while minimizing the audience impact.</a:t>
            </a:r>
            <a:endParaRPr lang="en-US" sz="2600" b="1" dirty="0"/>
          </a:p>
        </p:txBody>
      </p:sp>
      <p:sp>
        <p:nvSpPr>
          <p:cNvPr id="4" name="Slide Number Placeholder 3">
            <a:extLst>
              <a:ext uri="{FF2B5EF4-FFF2-40B4-BE49-F238E27FC236}">
                <a16:creationId xmlns:a16="http://schemas.microsoft.com/office/drawing/2014/main" id="{56019AA4-A659-922E-D546-01A39B12B98A}"/>
              </a:ext>
            </a:extLst>
          </p:cNvPr>
          <p:cNvSpPr>
            <a:spLocks noGrp="1"/>
          </p:cNvSpPr>
          <p:nvPr>
            <p:ph type="sldNum" sz="quarter" idx="12"/>
          </p:nvPr>
        </p:nvSpPr>
        <p:spPr>
          <a:xfrm>
            <a:off x="8610600" y="320400"/>
            <a:ext cx="2743200" cy="365125"/>
          </a:xfrm>
        </p:spPr>
        <p:txBody>
          <a:bodyPr>
            <a:normAutofit/>
          </a:bodyPr>
          <a:lstStyle/>
          <a:p>
            <a:pPr>
              <a:spcAft>
                <a:spcPts val="600"/>
              </a:spcAft>
            </a:pPr>
            <a:fld id="{BF917E8E-68E8-4002-93DC-932A42F5B354}" type="slidenum">
              <a:rPr lang="en-US">
                <a:solidFill>
                  <a:schemeClr val="tx1">
                    <a:alpha val="60000"/>
                  </a:schemeClr>
                </a:solidFill>
              </a:rPr>
              <a:pPr>
                <a:spcAft>
                  <a:spcPts val="600"/>
                </a:spcAft>
              </a:pPr>
              <a:t>30</a:t>
            </a:fld>
            <a:endParaRPr lang="en-US">
              <a:solidFill>
                <a:schemeClr val="tx1">
                  <a:alpha val="60000"/>
                </a:schemeClr>
              </a:solidFill>
            </a:endParaRPr>
          </a:p>
        </p:txBody>
      </p:sp>
      <p:graphicFrame>
        <p:nvGraphicFramePr>
          <p:cNvPr id="6" name="Content Placeholder 2">
            <a:extLst>
              <a:ext uri="{FF2B5EF4-FFF2-40B4-BE49-F238E27FC236}">
                <a16:creationId xmlns:a16="http://schemas.microsoft.com/office/drawing/2014/main" id="{EE4F5FA5-6B43-BEB8-4F09-A5F11D2462C3}"/>
              </a:ext>
            </a:extLst>
          </p:cNvPr>
          <p:cNvGraphicFramePr>
            <a:graphicFrameLocks noGrp="1"/>
          </p:cNvGraphicFramePr>
          <p:nvPr>
            <p:ph idx="1"/>
            <p:extLst>
              <p:ext uri="{D42A27DB-BD31-4B8C-83A1-F6EECF244321}">
                <p14:modId xmlns:p14="http://schemas.microsoft.com/office/powerpoint/2010/main" val="3307256562"/>
              </p:ext>
            </p:extLst>
          </p:nvPr>
        </p:nvGraphicFramePr>
        <p:xfrm>
          <a:off x="5108534" y="446314"/>
          <a:ext cx="6887517" cy="6213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744152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C0E50A-04E7-5DC7-08AB-C04C4396009D}"/>
              </a:ext>
            </a:extLst>
          </p:cNvPr>
          <p:cNvPicPr>
            <a:picLocks noChangeAspect="1"/>
          </p:cNvPicPr>
          <p:nvPr/>
        </p:nvPicPr>
        <p:blipFill rotWithShape="1">
          <a:blip r:embed="rId3">
            <a:duotone>
              <a:schemeClr val="bg2">
                <a:shade val="45000"/>
                <a:satMod val="135000"/>
              </a:schemeClr>
              <a:prstClr val="white"/>
            </a:duotone>
          </a:blip>
          <a:srcRect t="12211" b="3519"/>
          <a:stretch/>
        </p:blipFill>
        <p:spPr>
          <a:xfrm>
            <a:off x="20" y="76210"/>
            <a:ext cx="12191980" cy="6857990"/>
          </a:xfrm>
          <a:prstGeom prst="rect">
            <a:avLst/>
          </a:prstGeom>
        </p:spPr>
      </p:pic>
      <p:sp>
        <p:nvSpPr>
          <p:cNvPr id="2" name="Title 1">
            <a:extLst>
              <a:ext uri="{FF2B5EF4-FFF2-40B4-BE49-F238E27FC236}">
                <a16:creationId xmlns:a16="http://schemas.microsoft.com/office/drawing/2014/main" id="{395259A3-78C7-0BE0-F690-52B0A40269E6}"/>
              </a:ext>
            </a:extLst>
          </p:cNvPr>
          <p:cNvSpPr>
            <a:spLocks noGrp="1"/>
          </p:cNvSpPr>
          <p:nvPr>
            <p:ph type="title"/>
          </p:nvPr>
        </p:nvSpPr>
        <p:spPr>
          <a:xfrm>
            <a:off x="261257" y="400049"/>
            <a:ext cx="11635468" cy="1425575"/>
          </a:xfrm>
        </p:spPr>
        <p:txBody>
          <a:bodyPr>
            <a:normAutofit fontScale="90000"/>
          </a:bodyPr>
          <a:lstStyle/>
          <a:p>
            <a:pPr marL="0" indent="0" algn="ctr">
              <a:spcBef>
                <a:spcPts val="0"/>
              </a:spcBef>
              <a:buNone/>
            </a:pPr>
            <a:r>
              <a:rPr lang="en-US" sz="3600" b="1" dirty="0">
                <a:effectLst>
                  <a:outerShdw blurRad="38100" dist="38100" dir="2700000" algn="tl">
                    <a:srgbClr val="000000">
                      <a:alpha val="43137"/>
                    </a:srgbClr>
                  </a:outerShdw>
                </a:effectLst>
              </a:rPr>
              <a:t>Encouragement Strategies </a:t>
            </a:r>
            <a:br>
              <a:rPr lang="en-US" sz="2100" dirty="0"/>
            </a:br>
            <a:r>
              <a:rPr lang="en-US" sz="3100" i="1" dirty="0"/>
              <a:t>Most often used for low level behavior – off task, anxious, non-participation, etc. </a:t>
            </a:r>
            <a:br>
              <a:rPr lang="en-US" sz="3100" i="1" dirty="0"/>
            </a:br>
            <a:r>
              <a:rPr lang="en-US" sz="3100" i="1" dirty="0"/>
              <a:t>Volume slightly above normal, motivational tone, average rate. </a:t>
            </a:r>
            <a:br>
              <a:rPr lang="en-US" sz="2700" i="1" dirty="0"/>
            </a:br>
            <a:endParaRPr lang="en-US" sz="2100" i="1" dirty="0"/>
          </a:p>
        </p:txBody>
      </p:sp>
      <p:sp>
        <p:nvSpPr>
          <p:cNvPr id="4" name="Slide Number Placeholder 3">
            <a:extLst>
              <a:ext uri="{FF2B5EF4-FFF2-40B4-BE49-F238E27FC236}">
                <a16:creationId xmlns:a16="http://schemas.microsoft.com/office/drawing/2014/main" id="{037F496D-7F07-10FC-647D-95B23E340B15}"/>
              </a:ext>
            </a:extLst>
          </p:cNvPr>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smtClean="0"/>
              <a:pPr>
                <a:spcAft>
                  <a:spcPts val="600"/>
                </a:spcAft>
              </a:pPr>
              <a:t>31</a:t>
            </a:fld>
            <a:endParaRPr lang="en-US"/>
          </a:p>
        </p:txBody>
      </p:sp>
      <p:graphicFrame>
        <p:nvGraphicFramePr>
          <p:cNvPr id="6" name="Content Placeholder 2">
            <a:extLst>
              <a:ext uri="{FF2B5EF4-FFF2-40B4-BE49-F238E27FC236}">
                <a16:creationId xmlns:a16="http://schemas.microsoft.com/office/drawing/2014/main" id="{77234255-5EAF-3112-F87D-51025CEA1C7D}"/>
              </a:ext>
            </a:extLst>
          </p:cNvPr>
          <p:cNvGraphicFramePr>
            <a:graphicFrameLocks noGrp="1"/>
          </p:cNvGraphicFramePr>
          <p:nvPr>
            <p:ph idx="1"/>
          </p:nvPr>
        </p:nvGraphicFramePr>
        <p:xfrm>
          <a:off x="446314" y="1825625"/>
          <a:ext cx="1137557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03541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C0E50A-04E7-5DC7-08AB-C04C4396009D}"/>
              </a:ext>
            </a:extLst>
          </p:cNvPr>
          <p:cNvPicPr>
            <a:picLocks noChangeAspect="1"/>
          </p:cNvPicPr>
          <p:nvPr/>
        </p:nvPicPr>
        <p:blipFill rotWithShape="1">
          <a:blip r:embed="rId3">
            <a:duotone>
              <a:schemeClr val="bg2">
                <a:shade val="45000"/>
                <a:satMod val="135000"/>
              </a:schemeClr>
              <a:prstClr val="white"/>
            </a:duotone>
          </a:blip>
          <a:srcRect t="12211" b="3519"/>
          <a:stretch/>
        </p:blipFill>
        <p:spPr>
          <a:xfrm>
            <a:off x="20" y="76210"/>
            <a:ext cx="12191980" cy="6857990"/>
          </a:xfrm>
          <a:prstGeom prst="rect">
            <a:avLst/>
          </a:prstGeom>
        </p:spPr>
      </p:pic>
      <p:sp>
        <p:nvSpPr>
          <p:cNvPr id="2" name="Title 1">
            <a:extLst>
              <a:ext uri="{FF2B5EF4-FFF2-40B4-BE49-F238E27FC236}">
                <a16:creationId xmlns:a16="http://schemas.microsoft.com/office/drawing/2014/main" id="{395259A3-78C7-0BE0-F690-52B0A40269E6}"/>
              </a:ext>
            </a:extLst>
          </p:cNvPr>
          <p:cNvSpPr>
            <a:spLocks noGrp="1"/>
          </p:cNvSpPr>
          <p:nvPr>
            <p:ph type="title"/>
          </p:nvPr>
        </p:nvSpPr>
        <p:spPr>
          <a:xfrm>
            <a:off x="190501" y="523875"/>
            <a:ext cx="11753850" cy="1301749"/>
          </a:xfrm>
        </p:spPr>
        <p:txBody>
          <a:bodyPr>
            <a:normAutofit fontScale="90000"/>
          </a:bodyPr>
          <a:lstStyle/>
          <a:p>
            <a:pPr marL="0" indent="0" algn="ctr">
              <a:spcBef>
                <a:spcPts val="0"/>
              </a:spcBef>
              <a:buNone/>
            </a:pPr>
            <a:r>
              <a:rPr lang="en-US" sz="3600" b="1" dirty="0">
                <a:effectLst>
                  <a:outerShdw blurRad="38100" dist="38100" dir="2700000" algn="tl">
                    <a:srgbClr val="000000">
                      <a:alpha val="43137"/>
                    </a:srgbClr>
                  </a:outerShdw>
                </a:effectLst>
              </a:rPr>
              <a:t>Encouragement Strategies </a:t>
            </a:r>
            <a:br>
              <a:rPr lang="en-US" sz="2100" dirty="0"/>
            </a:br>
            <a:r>
              <a:rPr lang="en-US" sz="3100" i="1" dirty="0"/>
              <a:t>Most often used for low level behavior – off task, anxious, non-participation, etc. </a:t>
            </a:r>
            <a:br>
              <a:rPr lang="en-US" sz="3100" i="1" dirty="0"/>
            </a:br>
            <a:r>
              <a:rPr lang="en-US" sz="3100" i="1" dirty="0"/>
              <a:t>Volume slightly above normal, motivational tone, average rate. </a:t>
            </a:r>
            <a:br>
              <a:rPr lang="en-US" sz="3100" i="1" dirty="0"/>
            </a:br>
            <a:endParaRPr lang="en-US" sz="2100" i="1" dirty="0"/>
          </a:p>
        </p:txBody>
      </p:sp>
      <p:sp>
        <p:nvSpPr>
          <p:cNvPr id="4" name="Slide Number Placeholder 3">
            <a:extLst>
              <a:ext uri="{FF2B5EF4-FFF2-40B4-BE49-F238E27FC236}">
                <a16:creationId xmlns:a16="http://schemas.microsoft.com/office/drawing/2014/main" id="{037F496D-7F07-10FC-647D-95B23E340B15}"/>
              </a:ext>
            </a:extLst>
          </p:cNvPr>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smtClean="0"/>
              <a:pPr>
                <a:spcAft>
                  <a:spcPts val="600"/>
                </a:spcAft>
              </a:pPr>
              <a:t>32</a:t>
            </a:fld>
            <a:endParaRPr lang="en-US"/>
          </a:p>
        </p:txBody>
      </p:sp>
      <p:graphicFrame>
        <p:nvGraphicFramePr>
          <p:cNvPr id="6" name="Content Placeholder 2">
            <a:extLst>
              <a:ext uri="{FF2B5EF4-FFF2-40B4-BE49-F238E27FC236}">
                <a16:creationId xmlns:a16="http://schemas.microsoft.com/office/drawing/2014/main" id="{77234255-5EAF-3112-F87D-51025CEA1C7D}"/>
              </a:ext>
            </a:extLst>
          </p:cNvPr>
          <p:cNvGraphicFramePr>
            <a:graphicFrameLocks noGrp="1"/>
          </p:cNvGraphicFramePr>
          <p:nvPr>
            <p:ph idx="1"/>
          </p:nvPr>
        </p:nvGraphicFramePr>
        <p:xfrm>
          <a:off x="446314" y="1825625"/>
          <a:ext cx="1137557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224414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2869A-8029-94D7-97AA-3150179C7672}"/>
              </a:ext>
            </a:extLst>
          </p:cNvPr>
          <p:cNvPicPr>
            <a:picLocks noChangeAspect="1"/>
          </p:cNvPicPr>
          <p:nvPr/>
        </p:nvPicPr>
        <p:blipFill rotWithShape="1">
          <a:blip r:embed="rId3">
            <a:duotone>
              <a:schemeClr val="bg2">
                <a:shade val="45000"/>
                <a:satMod val="135000"/>
              </a:schemeClr>
              <a:prstClr val="white"/>
            </a:duotone>
          </a:blip>
          <a:srcRect t="3859" b="11872"/>
          <a:stretch/>
        </p:blipFill>
        <p:spPr>
          <a:xfrm>
            <a:off x="20" y="10"/>
            <a:ext cx="12191980" cy="6857990"/>
          </a:xfrm>
          <a:prstGeom prst="rect">
            <a:avLst/>
          </a:prstGeom>
        </p:spPr>
      </p:pic>
      <p:sp>
        <p:nvSpPr>
          <p:cNvPr id="2" name="Title 1">
            <a:extLst>
              <a:ext uri="{FF2B5EF4-FFF2-40B4-BE49-F238E27FC236}">
                <a16:creationId xmlns:a16="http://schemas.microsoft.com/office/drawing/2014/main" id="{5B3BB56C-FC08-2840-46DC-D2F761C751C9}"/>
              </a:ext>
            </a:extLst>
          </p:cNvPr>
          <p:cNvSpPr>
            <a:spLocks noGrp="1"/>
          </p:cNvSpPr>
          <p:nvPr>
            <p:ph type="title"/>
          </p:nvPr>
        </p:nvSpPr>
        <p:spPr>
          <a:xfrm>
            <a:off x="0" y="136525"/>
            <a:ext cx="12191980" cy="2387599"/>
          </a:xfrm>
        </p:spPr>
        <p:txBody>
          <a:bodyPr>
            <a:normAutofit/>
          </a:bodyPr>
          <a:lstStyle/>
          <a:p>
            <a:pPr marL="0" indent="0" algn="ctr">
              <a:spcBef>
                <a:spcPts val="0"/>
              </a:spcBef>
              <a:buNone/>
            </a:pPr>
            <a:r>
              <a:rPr lang="en-US" sz="3200" b="1" dirty="0">
                <a:effectLst>
                  <a:outerShdw blurRad="38100" dist="38100" dir="2700000" algn="tl">
                    <a:srgbClr val="000000">
                      <a:alpha val="43137"/>
                    </a:srgbClr>
                  </a:outerShdw>
                </a:effectLst>
              </a:rPr>
              <a:t>Discussion Strategies </a:t>
            </a:r>
            <a:br>
              <a:rPr lang="en-US" sz="2800" dirty="0"/>
            </a:br>
            <a:r>
              <a:rPr lang="en-US" sz="2400" i="1" dirty="0"/>
              <a:t>Used for complaints, diffusing negative energy, prompting problem-solving, information-seeking. Lower volume, soothing tone, slower rate. Best conducted away from the group/activity. </a:t>
            </a:r>
            <a:br>
              <a:rPr lang="en-US" sz="2400" dirty="0"/>
            </a:br>
            <a:endParaRPr lang="en-US" sz="2400" dirty="0"/>
          </a:p>
        </p:txBody>
      </p:sp>
      <p:sp>
        <p:nvSpPr>
          <p:cNvPr id="4" name="Slide Number Placeholder 3">
            <a:extLst>
              <a:ext uri="{FF2B5EF4-FFF2-40B4-BE49-F238E27FC236}">
                <a16:creationId xmlns:a16="http://schemas.microsoft.com/office/drawing/2014/main" id="{3A7E68ED-F6C8-7374-16DA-41C754900C25}"/>
              </a:ext>
            </a:extLst>
          </p:cNvPr>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smtClean="0"/>
              <a:pPr>
                <a:spcAft>
                  <a:spcPts val="600"/>
                </a:spcAft>
              </a:pPr>
              <a:t>33</a:t>
            </a:fld>
            <a:endParaRPr lang="en-US"/>
          </a:p>
        </p:txBody>
      </p:sp>
      <p:graphicFrame>
        <p:nvGraphicFramePr>
          <p:cNvPr id="6" name="Content Placeholder 2">
            <a:extLst>
              <a:ext uri="{FF2B5EF4-FFF2-40B4-BE49-F238E27FC236}">
                <a16:creationId xmlns:a16="http://schemas.microsoft.com/office/drawing/2014/main" id="{09A553BE-B5AF-B295-FB36-439C3EA03D8A}"/>
              </a:ext>
            </a:extLst>
          </p:cNvPr>
          <p:cNvGraphicFramePr>
            <a:graphicFrameLocks noGrp="1"/>
          </p:cNvGraphicFramePr>
          <p:nvPr>
            <p:ph idx="1"/>
            <p:extLst>
              <p:ext uri="{D42A27DB-BD31-4B8C-83A1-F6EECF244321}">
                <p14:modId xmlns:p14="http://schemas.microsoft.com/office/powerpoint/2010/main" val="3663871594"/>
              </p:ext>
            </p:extLst>
          </p:nvPr>
        </p:nvGraphicFramePr>
        <p:xfrm>
          <a:off x="390525" y="1524000"/>
          <a:ext cx="11372849" cy="53339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3083341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2869A-8029-94D7-97AA-3150179C7672}"/>
              </a:ext>
            </a:extLst>
          </p:cNvPr>
          <p:cNvPicPr>
            <a:picLocks noChangeAspect="1"/>
          </p:cNvPicPr>
          <p:nvPr/>
        </p:nvPicPr>
        <p:blipFill rotWithShape="1">
          <a:blip r:embed="rId3">
            <a:duotone>
              <a:schemeClr val="bg2">
                <a:shade val="45000"/>
                <a:satMod val="135000"/>
              </a:schemeClr>
              <a:prstClr val="white"/>
            </a:duotone>
          </a:blip>
          <a:srcRect t="3859" b="11872"/>
          <a:stretch/>
        </p:blipFill>
        <p:spPr>
          <a:xfrm>
            <a:off x="20" y="10"/>
            <a:ext cx="12191980" cy="6857990"/>
          </a:xfrm>
          <a:prstGeom prst="rect">
            <a:avLst/>
          </a:prstGeom>
        </p:spPr>
      </p:pic>
      <p:sp>
        <p:nvSpPr>
          <p:cNvPr id="2" name="Title 1">
            <a:extLst>
              <a:ext uri="{FF2B5EF4-FFF2-40B4-BE49-F238E27FC236}">
                <a16:creationId xmlns:a16="http://schemas.microsoft.com/office/drawing/2014/main" id="{5B3BB56C-FC08-2840-46DC-D2F761C751C9}"/>
              </a:ext>
            </a:extLst>
          </p:cNvPr>
          <p:cNvSpPr>
            <a:spLocks noGrp="1"/>
          </p:cNvSpPr>
          <p:nvPr>
            <p:ph type="title"/>
          </p:nvPr>
        </p:nvSpPr>
        <p:spPr>
          <a:xfrm>
            <a:off x="1" y="136525"/>
            <a:ext cx="12191980" cy="2387599"/>
          </a:xfrm>
        </p:spPr>
        <p:txBody>
          <a:bodyPr>
            <a:normAutofit/>
          </a:bodyPr>
          <a:lstStyle/>
          <a:p>
            <a:pPr marL="0" indent="0" algn="ctr">
              <a:spcBef>
                <a:spcPts val="0"/>
              </a:spcBef>
              <a:buNone/>
            </a:pPr>
            <a:r>
              <a:rPr lang="en-US" sz="3200" b="1" dirty="0">
                <a:effectLst>
                  <a:outerShdw blurRad="38100" dist="38100" dir="2700000" algn="tl">
                    <a:srgbClr val="000000">
                      <a:alpha val="43137"/>
                    </a:srgbClr>
                  </a:outerShdw>
                </a:effectLst>
              </a:rPr>
              <a:t>Discussion Strategies </a:t>
            </a:r>
            <a:br>
              <a:rPr lang="en-US" sz="2800" dirty="0"/>
            </a:br>
            <a:r>
              <a:rPr lang="en-US" sz="2400" i="1" dirty="0"/>
              <a:t>Used for complaints, diffusing negative energy, prompting problem-solving, information-seeking. Lower volume, soothing tone, slower rate. Best conducted away from the group/activity. </a:t>
            </a:r>
            <a:br>
              <a:rPr lang="en-US" sz="2400" dirty="0"/>
            </a:br>
            <a:endParaRPr lang="en-US" sz="2400" dirty="0"/>
          </a:p>
        </p:txBody>
      </p:sp>
      <p:sp>
        <p:nvSpPr>
          <p:cNvPr id="4" name="Slide Number Placeholder 3">
            <a:extLst>
              <a:ext uri="{FF2B5EF4-FFF2-40B4-BE49-F238E27FC236}">
                <a16:creationId xmlns:a16="http://schemas.microsoft.com/office/drawing/2014/main" id="{3A7E68ED-F6C8-7374-16DA-41C754900C25}"/>
              </a:ext>
            </a:extLst>
          </p:cNvPr>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smtClean="0"/>
              <a:pPr>
                <a:spcAft>
                  <a:spcPts val="600"/>
                </a:spcAft>
              </a:pPr>
              <a:t>34</a:t>
            </a:fld>
            <a:endParaRPr lang="en-US"/>
          </a:p>
        </p:txBody>
      </p:sp>
      <p:graphicFrame>
        <p:nvGraphicFramePr>
          <p:cNvPr id="6" name="Content Placeholder 2">
            <a:extLst>
              <a:ext uri="{FF2B5EF4-FFF2-40B4-BE49-F238E27FC236}">
                <a16:creationId xmlns:a16="http://schemas.microsoft.com/office/drawing/2014/main" id="{09A553BE-B5AF-B295-FB36-439C3EA03D8A}"/>
              </a:ext>
            </a:extLst>
          </p:cNvPr>
          <p:cNvGraphicFramePr>
            <a:graphicFrameLocks noGrp="1"/>
          </p:cNvGraphicFramePr>
          <p:nvPr>
            <p:ph idx="1"/>
            <p:extLst>
              <p:ext uri="{D42A27DB-BD31-4B8C-83A1-F6EECF244321}">
                <p14:modId xmlns:p14="http://schemas.microsoft.com/office/powerpoint/2010/main" val="3876718295"/>
              </p:ext>
            </p:extLst>
          </p:nvPr>
        </p:nvGraphicFramePr>
        <p:xfrm>
          <a:off x="390525" y="2114550"/>
          <a:ext cx="11372849" cy="46069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779280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EB2E-3634-9067-5653-390461474610}"/>
              </a:ext>
            </a:extLst>
          </p:cNvPr>
          <p:cNvSpPr>
            <a:spLocks noGrp="1"/>
          </p:cNvSpPr>
          <p:nvPr>
            <p:ph type="title"/>
          </p:nvPr>
        </p:nvSpPr>
        <p:spPr>
          <a:xfrm>
            <a:off x="838200" y="365125"/>
            <a:ext cx="10333323" cy="1325563"/>
          </a:xfrm>
        </p:spPr>
        <p:txBody>
          <a:bodyPr>
            <a:normAutofit fontScale="90000"/>
          </a:bodyPr>
          <a:lstStyle/>
          <a:p>
            <a:pPr algn="ctr"/>
            <a:r>
              <a:rPr lang="en-US" sz="3600" b="1" dirty="0">
                <a:effectLst>
                  <a:outerShdw blurRad="38100" dist="38100" dir="2700000" algn="tl">
                    <a:srgbClr val="000000">
                      <a:alpha val="43137"/>
                    </a:srgbClr>
                  </a:outerShdw>
                </a:effectLst>
              </a:rPr>
              <a:t>Direction Strategies </a:t>
            </a:r>
            <a:br>
              <a:rPr lang="en-US" sz="3600" dirty="0"/>
            </a:br>
            <a:r>
              <a:rPr lang="en-US" sz="3100" i="1" dirty="0"/>
              <a:t>Used for rule violations, threats, disruptive behaviors.                                       Slightly above-average volume, stern tone, slower rate. </a:t>
            </a:r>
            <a:br>
              <a:rPr lang="en-US" sz="2000" dirty="0"/>
            </a:br>
            <a:endParaRPr lang="en-US" sz="2200" dirty="0"/>
          </a:p>
        </p:txBody>
      </p:sp>
      <p:sp>
        <p:nvSpPr>
          <p:cNvPr id="4" name="Slide Number Placeholder 3">
            <a:extLst>
              <a:ext uri="{FF2B5EF4-FFF2-40B4-BE49-F238E27FC236}">
                <a16:creationId xmlns:a16="http://schemas.microsoft.com/office/drawing/2014/main" id="{9F02F8D4-8D89-9121-F86B-70A59AA1B039}"/>
              </a:ext>
            </a:extLst>
          </p:cNvPr>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a:solidFill>
                  <a:schemeClr val="tx1">
                    <a:alpha val="60000"/>
                  </a:schemeClr>
                </a:solidFill>
              </a:rPr>
              <a:pPr>
                <a:spcAft>
                  <a:spcPts val="600"/>
                </a:spcAft>
              </a:pPr>
              <a:t>35</a:t>
            </a:fld>
            <a:endParaRPr lang="en-US">
              <a:solidFill>
                <a:schemeClr val="tx1">
                  <a:alpha val="60000"/>
                </a:schemeClr>
              </a:solidFill>
            </a:endParaRPr>
          </a:p>
        </p:txBody>
      </p:sp>
      <p:graphicFrame>
        <p:nvGraphicFramePr>
          <p:cNvPr id="6" name="Content Placeholder 2">
            <a:extLst>
              <a:ext uri="{FF2B5EF4-FFF2-40B4-BE49-F238E27FC236}">
                <a16:creationId xmlns:a16="http://schemas.microsoft.com/office/drawing/2014/main" id="{565306C5-C229-6E2B-9A13-3E9BFCF215B2}"/>
              </a:ext>
            </a:extLst>
          </p:cNvPr>
          <p:cNvGraphicFramePr>
            <a:graphicFrameLocks noGrp="1"/>
          </p:cNvGraphicFramePr>
          <p:nvPr>
            <p:ph idx="1"/>
            <p:extLst>
              <p:ext uri="{D42A27DB-BD31-4B8C-83A1-F6EECF244321}">
                <p14:modId xmlns:p14="http://schemas.microsoft.com/office/powerpoint/2010/main" val="15826875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77891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EB2E-3634-9067-5653-390461474610}"/>
              </a:ext>
            </a:extLst>
          </p:cNvPr>
          <p:cNvSpPr>
            <a:spLocks noGrp="1"/>
          </p:cNvSpPr>
          <p:nvPr>
            <p:ph type="title"/>
          </p:nvPr>
        </p:nvSpPr>
        <p:spPr>
          <a:xfrm>
            <a:off x="838200" y="365125"/>
            <a:ext cx="10424461" cy="1460500"/>
          </a:xfrm>
        </p:spPr>
        <p:txBody>
          <a:bodyPr>
            <a:normAutofit fontScale="90000"/>
          </a:bodyPr>
          <a:lstStyle/>
          <a:p>
            <a:pPr algn="ctr"/>
            <a:r>
              <a:rPr lang="en-US" sz="4000" b="1" dirty="0">
                <a:effectLst>
                  <a:outerShdw blurRad="38100" dist="38100" dir="2700000" algn="tl">
                    <a:srgbClr val="000000">
                      <a:alpha val="43137"/>
                    </a:srgbClr>
                  </a:outerShdw>
                </a:effectLst>
              </a:rPr>
              <a:t>Direction Strategies </a:t>
            </a:r>
            <a:br>
              <a:rPr lang="en-US" sz="3600" dirty="0"/>
            </a:br>
            <a:r>
              <a:rPr lang="en-US" sz="3100" i="1" dirty="0"/>
              <a:t>Used for rule violations, threats, disruptive behaviors.                                            Slightly above-average volume, stern tone, slower rate. </a:t>
            </a:r>
            <a:br>
              <a:rPr lang="en-US" sz="2200" dirty="0"/>
            </a:br>
            <a:endParaRPr lang="en-US" sz="2200" dirty="0"/>
          </a:p>
        </p:txBody>
      </p:sp>
      <p:sp>
        <p:nvSpPr>
          <p:cNvPr id="4" name="Slide Number Placeholder 3">
            <a:extLst>
              <a:ext uri="{FF2B5EF4-FFF2-40B4-BE49-F238E27FC236}">
                <a16:creationId xmlns:a16="http://schemas.microsoft.com/office/drawing/2014/main" id="{9F02F8D4-8D89-9121-F86B-70A59AA1B039}"/>
              </a:ext>
            </a:extLst>
          </p:cNvPr>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a:solidFill>
                  <a:schemeClr val="tx1">
                    <a:alpha val="60000"/>
                  </a:schemeClr>
                </a:solidFill>
              </a:rPr>
              <a:pPr>
                <a:spcAft>
                  <a:spcPts val="600"/>
                </a:spcAft>
              </a:pPr>
              <a:t>36</a:t>
            </a:fld>
            <a:endParaRPr lang="en-US">
              <a:solidFill>
                <a:schemeClr val="tx1">
                  <a:alpha val="60000"/>
                </a:schemeClr>
              </a:solidFill>
            </a:endParaRPr>
          </a:p>
        </p:txBody>
      </p:sp>
      <p:graphicFrame>
        <p:nvGraphicFramePr>
          <p:cNvPr id="6" name="Content Placeholder 2">
            <a:extLst>
              <a:ext uri="{FF2B5EF4-FFF2-40B4-BE49-F238E27FC236}">
                <a16:creationId xmlns:a16="http://schemas.microsoft.com/office/drawing/2014/main" id="{565306C5-C229-6E2B-9A13-3E9BFCF215B2}"/>
              </a:ext>
            </a:extLst>
          </p:cNvPr>
          <p:cNvGraphicFramePr>
            <a:graphicFrameLocks noGrp="1"/>
          </p:cNvGraphicFramePr>
          <p:nvPr>
            <p:ph idx="1"/>
            <p:extLst>
              <p:ext uri="{D42A27DB-BD31-4B8C-83A1-F6EECF244321}">
                <p14:modId xmlns:p14="http://schemas.microsoft.com/office/powerpoint/2010/main" val="267185173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079459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E3FA-D5F6-3D90-B1FC-309A7C20C8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81EC42-4E90-0CD3-9693-E5E0839C18D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6C372B5-76AD-6762-5871-D0CA36976D52}"/>
              </a:ext>
            </a:extLst>
          </p:cNvPr>
          <p:cNvSpPr>
            <a:spLocks noGrp="1"/>
          </p:cNvSpPr>
          <p:nvPr>
            <p:ph type="sldNum" sz="quarter" idx="12"/>
          </p:nvPr>
        </p:nvSpPr>
        <p:spPr/>
        <p:txBody>
          <a:bodyPr/>
          <a:lstStyle/>
          <a:p>
            <a:fld id="{BF917E8E-68E8-4002-93DC-932A42F5B354}" type="slidenum">
              <a:rPr lang="en-US" smtClean="0"/>
              <a:t>37</a:t>
            </a:fld>
            <a:endParaRPr lang="en-US"/>
          </a:p>
        </p:txBody>
      </p:sp>
      <p:pic>
        <p:nvPicPr>
          <p:cNvPr id="6" name="Picture 5">
            <a:extLst>
              <a:ext uri="{FF2B5EF4-FFF2-40B4-BE49-F238E27FC236}">
                <a16:creationId xmlns:a16="http://schemas.microsoft.com/office/drawing/2014/main" id="{9B21C48E-6928-076B-1BFA-026F0E63AEB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8960232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2C39B5F2-3EE3-B5B4-2C6D-829FA1B38A98}"/>
              </a:ext>
            </a:extLst>
          </p:cNvPr>
          <p:cNvPicPr>
            <a:picLocks noChangeAspect="1"/>
          </p:cNvPicPr>
          <p:nvPr/>
        </p:nvPicPr>
        <p:blipFill rotWithShape="1">
          <a:blip r:embed="rId3">
            <a:alphaModFix amt="35000"/>
          </a:blip>
          <a:srcRect t="877" b="14853"/>
          <a:stretch/>
        </p:blipFill>
        <p:spPr>
          <a:xfrm>
            <a:off x="19" y="10"/>
            <a:ext cx="12200001" cy="6857990"/>
          </a:xfrm>
          <a:prstGeom prst="rect">
            <a:avLst/>
          </a:prstGeom>
        </p:spPr>
      </p:pic>
      <p:sp>
        <p:nvSpPr>
          <p:cNvPr id="2" name="Title 1"/>
          <p:cNvSpPr>
            <a:spLocks noGrp="1"/>
          </p:cNvSpPr>
          <p:nvPr>
            <p:ph type="title"/>
          </p:nvPr>
        </p:nvSpPr>
        <p:spPr>
          <a:xfrm>
            <a:off x="252663" y="136526"/>
            <a:ext cx="11101137" cy="813969"/>
          </a:xfrm>
        </p:spPr>
        <p:txBody>
          <a:bodyPr>
            <a:normAutofit/>
          </a:bodyPr>
          <a:lstStyle/>
          <a:p>
            <a:pPr algn="ctr"/>
            <a:r>
              <a:rPr lang="en-US" sz="4800" b="1" dirty="0">
                <a:solidFill>
                  <a:srgbClr val="FFFFFF"/>
                </a:solidFill>
                <a:effectLst>
                  <a:outerShdw blurRad="38100" dist="38100" dir="2700000" algn="tl">
                    <a:srgbClr val="000000">
                      <a:alpha val="43137"/>
                    </a:srgbClr>
                  </a:outerShdw>
                </a:effectLst>
              </a:rPr>
              <a:t>R.A.D.A.R.          </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ormAutofit/>
          </a:bodyPr>
          <a:lstStyle/>
          <a:p>
            <a:pPr defTabSz="914400">
              <a:spcAft>
                <a:spcPts val="600"/>
              </a:spcAft>
            </a:pPr>
            <a:fld id="{BF917E8E-68E8-4002-93DC-932A42F5B354}" type="slidenum">
              <a:rPr lang="en-US">
                <a:solidFill>
                  <a:srgbClr val="FFFFFF"/>
                </a:solidFill>
              </a:rPr>
              <a:pPr defTabSz="914400">
                <a:spcAft>
                  <a:spcPts val="600"/>
                </a:spcAft>
              </a:pPr>
              <a:t>38</a:t>
            </a:fld>
            <a:endParaRPr lang="en-US">
              <a:solidFill>
                <a:srgbClr val="FFFFFF"/>
              </a:solidFill>
            </a:endParaRPr>
          </a:p>
        </p:txBody>
      </p:sp>
      <p:graphicFrame>
        <p:nvGraphicFramePr>
          <p:cNvPr id="12" name="Content Placeholder 2">
            <a:extLst>
              <a:ext uri="{FF2B5EF4-FFF2-40B4-BE49-F238E27FC236}">
                <a16:creationId xmlns:a16="http://schemas.microsoft.com/office/drawing/2014/main" id="{6ACA088E-9944-A6A7-8247-3BC9D81C82B4}"/>
              </a:ext>
            </a:extLst>
          </p:cNvPr>
          <p:cNvGraphicFramePr>
            <a:graphicFrameLocks noGrp="1"/>
          </p:cNvGraphicFramePr>
          <p:nvPr>
            <p:ph idx="1"/>
            <p:extLst>
              <p:ext uri="{D42A27DB-BD31-4B8C-83A1-F6EECF244321}">
                <p14:modId xmlns:p14="http://schemas.microsoft.com/office/powerpoint/2010/main" val="2691043796"/>
              </p:ext>
            </p:extLst>
          </p:nvPr>
        </p:nvGraphicFramePr>
        <p:xfrm>
          <a:off x="252663" y="794085"/>
          <a:ext cx="11686674" cy="59273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030549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F06B0-E5E8-0B42-B442-C30F4CD4C945}"/>
              </a:ext>
            </a:extLst>
          </p:cNvPr>
          <p:cNvSpPr>
            <a:spLocks noGrp="1"/>
          </p:cNvSpPr>
          <p:nvPr>
            <p:ph type="title"/>
          </p:nvPr>
        </p:nvSpPr>
        <p:spPr>
          <a:xfrm>
            <a:off x="4475181" y="279523"/>
            <a:ext cx="7046259" cy="1512211"/>
          </a:xfrm>
        </p:spPr>
        <p:txBody>
          <a:bodyPr anchor="b">
            <a:normAutofit/>
          </a:bodyPr>
          <a:lstStyle/>
          <a:p>
            <a:pPr algn="ctr"/>
            <a:r>
              <a:rPr lang="en-US" sz="5400" b="1" u="sng" dirty="0">
                <a:effectLst>
                  <a:outerShdw blurRad="38100" dist="38100" dir="2700000" algn="tl">
                    <a:srgbClr val="000000">
                      <a:alpha val="43137"/>
                    </a:srgbClr>
                  </a:outerShdw>
                </a:effectLst>
              </a:rPr>
              <a:t>R</a:t>
            </a:r>
            <a:r>
              <a:rPr lang="en-US" sz="4800" b="1" dirty="0">
                <a:effectLst>
                  <a:outerShdw blurRad="38100" dist="38100" dir="2700000" algn="tl">
                    <a:srgbClr val="000000">
                      <a:alpha val="43137"/>
                    </a:srgbClr>
                  </a:outerShdw>
                </a:effectLst>
              </a:rPr>
              <a:t>ecognize Stage of </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R.A.D.A.R.</a:t>
            </a:r>
          </a:p>
        </p:txBody>
      </p:sp>
      <p:pic>
        <p:nvPicPr>
          <p:cNvPr id="6" name="Picture 5" descr="Magnifying glass on clear background">
            <a:extLst>
              <a:ext uri="{FF2B5EF4-FFF2-40B4-BE49-F238E27FC236}">
                <a16:creationId xmlns:a16="http://schemas.microsoft.com/office/drawing/2014/main" id="{C2D5E8E0-88E3-6F8A-828B-AB74AE03C712}"/>
              </a:ext>
            </a:extLst>
          </p:cNvPr>
          <p:cNvPicPr>
            <a:picLocks noChangeAspect="1"/>
          </p:cNvPicPr>
          <p:nvPr/>
        </p:nvPicPr>
        <p:blipFill rotWithShape="1">
          <a:blip r:embed="rId3"/>
          <a:srcRect l="42717" r="16437" b="-1"/>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C3B5D219-6D24-49DC-E0D1-68361CAB5B21}"/>
              </a:ext>
            </a:extLst>
          </p:cNvPr>
          <p:cNvSpPr>
            <a:spLocks noGrp="1"/>
          </p:cNvSpPr>
          <p:nvPr>
            <p:ph idx="1"/>
          </p:nvPr>
        </p:nvSpPr>
        <p:spPr>
          <a:xfrm>
            <a:off x="4596233" y="2071257"/>
            <a:ext cx="7247935" cy="4507220"/>
          </a:xfrm>
        </p:spPr>
        <p:txBody>
          <a:bodyPr>
            <a:normAutofit/>
          </a:bodyPr>
          <a:lstStyle/>
          <a:p>
            <a:r>
              <a:rPr lang="en-US" dirty="0"/>
              <a:t>To recognize that something is going on, you need to… </a:t>
            </a:r>
          </a:p>
          <a:p>
            <a:pPr lvl="1"/>
            <a:r>
              <a:rPr lang="en-US" sz="2800" dirty="0"/>
              <a:t>Use all your senses</a:t>
            </a:r>
          </a:p>
          <a:p>
            <a:pPr lvl="1"/>
            <a:r>
              <a:rPr lang="en-US" sz="2800" dirty="0"/>
              <a:t>Use your knowledge of the person</a:t>
            </a:r>
          </a:p>
          <a:p>
            <a:pPr lvl="2"/>
            <a:r>
              <a:rPr lang="en-US" sz="2800" dirty="0"/>
              <a:t>Known triggers</a:t>
            </a:r>
          </a:p>
          <a:p>
            <a:pPr lvl="2"/>
            <a:r>
              <a:rPr lang="en-US" sz="2800" dirty="0"/>
              <a:t>Signs of agitation</a:t>
            </a:r>
          </a:p>
          <a:p>
            <a:pPr lvl="2"/>
            <a:r>
              <a:rPr lang="en-US" sz="2800" dirty="0"/>
              <a:t>If something doesn’t feel right, follow your ‘gut’</a:t>
            </a:r>
          </a:p>
          <a:p>
            <a:pPr marL="0" indent="0">
              <a:buNone/>
            </a:pPr>
            <a:endParaRPr lang="en-US" sz="2000" dirty="0"/>
          </a:p>
        </p:txBody>
      </p:sp>
      <p:sp>
        <p:nvSpPr>
          <p:cNvPr id="4" name="Slide Number Placeholder 3">
            <a:extLst>
              <a:ext uri="{FF2B5EF4-FFF2-40B4-BE49-F238E27FC236}">
                <a16:creationId xmlns:a16="http://schemas.microsoft.com/office/drawing/2014/main" id="{43502750-D73C-81EA-2A7F-D1ED4F45BF47}"/>
              </a:ext>
            </a:extLst>
          </p:cNvPr>
          <p:cNvSpPr>
            <a:spLocks noGrp="1"/>
          </p:cNvSpPr>
          <p:nvPr>
            <p:ph type="sldNum" sz="quarter" idx="12"/>
          </p:nvPr>
        </p:nvSpPr>
        <p:spPr>
          <a:xfrm>
            <a:off x="9193686" y="6356350"/>
            <a:ext cx="2160114" cy="365125"/>
          </a:xfrm>
        </p:spPr>
        <p:txBody>
          <a:bodyPr>
            <a:normAutofit/>
          </a:bodyPr>
          <a:lstStyle/>
          <a:p>
            <a:pPr>
              <a:spcAft>
                <a:spcPts val="600"/>
              </a:spcAft>
            </a:pPr>
            <a:fld id="{BF917E8E-68E8-4002-93DC-932A42F5B354}" type="slidenum">
              <a:rPr lang="en-US" smtClean="0"/>
              <a:pPr>
                <a:spcAft>
                  <a:spcPts val="600"/>
                </a:spcAft>
              </a:pPr>
              <a:t>39</a:t>
            </a:fld>
            <a:endParaRPr lang="en-US"/>
          </a:p>
        </p:txBody>
      </p:sp>
    </p:spTree>
    <p:extLst>
      <p:ext uri="{BB962C8B-B14F-4D97-AF65-F5344CB8AC3E}">
        <p14:creationId xmlns:p14="http://schemas.microsoft.com/office/powerpoint/2010/main" val="75659642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Heart 84">
            <a:extLst>
              <a:ext uri="{FF2B5EF4-FFF2-40B4-BE49-F238E27FC236}">
                <a16:creationId xmlns:a16="http://schemas.microsoft.com/office/drawing/2014/main" id="{90F93F66-D0AB-2BAB-1C2E-630EDBDB0B81}"/>
              </a:ext>
            </a:extLst>
          </p:cNvPr>
          <p:cNvSpPr/>
          <p:nvPr/>
        </p:nvSpPr>
        <p:spPr>
          <a:xfrm>
            <a:off x="9562768" y="763325"/>
            <a:ext cx="2629232" cy="3912284"/>
          </a:xfrm>
          <a:prstGeom prst="heart">
            <a:avLst/>
          </a:prstGeom>
          <a:gradFill>
            <a:gsLst>
              <a:gs pos="33000">
                <a:schemeClr val="bg1">
                  <a:lumMod val="50000"/>
                  <a:alpha val="39000"/>
                </a:schemeClr>
              </a:gs>
              <a:gs pos="96000">
                <a:schemeClr val="accent1">
                  <a:alpha val="43000"/>
                  <a:lumMod val="0"/>
                  <a:lumOff val="100000"/>
                </a:schemeClr>
              </a:gs>
              <a:gs pos="100000">
                <a:schemeClr val="accent1">
                  <a:lumMod val="75000"/>
                  <a:alpha val="2000"/>
                </a:schemeClr>
              </a:gs>
            </a:gsLst>
            <a:path path="circle">
              <a:fillToRect l="50000" t="50000" r="50000" b="50000"/>
            </a:path>
          </a:gradFill>
          <a:ln>
            <a:noFill/>
          </a:ln>
          <a:effectLst>
            <a:softEdge rad="31750"/>
          </a:effectLst>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F052698-BDDA-D7D9-64F9-A88202A5D206}"/>
              </a:ext>
            </a:extLst>
          </p:cNvPr>
          <p:cNvSpPr/>
          <p:nvPr/>
        </p:nvSpPr>
        <p:spPr>
          <a:xfrm>
            <a:off x="336606" y="3045349"/>
            <a:ext cx="2178657" cy="2234316"/>
          </a:xfrm>
          <a:prstGeom prst="rect">
            <a:avLst/>
          </a:prstGeom>
          <a:solidFill>
            <a:srgbClr val="0099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Have Need</a:t>
            </a:r>
          </a:p>
        </p:txBody>
      </p:sp>
      <p:sp>
        <p:nvSpPr>
          <p:cNvPr id="5" name="Rectangle 4">
            <a:extLst>
              <a:ext uri="{FF2B5EF4-FFF2-40B4-BE49-F238E27FC236}">
                <a16:creationId xmlns:a16="http://schemas.microsoft.com/office/drawing/2014/main" id="{DFDE20B9-8309-A560-BE38-C6088ED4ACB4}"/>
              </a:ext>
            </a:extLst>
          </p:cNvPr>
          <p:cNvSpPr/>
          <p:nvPr/>
        </p:nvSpPr>
        <p:spPr>
          <a:xfrm>
            <a:off x="2878372" y="3045349"/>
            <a:ext cx="2067339" cy="2234316"/>
          </a:xfrm>
          <a:prstGeom prst="rect">
            <a:avLst/>
          </a:prstGeom>
          <a:solidFill>
            <a:srgbClr val="0099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Express</a:t>
            </a:r>
            <a:r>
              <a:rPr lang="en-US" dirty="0"/>
              <a:t> </a:t>
            </a:r>
            <a:r>
              <a:rPr lang="en-US" sz="2400" dirty="0"/>
              <a:t>Need</a:t>
            </a:r>
            <a:endParaRPr lang="en-US" dirty="0"/>
          </a:p>
        </p:txBody>
      </p:sp>
      <p:sp>
        <p:nvSpPr>
          <p:cNvPr id="6" name="Rectangle 5">
            <a:extLst>
              <a:ext uri="{FF2B5EF4-FFF2-40B4-BE49-F238E27FC236}">
                <a16:creationId xmlns:a16="http://schemas.microsoft.com/office/drawing/2014/main" id="{63516779-4CCE-4BD2-1DF1-FBDB87E81A12}"/>
              </a:ext>
            </a:extLst>
          </p:cNvPr>
          <p:cNvSpPr/>
          <p:nvPr/>
        </p:nvSpPr>
        <p:spPr>
          <a:xfrm>
            <a:off x="5255812" y="4414299"/>
            <a:ext cx="2067339" cy="2234316"/>
          </a:xfrm>
          <a:prstGeom prst="rect">
            <a:avLst/>
          </a:prstGeom>
          <a:solidFill>
            <a:schemeClr val="bg1">
              <a:lumMod val="6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Need Unmet</a:t>
            </a:r>
          </a:p>
        </p:txBody>
      </p:sp>
      <p:sp>
        <p:nvSpPr>
          <p:cNvPr id="7" name="Rectangle 6">
            <a:extLst>
              <a:ext uri="{FF2B5EF4-FFF2-40B4-BE49-F238E27FC236}">
                <a16:creationId xmlns:a16="http://schemas.microsoft.com/office/drawing/2014/main" id="{9A9DFEC8-53CF-DF85-FF3A-772DB9A05BC0}"/>
              </a:ext>
            </a:extLst>
          </p:cNvPr>
          <p:cNvSpPr/>
          <p:nvPr/>
        </p:nvSpPr>
        <p:spPr>
          <a:xfrm>
            <a:off x="5255812" y="1527976"/>
            <a:ext cx="2067339" cy="2234316"/>
          </a:xfrm>
          <a:prstGeom prst="rect">
            <a:avLst/>
          </a:prstGeom>
          <a:solidFill>
            <a:srgbClr val="0099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Need Met</a:t>
            </a:r>
          </a:p>
        </p:txBody>
      </p:sp>
      <p:sp>
        <p:nvSpPr>
          <p:cNvPr id="8" name="Rectangle 7">
            <a:extLst>
              <a:ext uri="{FF2B5EF4-FFF2-40B4-BE49-F238E27FC236}">
                <a16:creationId xmlns:a16="http://schemas.microsoft.com/office/drawing/2014/main" id="{95060016-C1A5-A36D-40CF-0DF9E2B157FC}"/>
              </a:ext>
            </a:extLst>
          </p:cNvPr>
          <p:cNvSpPr/>
          <p:nvPr/>
        </p:nvSpPr>
        <p:spPr>
          <a:xfrm>
            <a:off x="7959256" y="4414299"/>
            <a:ext cx="1717481" cy="546486"/>
          </a:xfrm>
          <a:prstGeom prst="rect">
            <a:avLst/>
          </a:prstGeom>
          <a:solidFill>
            <a:schemeClr val="bg1">
              <a:lumMod val="6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Feel</a:t>
            </a:r>
            <a:r>
              <a:rPr lang="en-US" dirty="0"/>
              <a:t> </a:t>
            </a:r>
            <a:r>
              <a:rPr lang="en-US" sz="2200" dirty="0"/>
              <a:t>Restless</a:t>
            </a:r>
          </a:p>
        </p:txBody>
      </p:sp>
      <p:sp>
        <p:nvSpPr>
          <p:cNvPr id="9" name="Rectangle 8">
            <a:extLst>
              <a:ext uri="{FF2B5EF4-FFF2-40B4-BE49-F238E27FC236}">
                <a16:creationId xmlns:a16="http://schemas.microsoft.com/office/drawing/2014/main" id="{E9556C99-E3C6-4542-AC5A-69134F53BED7}"/>
              </a:ext>
            </a:extLst>
          </p:cNvPr>
          <p:cNvSpPr/>
          <p:nvPr/>
        </p:nvSpPr>
        <p:spPr>
          <a:xfrm>
            <a:off x="7959255" y="5214068"/>
            <a:ext cx="1717481" cy="494633"/>
          </a:xfrm>
          <a:prstGeom prst="rect">
            <a:avLst/>
          </a:prstGeom>
          <a:solidFill>
            <a:schemeClr val="bg1">
              <a:lumMod val="6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Anxious</a:t>
            </a:r>
            <a:endParaRPr lang="en-US" dirty="0"/>
          </a:p>
        </p:txBody>
      </p:sp>
      <p:sp>
        <p:nvSpPr>
          <p:cNvPr id="10" name="Rectangle 9">
            <a:extLst>
              <a:ext uri="{FF2B5EF4-FFF2-40B4-BE49-F238E27FC236}">
                <a16:creationId xmlns:a16="http://schemas.microsoft.com/office/drawing/2014/main" id="{B5E5E38A-7190-61E8-F157-8C16C33BD3B2}"/>
              </a:ext>
            </a:extLst>
          </p:cNvPr>
          <p:cNvSpPr/>
          <p:nvPr/>
        </p:nvSpPr>
        <p:spPr>
          <a:xfrm>
            <a:off x="7959255" y="5956018"/>
            <a:ext cx="1717481" cy="573328"/>
          </a:xfrm>
          <a:prstGeom prst="rect">
            <a:avLst/>
          </a:prstGeom>
          <a:solidFill>
            <a:schemeClr val="bg1">
              <a:lumMod val="6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Fearful</a:t>
            </a:r>
          </a:p>
        </p:txBody>
      </p:sp>
      <p:sp>
        <p:nvSpPr>
          <p:cNvPr id="11" name="Rectangle 10">
            <a:extLst>
              <a:ext uri="{FF2B5EF4-FFF2-40B4-BE49-F238E27FC236}">
                <a16:creationId xmlns:a16="http://schemas.microsoft.com/office/drawing/2014/main" id="{61506F41-FDB4-2CAA-A46C-CDF2F82433C4}"/>
              </a:ext>
            </a:extLst>
          </p:cNvPr>
          <p:cNvSpPr/>
          <p:nvPr/>
        </p:nvSpPr>
        <p:spPr>
          <a:xfrm>
            <a:off x="7845287" y="2298590"/>
            <a:ext cx="1717481" cy="506226"/>
          </a:xfrm>
          <a:prstGeom prst="rect">
            <a:avLst/>
          </a:prstGeom>
          <a:solidFill>
            <a:srgbClr val="0099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Feel Relaxed</a:t>
            </a:r>
          </a:p>
        </p:txBody>
      </p:sp>
      <p:sp>
        <p:nvSpPr>
          <p:cNvPr id="12" name="Rectangle 11">
            <a:extLst>
              <a:ext uri="{FF2B5EF4-FFF2-40B4-BE49-F238E27FC236}">
                <a16:creationId xmlns:a16="http://schemas.microsoft.com/office/drawing/2014/main" id="{945B5BF0-68DA-CEA0-E47B-827B09B52882}"/>
              </a:ext>
            </a:extLst>
          </p:cNvPr>
          <p:cNvSpPr/>
          <p:nvPr/>
        </p:nvSpPr>
        <p:spPr>
          <a:xfrm>
            <a:off x="10084904" y="1529963"/>
            <a:ext cx="1717481" cy="506226"/>
          </a:xfrm>
          <a:prstGeom prst="rect">
            <a:avLst/>
          </a:prstGeom>
          <a:solidFill>
            <a:srgbClr val="0099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Trust</a:t>
            </a:r>
          </a:p>
        </p:txBody>
      </p:sp>
      <p:sp>
        <p:nvSpPr>
          <p:cNvPr id="13" name="Rectangle 12">
            <a:extLst>
              <a:ext uri="{FF2B5EF4-FFF2-40B4-BE49-F238E27FC236}">
                <a16:creationId xmlns:a16="http://schemas.microsoft.com/office/drawing/2014/main" id="{B4C09DC4-3D91-D079-7F25-CD1D0AA380CD}"/>
              </a:ext>
            </a:extLst>
          </p:cNvPr>
          <p:cNvSpPr/>
          <p:nvPr/>
        </p:nvSpPr>
        <p:spPr>
          <a:xfrm>
            <a:off x="10092856" y="2298590"/>
            <a:ext cx="1717481" cy="506226"/>
          </a:xfrm>
          <a:prstGeom prst="rect">
            <a:avLst/>
          </a:prstGeom>
          <a:solidFill>
            <a:srgbClr val="0099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Security</a:t>
            </a:r>
          </a:p>
        </p:txBody>
      </p:sp>
      <p:sp>
        <p:nvSpPr>
          <p:cNvPr id="14" name="Rectangle 13">
            <a:extLst>
              <a:ext uri="{FF2B5EF4-FFF2-40B4-BE49-F238E27FC236}">
                <a16:creationId xmlns:a16="http://schemas.microsoft.com/office/drawing/2014/main" id="{B4BB312A-809D-BCAD-FF38-E89EC87FED38}"/>
              </a:ext>
            </a:extLst>
          </p:cNvPr>
          <p:cNvSpPr/>
          <p:nvPr/>
        </p:nvSpPr>
        <p:spPr>
          <a:xfrm>
            <a:off x="10084905" y="3156667"/>
            <a:ext cx="1717481" cy="565867"/>
          </a:xfrm>
          <a:prstGeom prst="rect">
            <a:avLst/>
          </a:prstGeom>
          <a:solidFill>
            <a:srgbClr val="0099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Attachment</a:t>
            </a:r>
          </a:p>
        </p:txBody>
      </p:sp>
      <p:cxnSp>
        <p:nvCxnSpPr>
          <p:cNvPr id="16" name="Straight Connector 15">
            <a:extLst>
              <a:ext uri="{FF2B5EF4-FFF2-40B4-BE49-F238E27FC236}">
                <a16:creationId xmlns:a16="http://schemas.microsoft.com/office/drawing/2014/main" id="{82848025-767E-B326-C6F2-0587F480423A}"/>
              </a:ext>
            </a:extLst>
          </p:cNvPr>
          <p:cNvCxnSpPr>
            <a:stCxn id="4" idx="3"/>
            <a:endCxn id="5" idx="1"/>
          </p:cNvCxnSpPr>
          <p:nvPr/>
        </p:nvCxnSpPr>
        <p:spPr>
          <a:xfrm>
            <a:off x="2515263" y="4162507"/>
            <a:ext cx="363109" cy="0"/>
          </a:xfrm>
          <a:prstGeom prst="line">
            <a:avLst/>
          </a:prstGeom>
        </p:spPr>
        <p:style>
          <a:lnRef idx="3">
            <a:schemeClr val="dk1"/>
          </a:lnRef>
          <a:fillRef idx="0">
            <a:schemeClr val="dk1"/>
          </a:fillRef>
          <a:effectRef idx="2">
            <a:schemeClr val="dk1"/>
          </a:effectRef>
          <a:fontRef idx="minor">
            <a:schemeClr val="tx1"/>
          </a:fontRef>
        </p:style>
      </p:cxnSp>
      <p:cxnSp>
        <p:nvCxnSpPr>
          <p:cNvPr id="91" name="Connector: Elbow 90">
            <a:extLst>
              <a:ext uri="{FF2B5EF4-FFF2-40B4-BE49-F238E27FC236}">
                <a16:creationId xmlns:a16="http://schemas.microsoft.com/office/drawing/2014/main" id="{CE153814-33DB-719A-2A9D-EA42D2274AD1}"/>
              </a:ext>
            </a:extLst>
          </p:cNvPr>
          <p:cNvCxnSpPr>
            <a:stCxn id="5" idx="3"/>
            <a:endCxn id="6" idx="1"/>
          </p:cNvCxnSpPr>
          <p:nvPr/>
        </p:nvCxnSpPr>
        <p:spPr>
          <a:xfrm>
            <a:off x="4945711" y="4162507"/>
            <a:ext cx="310101" cy="1368950"/>
          </a:xfrm>
          <a:prstGeom prst="bentConnector3">
            <a:avLst/>
          </a:prstGeom>
        </p:spPr>
        <p:style>
          <a:lnRef idx="3">
            <a:schemeClr val="dk1"/>
          </a:lnRef>
          <a:fillRef idx="0">
            <a:schemeClr val="dk1"/>
          </a:fillRef>
          <a:effectRef idx="2">
            <a:schemeClr val="dk1"/>
          </a:effectRef>
          <a:fontRef idx="minor">
            <a:schemeClr val="tx1"/>
          </a:fontRef>
        </p:style>
      </p:cxnSp>
      <p:cxnSp>
        <p:nvCxnSpPr>
          <p:cNvPr id="93" name="Connector: Elbow 92">
            <a:extLst>
              <a:ext uri="{FF2B5EF4-FFF2-40B4-BE49-F238E27FC236}">
                <a16:creationId xmlns:a16="http://schemas.microsoft.com/office/drawing/2014/main" id="{04EA23DB-7535-B801-C3EF-6C404C9E7C1F}"/>
              </a:ext>
            </a:extLst>
          </p:cNvPr>
          <p:cNvCxnSpPr>
            <a:stCxn id="6" idx="3"/>
            <a:endCxn id="8" idx="1"/>
          </p:cNvCxnSpPr>
          <p:nvPr/>
        </p:nvCxnSpPr>
        <p:spPr>
          <a:xfrm flipV="1">
            <a:off x="7323151" y="4687542"/>
            <a:ext cx="636105" cy="843915"/>
          </a:xfrm>
          <a:prstGeom prst="bentConnector3">
            <a:avLst/>
          </a:prstGeom>
        </p:spPr>
        <p:style>
          <a:lnRef idx="3">
            <a:schemeClr val="dk1"/>
          </a:lnRef>
          <a:fillRef idx="0">
            <a:schemeClr val="dk1"/>
          </a:fillRef>
          <a:effectRef idx="2">
            <a:schemeClr val="dk1"/>
          </a:effectRef>
          <a:fontRef idx="minor">
            <a:schemeClr val="tx1"/>
          </a:fontRef>
        </p:style>
      </p:cxnSp>
      <p:cxnSp>
        <p:nvCxnSpPr>
          <p:cNvPr id="95" name="Straight Connector 94">
            <a:extLst>
              <a:ext uri="{FF2B5EF4-FFF2-40B4-BE49-F238E27FC236}">
                <a16:creationId xmlns:a16="http://schemas.microsoft.com/office/drawing/2014/main" id="{58ADA062-2142-3DBF-7A39-5C4C3F65EF27}"/>
              </a:ext>
            </a:extLst>
          </p:cNvPr>
          <p:cNvCxnSpPr>
            <a:cxnSpLocks/>
          </p:cNvCxnSpPr>
          <p:nvPr/>
        </p:nvCxnSpPr>
        <p:spPr>
          <a:xfrm>
            <a:off x="7641203" y="5531457"/>
            <a:ext cx="318052" cy="0"/>
          </a:xfrm>
          <a:prstGeom prst="line">
            <a:avLst/>
          </a:prstGeom>
        </p:spPr>
        <p:style>
          <a:lnRef idx="3">
            <a:schemeClr val="dk1"/>
          </a:lnRef>
          <a:fillRef idx="0">
            <a:schemeClr val="dk1"/>
          </a:fillRef>
          <a:effectRef idx="2">
            <a:schemeClr val="dk1"/>
          </a:effectRef>
          <a:fontRef idx="minor">
            <a:schemeClr val="tx1"/>
          </a:fontRef>
        </p:style>
      </p:cxnSp>
      <p:cxnSp>
        <p:nvCxnSpPr>
          <p:cNvPr id="98" name="Connector: Elbow 97">
            <a:extLst>
              <a:ext uri="{FF2B5EF4-FFF2-40B4-BE49-F238E27FC236}">
                <a16:creationId xmlns:a16="http://schemas.microsoft.com/office/drawing/2014/main" id="{EC9C6752-8B66-7645-F3A4-F453941B514D}"/>
              </a:ext>
            </a:extLst>
          </p:cNvPr>
          <p:cNvCxnSpPr>
            <a:endCxn id="10" idx="1"/>
          </p:cNvCxnSpPr>
          <p:nvPr/>
        </p:nvCxnSpPr>
        <p:spPr>
          <a:xfrm rot="16200000" flipH="1">
            <a:off x="7444617" y="5728043"/>
            <a:ext cx="711225" cy="318052"/>
          </a:xfrm>
          <a:prstGeom prst="bentConnector2">
            <a:avLst/>
          </a:prstGeom>
        </p:spPr>
        <p:style>
          <a:lnRef idx="3">
            <a:schemeClr val="dk1"/>
          </a:lnRef>
          <a:fillRef idx="0">
            <a:schemeClr val="dk1"/>
          </a:fillRef>
          <a:effectRef idx="2">
            <a:schemeClr val="dk1"/>
          </a:effectRef>
          <a:fontRef idx="minor">
            <a:schemeClr val="tx1"/>
          </a:fontRef>
        </p:style>
      </p:cxnSp>
      <p:cxnSp>
        <p:nvCxnSpPr>
          <p:cNvPr id="106" name="Connector: Elbow 105">
            <a:extLst>
              <a:ext uri="{FF2B5EF4-FFF2-40B4-BE49-F238E27FC236}">
                <a16:creationId xmlns:a16="http://schemas.microsoft.com/office/drawing/2014/main" id="{CA656079-49AD-7A2C-C64E-7E1BDBC39CB3}"/>
              </a:ext>
            </a:extLst>
          </p:cNvPr>
          <p:cNvCxnSpPr/>
          <p:nvPr/>
        </p:nvCxnSpPr>
        <p:spPr>
          <a:xfrm rot="5400000">
            <a:off x="4359303" y="3265998"/>
            <a:ext cx="1633992" cy="159026"/>
          </a:xfrm>
          <a:prstGeom prst="bentConnector3">
            <a:avLst>
              <a:gd name="adj1" fmla="val -1581"/>
            </a:avLst>
          </a:prstGeom>
        </p:spPr>
        <p:style>
          <a:lnRef idx="3">
            <a:schemeClr val="dk1"/>
          </a:lnRef>
          <a:fillRef idx="0">
            <a:schemeClr val="dk1"/>
          </a:fillRef>
          <a:effectRef idx="2">
            <a:schemeClr val="dk1"/>
          </a:effectRef>
          <a:fontRef idx="minor">
            <a:schemeClr val="tx1"/>
          </a:fontRef>
        </p:style>
      </p:cxnSp>
      <p:cxnSp>
        <p:nvCxnSpPr>
          <p:cNvPr id="119" name="Connector: Elbow 118">
            <a:extLst>
              <a:ext uri="{FF2B5EF4-FFF2-40B4-BE49-F238E27FC236}">
                <a16:creationId xmlns:a16="http://schemas.microsoft.com/office/drawing/2014/main" id="{10096D0A-ABCF-0E5E-93D7-A508BD2B9813}"/>
              </a:ext>
            </a:extLst>
          </p:cNvPr>
          <p:cNvCxnSpPr>
            <a:stCxn id="11" idx="3"/>
            <a:endCxn id="12" idx="1"/>
          </p:cNvCxnSpPr>
          <p:nvPr/>
        </p:nvCxnSpPr>
        <p:spPr>
          <a:xfrm flipV="1">
            <a:off x="9562768" y="1783076"/>
            <a:ext cx="522136" cy="768627"/>
          </a:xfrm>
          <a:prstGeom prst="bentConnector3">
            <a:avLst/>
          </a:prstGeom>
        </p:spPr>
        <p:style>
          <a:lnRef idx="3">
            <a:schemeClr val="dk1"/>
          </a:lnRef>
          <a:fillRef idx="0">
            <a:schemeClr val="dk1"/>
          </a:fillRef>
          <a:effectRef idx="2">
            <a:schemeClr val="dk1"/>
          </a:effectRef>
          <a:fontRef idx="minor">
            <a:schemeClr val="tx1"/>
          </a:fontRef>
        </p:style>
      </p:cxnSp>
      <p:cxnSp>
        <p:nvCxnSpPr>
          <p:cNvPr id="121" name="Straight Connector 120">
            <a:extLst>
              <a:ext uri="{FF2B5EF4-FFF2-40B4-BE49-F238E27FC236}">
                <a16:creationId xmlns:a16="http://schemas.microsoft.com/office/drawing/2014/main" id="{616588E8-31E2-BF00-2BCC-3A27759E9F33}"/>
              </a:ext>
            </a:extLst>
          </p:cNvPr>
          <p:cNvCxnSpPr>
            <a:cxnSpLocks/>
            <a:endCxn id="13" idx="1"/>
          </p:cNvCxnSpPr>
          <p:nvPr/>
        </p:nvCxnSpPr>
        <p:spPr>
          <a:xfrm>
            <a:off x="9811910" y="2551703"/>
            <a:ext cx="280946" cy="0"/>
          </a:xfrm>
          <a:prstGeom prst="line">
            <a:avLst/>
          </a:prstGeom>
        </p:spPr>
        <p:style>
          <a:lnRef idx="3">
            <a:schemeClr val="dk1"/>
          </a:lnRef>
          <a:fillRef idx="0">
            <a:schemeClr val="dk1"/>
          </a:fillRef>
          <a:effectRef idx="2">
            <a:schemeClr val="dk1"/>
          </a:effectRef>
          <a:fontRef idx="minor">
            <a:schemeClr val="tx1"/>
          </a:fontRef>
        </p:style>
      </p:cxnSp>
      <p:cxnSp>
        <p:nvCxnSpPr>
          <p:cNvPr id="124" name="Connector: Elbow 123">
            <a:extLst>
              <a:ext uri="{FF2B5EF4-FFF2-40B4-BE49-F238E27FC236}">
                <a16:creationId xmlns:a16="http://schemas.microsoft.com/office/drawing/2014/main" id="{0351598F-1502-D4E0-D935-BD7C949DEFF9}"/>
              </a:ext>
            </a:extLst>
          </p:cNvPr>
          <p:cNvCxnSpPr>
            <a:cxnSpLocks/>
            <a:stCxn id="14" idx="1"/>
          </p:cNvCxnSpPr>
          <p:nvPr/>
        </p:nvCxnSpPr>
        <p:spPr>
          <a:xfrm rot="10800000">
            <a:off x="9811911" y="2528519"/>
            <a:ext cx="272994" cy="911083"/>
          </a:xfrm>
          <a:prstGeom prst="bentConnector2">
            <a:avLst/>
          </a:prstGeom>
        </p:spPr>
        <p:style>
          <a:lnRef idx="3">
            <a:schemeClr val="dk1"/>
          </a:lnRef>
          <a:fillRef idx="0">
            <a:schemeClr val="dk1"/>
          </a:fillRef>
          <a:effectRef idx="2">
            <a:schemeClr val="dk1"/>
          </a:effectRef>
          <a:fontRef idx="minor">
            <a:schemeClr val="tx1"/>
          </a:fontRef>
        </p:style>
      </p:cxnSp>
      <p:cxnSp>
        <p:nvCxnSpPr>
          <p:cNvPr id="134" name="Straight Connector 133">
            <a:extLst>
              <a:ext uri="{FF2B5EF4-FFF2-40B4-BE49-F238E27FC236}">
                <a16:creationId xmlns:a16="http://schemas.microsoft.com/office/drawing/2014/main" id="{4EE383BD-38D0-86F3-9B0C-23C2CD697B4A}"/>
              </a:ext>
            </a:extLst>
          </p:cNvPr>
          <p:cNvCxnSpPr>
            <a:stCxn id="7" idx="3"/>
          </p:cNvCxnSpPr>
          <p:nvPr/>
        </p:nvCxnSpPr>
        <p:spPr>
          <a:xfrm flipV="1">
            <a:off x="7323151" y="2631882"/>
            <a:ext cx="522136" cy="13252"/>
          </a:xfrm>
          <a:prstGeom prst="line">
            <a:avLst/>
          </a:prstGeom>
        </p:spPr>
        <p:style>
          <a:lnRef idx="3">
            <a:schemeClr val="dk1"/>
          </a:lnRef>
          <a:fillRef idx="0">
            <a:schemeClr val="dk1"/>
          </a:fillRef>
          <a:effectRef idx="2">
            <a:schemeClr val="dk1"/>
          </a:effectRef>
          <a:fontRef idx="minor">
            <a:schemeClr val="tx1"/>
          </a:fontRef>
        </p:style>
      </p:cxnSp>
      <p:sp>
        <p:nvSpPr>
          <p:cNvPr id="135" name="TextBox 134">
            <a:extLst>
              <a:ext uri="{FF2B5EF4-FFF2-40B4-BE49-F238E27FC236}">
                <a16:creationId xmlns:a16="http://schemas.microsoft.com/office/drawing/2014/main" id="{B6C5545A-1A28-82F1-5CD1-7D16691F647D}"/>
              </a:ext>
            </a:extLst>
          </p:cNvPr>
          <p:cNvSpPr txBox="1"/>
          <p:nvPr/>
        </p:nvSpPr>
        <p:spPr>
          <a:xfrm>
            <a:off x="2191910" y="209906"/>
            <a:ext cx="8468138"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5400" dirty="0">
                <a:ln>
                  <a:solidFill>
                    <a:schemeClr val="tx1"/>
                  </a:solidFill>
                </a:ln>
                <a:solidFill>
                  <a:srgbClr val="009999"/>
                </a:solidFill>
                <a:effectLst>
                  <a:outerShdw blurRad="38100" dist="38100" dir="2700000" algn="tl">
                    <a:srgbClr val="000000">
                      <a:alpha val="43137"/>
                    </a:srgbClr>
                  </a:outerShdw>
                </a:effectLst>
              </a:rPr>
              <a:t>Tasks of Development</a:t>
            </a:r>
          </a:p>
        </p:txBody>
      </p:sp>
    </p:spTree>
    <p:extLst>
      <p:ext uri="{BB962C8B-B14F-4D97-AF65-F5344CB8AC3E}">
        <p14:creationId xmlns:p14="http://schemas.microsoft.com/office/powerpoint/2010/main" val="1480248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005137" y="589547"/>
            <a:ext cx="6348663" cy="1973179"/>
          </a:xfrm>
        </p:spPr>
        <p:txBody>
          <a:bodyPr>
            <a:normAutofit/>
          </a:bodyPr>
          <a:lstStyle/>
          <a:p>
            <a:pPr algn="ctr"/>
            <a:r>
              <a:rPr lang="en-US" sz="4800" b="1" u="sng" dirty="0">
                <a:effectLst>
                  <a:outerShdw blurRad="38100" dist="38100" dir="2700000" algn="tl">
                    <a:srgbClr val="000000">
                      <a:alpha val="43137"/>
                    </a:srgbClr>
                  </a:outerShdw>
                </a:effectLst>
              </a:rPr>
              <a:t>A</a:t>
            </a:r>
            <a:r>
              <a:rPr lang="en-US" sz="4000" b="1" dirty="0">
                <a:effectLst>
                  <a:outerShdw blurRad="38100" dist="38100" dir="2700000" algn="tl">
                    <a:srgbClr val="000000">
                      <a:alpha val="43137"/>
                    </a:srgbClr>
                  </a:outerShdw>
                </a:effectLst>
              </a:rPr>
              <a:t>ssessment Stage of R.A.D.A.R.</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894C2211-5B2C-7A40-9864-CDAF6DD76A8E}"/>
              </a:ext>
            </a:extLst>
          </p:cNvPr>
          <p:cNvPicPr>
            <a:picLocks noChangeAspect="1"/>
          </p:cNvPicPr>
          <p:nvPr/>
        </p:nvPicPr>
        <p:blipFill>
          <a:blip r:embed="rId3"/>
          <a:stretch>
            <a:fillRect/>
          </a:stretch>
        </p:blipFill>
        <p:spPr>
          <a:xfrm>
            <a:off x="95858" y="354511"/>
            <a:ext cx="4626564" cy="462656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idx="1"/>
          </p:nvPr>
        </p:nvSpPr>
        <p:spPr>
          <a:xfrm>
            <a:off x="5209675" y="2899611"/>
            <a:ext cx="6689558" cy="3621504"/>
          </a:xfrm>
        </p:spPr>
        <p:txBody>
          <a:bodyPr>
            <a:normAutofit/>
          </a:bodyPr>
          <a:lstStyle/>
          <a:p>
            <a:pPr marL="0" indent="0">
              <a:buNone/>
            </a:pPr>
            <a:r>
              <a:rPr lang="en-US" dirty="0">
                <a:effectLst/>
                <a:latin typeface="Calibri" panose="020F0502020204030204" pitchFamily="34" charset="0"/>
                <a:ea typeface="Calibri" panose="020F0502020204030204" pitchFamily="34" charset="0"/>
                <a:cs typeface="Times New Roman" panose="02020603050405020304" pitchFamily="18" charset="0"/>
              </a:rPr>
              <a:t>Assessment is about assessing what is happening to </a:t>
            </a:r>
            <a:r>
              <a:rPr lang="en-US" i="1" dirty="0">
                <a:effectLst/>
                <a:latin typeface="Calibri" panose="020F0502020204030204" pitchFamily="34" charset="0"/>
                <a:ea typeface="Calibri" panose="020F0502020204030204" pitchFamily="34" charset="0"/>
                <a:cs typeface="Times New Roman" panose="02020603050405020304" pitchFamily="18" charset="0"/>
              </a:rPr>
              <a:t>everyone</a:t>
            </a:r>
            <a:r>
              <a:rPr lang="en-US" i="1" dirty="0">
                <a:latin typeface="Calibri" panose="020F0502020204030204" pitchFamily="34" charset="0"/>
                <a:ea typeface="Calibri" panose="020F0502020204030204" pitchFamily="34" charset="0"/>
                <a:cs typeface="Times New Roman" panose="02020603050405020304" pitchFamily="18" charset="0"/>
              </a:rPr>
              <a:t>…</a:t>
            </a:r>
          </a:p>
          <a:p>
            <a:pPr>
              <a:buFont typeface="Wingdings" panose="05000000000000000000" pitchFamily="2" charset="2"/>
              <a:buChar char="ü"/>
            </a:pPr>
            <a:r>
              <a:rPr lang="en-US" dirty="0">
                <a:effectLst/>
                <a:latin typeface="Calibri" panose="020F0502020204030204" pitchFamily="34" charset="0"/>
                <a:ea typeface="Calibri" panose="020F0502020204030204" pitchFamily="34" charset="0"/>
                <a:cs typeface="Times New Roman" panose="02020603050405020304" pitchFamily="18" charset="0"/>
              </a:rPr>
              <a:t>first starting with yourself, </a:t>
            </a:r>
          </a:p>
          <a:p>
            <a:pPr>
              <a:buFont typeface="Wingdings" panose="05000000000000000000" pitchFamily="2" charset="2"/>
              <a:buChar char="ü"/>
            </a:pPr>
            <a:r>
              <a:rPr lang="en-US" dirty="0">
                <a:effectLst/>
                <a:latin typeface="Calibri" panose="020F0502020204030204" pitchFamily="34" charset="0"/>
                <a:ea typeface="Calibri" panose="020F0502020204030204" pitchFamily="34" charset="0"/>
                <a:cs typeface="Times New Roman" panose="02020603050405020304" pitchFamily="18" charset="0"/>
              </a:rPr>
              <a:t>then the person, </a:t>
            </a:r>
          </a:p>
          <a:p>
            <a:pPr>
              <a:buFont typeface="Wingdings" panose="05000000000000000000" pitchFamily="2" charset="2"/>
              <a:buChar char="ü"/>
            </a:pPr>
            <a:r>
              <a:rPr lang="en-US" dirty="0">
                <a:effectLst/>
                <a:latin typeface="Calibri" panose="020F0502020204030204" pitchFamily="34" charset="0"/>
                <a:ea typeface="Calibri" panose="020F0502020204030204" pitchFamily="34" charset="0"/>
                <a:cs typeface="Times New Roman" panose="02020603050405020304" pitchFamily="18" charset="0"/>
              </a:rPr>
              <a:t>then the environment.</a:t>
            </a:r>
            <a:endParaRPr lang="en-US" dirty="0"/>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smtClean="0"/>
              <a:pPr>
                <a:spcAft>
                  <a:spcPts val="600"/>
                </a:spcAft>
              </a:pPr>
              <a:t>40</a:t>
            </a:fld>
            <a:endParaRPr lang="en-US"/>
          </a:p>
        </p:txBody>
      </p:sp>
    </p:spTree>
    <p:extLst>
      <p:ext uri="{BB962C8B-B14F-4D97-AF65-F5344CB8AC3E}">
        <p14:creationId xmlns:p14="http://schemas.microsoft.com/office/powerpoint/2010/main" val="320911999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443A00-FCDD-95FD-AE76-AA15FC756EFB}"/>
              </a:ext>
            </a:extLst>
          </p:cNvPr>
          <p:cNvSpPr>
            <a:spLocks noGrp="1"/>
          </p:cNvSpPr>
          <p:nvPr>
            <p:ph type="title"/>
          </p:nvPr>
        </p:nvSpPr>
        <p:spPr>
          <a:xfrm>
            <a:off x="6094105" y="451821"/>
            <a:ext cx="4977976" cy="1805185"/>
          </a:xfrm>
        </p:spPr>
        <p:txBody>
          <a:bodyPr>
            <a:normAutofit/>
          </a:bodyPr>
          <a:lstStyle/>
          <a:p>
            <a:pPr algn="ctr"/>
            <a:r>
              <a:rPr lang="en-US" sz="4800" b="1" u="sng" dirty="0">
                <a:solidFill>
                  <a:schemeClr val="tx1">
                    <a:lumMod val="95000"/>
                    <a:lumOff val="5000"/>
                  </a:schemeClr>
                </a:solidFill>
                <a:effectLst>
                  <a:outerShdw blurRad="38100" dist="38100" dir="2700000" algn="tl">
                    <a:srgbClr val="000000">
                      <a:alpha val="43137"/>
                    </a:srgbClr>
                  </a:outerShdw>
                </a:effectLst>
              </a:rPr>
              <a:t>D</a:t>
            </a:r>
            <a:r>
              <a:rPr lang="en-US" sz="4800" b="1" dirty="0">
                <a:solidFill>
                  <a:schemeClr val="tx1">
                    <a:lumMod val="95000"/>
                    <a:lumOff val="5000"/>
                  </a:schemeClr>
                </a:solidFill>
                <a:effectLst>
                  <a:outerShdw blurRad="38100" dist="38100" dir="2700000" algn="tl">
                    <a:srgbClr val="000000">
                      <a:alpha val="43137"/>
                    </a:srgbClr>
                  </a:outerShdw>
                </a:effectLst>
              </a:rPr>
              <a:t>ecide Stage of R.A.D.A.R. </a:t>
            </a:r>
          </a:p>
        </p:txBody>
      </p:sp>
      <p:pic>
        <p:nvPicPr>
          <p:cNvPr id="8" name="Graphic 7" descr="Head with Gears">
            <a:extLst>
              <a:ext uri="{FF2B5EF4-FFF2-40B4-BE49-F238E27FC236}">
                <a16:creationId xmlns:a16="http://schemas.microsoft.com/office/drawing/2014/main" id="{3C3AF908-E5AB-49FB-40BC-1AD6D31C63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66CE25AB-D6AE-3582-7602-D9F3B5FAE7F4}"/>
              </a:ext>
            </a:extLst>
          </p:cNvPr>
          <p:cNvSpPr>
            <a:spLocks noGrp="1"/>
          </p:cNvSpPr>
          <p:nvPr>
            <p:ph idx="1"/>
          </p:nvPr>
        </p:nvSpPr>
        <p:spPr>
          <a:xfrm>
            <a:off x="6090573" y="1699709"/>
            <a:ext cx="5414475" cy="4520116"/>
          </a:xfrm>
        </p:spPr>
        <p:txBody>
          <a:bodyPr anchor="ctr">
            <a:normAutofit/>
          </a:bodyPr>
          <a:lstStyle/>
          <a:p>
            <a:r>
              <a:rPr lang="en-US" dirty="0">
                <a:solidFill>
                  <a:schemeClr val="tx1">
                    <a:lumMod val="95000"/>
                    <a:lumOff val="5000"/>
                  </a:schemeClr>
                </a:solidFill>
              </a:rPr>
              <a:t>Decide what to do </a:t>
            </a:r>
            <a:r>
              <a:rPr lang="en-US" i="1" dirty="0">
                <a:solidFill>
                  <a:schemeClr val="tx1">
                    <a:lumMod val="95000"/>
                    <a:lumOff val="5000"/>
                  </a:schemeClr>
                </a:solidFill>
              </a:rPr>
              <a:t>after</a:t>
            </a:r>
            <a:r>
              <a:rPr lang="en-US" dirty="0">
                <a:solidFill>
                  <a:schemeClr val="tx1">
                    <a:lumMod val="95000"/>
                    <a:lumOff val="5000"/>
                  </a:schemeClr>
                </a:solidFill>
              </a:rPr>
              <a:t> you have </a:t>
            </a:r>
            <a:r>
              <a:rPr lang="en-US" u="sng" dirty="0">
                <a:solidFill>
                  <a:schemeClr val="tx1">
                    <a:lumMod val="95000"/>
                    <a:lumOff val="5000"/>
                  </a:schemeClr>
                </a:solidFill>
              </a:rPr>
              <a:t>R</a:t>
            </a:r>
            <a:r>
              <a:rPr lang="en-US" dirty="0">
                <a:solidFill>
                  <a:schemeClr val="tx1">
                    <a:lumMod val="95000"/>
                    <a:lumOff val="5000"/>
                  </a:schemeClr>
                </a:solidFill>
              </a:rPr>
              <a:t>ecognized and </a:t>
            </a:r>
            <a:r>
              <a:rPr lang="en-US" u="sng" dirty="0">
                <a:solidFill>
                  <a:schemeClr val="tx1">
                    <a:lumMod val="95000"/>
                    <a:lumOff val="5000"/>
                  </a:schemeClr>
                </a:solidFill>
              </a:rPr>
              <a:t>A</a:t>
            </a:r>
            <a:r>
              <a:rPr lang="en-US" dirty="0">
                <a:solidFill>
                  <a:schemeClr val="tx1">
                    <a:lumMod val="95000"/>
                    <a:lumOff val="5000"/>
                  </a:schemeClr>
                </a:solidFill>
              </a:rPr>
              <a:t>ssessed…</a:t>
            </a:r>
          </a:p>
          <a:p>
            <a:pPr lvl="1"/>
            <a:r>
              <a:rPr lang="en-US" sz="2800" dirty="0">
                <a:solidFill>
                  <a:schemeClr val="tx1">
                    <a:lumMod val="95000"/>
                    <a:lumOff val="5000"/>
                  </a:schemeClr>
                </a:solidFill>
              </a:rPr>
              <a:t>Take what you noted in your assessment and use that to decide what the best plan of action is.</a:t>
            </a:r>
          </a:p>
          <a:p>
            <a:pPr lvl="1"/>
            <a:r>
              <a:rPr lang="en-US" sz="2800" dirty="0">
                <a:solidFill>
                  <a:schemeClr val="tx1">
                    <a:lumMod val="95000"/>
                    <a:lumOff val="5000"/>
                  </a:schemeClr>
                </a:solidFill>
              </a:rPr>
              <a:t>Don’t blindly leap in!</a:t>
            </a:r>
          </a:p>
        </p:txBody>
      </p:sp>
      <p:grpSp>
        <p:nvGrpSpPr>
          <p:cNvPr id="15" name="Group 14">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6" name="Freeform: Shape 15">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C2350FC1-EF4B-6CDD-BC4B-8C3BCCD66552}"/>
              </a:ext>
            </a:extLst>
          </p:cNvPr>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smtClean="0"/>
              <a:pPr>
                <a:spcAft>
                  <a:spcPts val="600"/>
                </a:spcAft>
              </a:pPr>
              <a:t>41</a:t>
            </a:fld>
            <a:endParaRPr lang="en-US"/>
          </a:p>
        </p:txBody>
      </p:sp>
    </p:spTree>
    <p:extLst>
      <p:ext uri="{BB962C8B-B14F-4D97-AF65-F5344CB8AC3E}">
        <p14:creationId xmlns:p14="http://schemas.microsoft.com/office/powerpoint/2010/main" val="160879329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693D4B-E0F0-D7EC-9E90-4D62B820E817}"/>
              </a:ext>
            </a:extLst>
          </p:cNvPr>
          <p:cNvSpPr>
            <a:spLocks noGrp="1"/>
          </p:cNvSpPr>
          <p:nvPr>
            <p:ph type="title"/>
          </p:nvPr>
        </p:nvSpPr>
        <p:spPr>
          <a:xfrm>
            <a:off x="5766100" y="408791"/>
            <a:ext cx="5587700" cy="1527585"/>
          </a:xfrm>
        </p:spPr>
        <p:txBody>
          <a:bodyPr>
            <a:normAutofit/>
          </a:bodyPr>
          <a:lstStyle/>
          <a:p>
            <a:pPr algn="ctr"/>
            <a:r>
              <a:rPr lang="en-US" sz="4800" b="1" u="sng" dirty="0">
                <a:solidFill>
                  <a:schemeClr val="tx1">
                    <a:lumMod val="95000"/>
                    <a:lumOff val="5000"/>
                  </a:schemeClr>
                </a:solidFill>
                <a:effectLst>
                  <a:outerShdw blurRad="38100" dist="38100" dir="2700000" algn="tl">
                    <a:srgbClr val="000000">
                      <a:alpha val="43137"/>
                    </a:srgbClr>
                  </a:outerShdw>
                </a:effectLst>
              </a:rPr>
              <a:t>A</a:t>
            </a:r>
            <a:r>
              <a:rPr lang="en-US" b="1" dirty="0">
                <a:solidFill>
                  <a:schemeClr val="tx1">
                    <a:lumMod val="95000"/>
                    <a:lumOff val="5000"/>
                  </a:schemeClr>
                </a:solidFill>
                <a:effectLst>
                  <a:outerShdw blurRad="38100" dist="38100" dir="2700000" algn="tl">
                    <a:srgbClr val="000000">
                      <a:alpha val="43137"/>
                    </a:srgbClr>
                  </a:outerShdw>
                </a:effectLst>
              </a:rPr>
              <a:t>ct Stage of R.A.D.A.R.</a:t>
            </a:r>
          </a:p>
        </p:txBody>
      </p:sp>
      <p:pic>
        <p:nvPicPr>
          <p:cNvPr id="6" name="Picture 5">
            <a:extLst>
              <a:ext uri="{FF2B5EF4-FFF2-40B4-BE49-F238E27FC236}">
                <a16:creationId xmlns:a16="http://schemas.microsoft.com/office/drawing/2014/main" id="{619343AB-6917-DB0D-52F5-D1F20280408E}"/>
              </a:ext>
            </a:extLst>
          </p:cNvPr>
          <p:cNvPicPr>
            <a:picLocks noChangeAspect="1"/>
          </p:cNvPicPr>
          <p:nvPr/>
        </p:nvPicPr>
        <p:blipFill>
          <a:blip r:embed="rId3"/>
          <a:stretch>
            <a:fillRect/>
          </a:stretch>
        </p:blipFill>
        <p:spPr>
          <a:xfrm>
            <a:off x="294797" y="2185235"/>
            <a:ext cx="4130935" cy="2540524"/>
          </a:xfrm>
          <a:prstGeom prst="rect">
            <a:avLst/>
          </a:prstGeom>
        </p:spPr>
      </p:pic>
      <p:sp>
        <p:nvSpPr>
          <p:cNvPr id="3" name="Content Placeholder 2">
            <a:extLst>
              <a:ext uri="{FF2B5EF4-FFF2-40B4-BE49-F238E27FC236}">
                <a16:creationId xmlns:a16="http://schemas.microsoft.com/office/drawing/2014/main" id="{71C0D14E-D364-E2E1-343F-F7C1608D0D80}"/>
              </a:ext>
            </a:extLst>
          </p:cNvPr>
          <p:cNvSpPr>
            <a:spLocks noGrp="1"/>
          </p:cNvSpPr>
          <p:nvPr>
            <p:ph idx="1"/>
          </p:nvPr>
        </p:nvSpPr>
        <p:spPr>
          <a:xfrm>
            <a:off x="6090573" y="1559859"/>
            <a:ext cx="5604131" cy="4659965"/>
          </a:xfrm>
        </p:spPr>
        <p:txBody>
          <a:bodyPr anchor="ctr">
            <a:normAutofit/>
          </a:bodyPr>
          <a:lstStyle/>
          <a:p>
            <a:r>
              <a:rPr lang="en-US" u="sng" dirty="0">
                <a:solidFill>
                  <a:schemeClr val="tx1">
                    <a:lumMod val="95000"/>
                    <a:lumOff val="5000"/>
                  </a:schemeClr>
                </a:solidFill>
              </a:rPr>
              <a:t>Act</a:t>
            </a:r>
            <a:r>
              <a:rPr lang="en-US" dirty="0">
                <a:solidFill>
                  <a:schemeClr val="tx1">
                    <a:lumMod val="95000"/>
                    <a:lumOff val="5000"/>
                  </a:schemeClr>
                </a:solidFill>
              </a:rPr>
              <a:t>ions take the form of a verbal response, a generalized physical response, or a specific physical response. </a:t>
            </a:r>
          </a:p>
          <a:p>
            <a:pPr lvl="1"/>
            <a:r>
              <a:rPr lang="en-US" sz="2800" dirty="0">
                <a:solidFill>
                  <a:schemeClr val="tx1">
                    <a:lumMod val="95000"/>
                    <a:lumOff val="5000"/>
                  </a:schemeClr>
                </a:solidFill>
              </a:rPr>
              <a:t>Safety During incidents</a:t>
            </a:r>
          </a:p>
          <a:p>
            <a:pPr lvl="1"/>
            <a:r>
              <a:rPr lang="en-US" sz="2800" dirty="0">
                <a:solidFill>
                  <a:schemeClr val="tx1">
                    <a:lumMod val="95000"/>
                    <a:lumOff val="5000"/>
                  </a:schemeClr>
                </a:solidFill>
              </a:rPr>
              <a:t>Leadership During incidents</a:t>
            </a:r>
          </a:p>
          <a:p>
            <a:pPr lvl="1"/>
            <a:r>
              <a:rPr lang="en-US" sz="2800" dirty="0">
                <a:solidFill>
                  <a:schemeClr val="tx1">
                    <a:lumMod val="95000"/>
                    <a:lumOff val="5000"/>
                  </a:schemeClr>
                </a:solidFill>
              </a:rPr>
              <a:t>Incident Minimization</a:t>
            </a:r>
          </a:p>
          <a:p>
            <a:pPr lvl="1"/>
            <a:r>
              <a:rPr lang="en-US" sz="2800" dirty="0">
                <a:solidFill>
                  <a:schemeClr val="tx1">
                    <a:lumMod val="95000"/>
                    <a:lumOff val="5000"/>
                  </a:schemeClr>
                </a:solidFill>
              </a:rPr>
              <a:t>Physical Safety</a:t>
            </a:r>
          </a:p>
          <a:p>
            <a:pPr lvl="1"/>
            <a:r>
              <a:rPr lang="en-US" sz="2800" dirty="0">
                <a:solidFill>
                  <a:schemeClr val="tx1">
                    <a:lumMod val="95000"/>
                    <a:lumOff val="5000"/>
                  </a:schemeClr>
                </a:solidFill>
              </a:rPr>
              <a:t>Types of Assistance</a:t>
            </a:r>
          </a:p>
        </p:txBody>
      </p:sp>
      <p:grpSp>
        <p:nvGrpSpPr>
          <p:cNvPr id="15" name="Group 14">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6" name="Freeform: Shape 15">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32CCBD37-0DBA-6D62-A826-D6B9E007C85D}"/>
              </a:ext>
            </a:extLst>
          </p:cNvPr>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smtClean="0"/>
              <a:pPr>
                <a:spcAft>
                  <a:spcPts val="600"/>
                </a:spcAft>
              </a:pPr>
              <a:t>42</a:t>
            </a:fld>
            <a:endParaRPr lang="en-US"/>
          </a:p>
        </p:txBody>
      </p:sp>
    </p:spTree>
    <p:extLst>
      <p:ext uri="{BB962C8B-B14F-4D97-AF65-F5344CB8AC3E}">
        <p14:creationId xmlns:p14="http://schemas.microsoft.com/office/powerpoint/2010/main" val="88147611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2651" y="586855"/>
            <a:ext cx="3584043" cy="3769156"/>
          </a:xfrm>
        </p:spPr>
        <p:txBody>
          <a:bodyPr anchor="b">
            <a:normAutofit/>
          </a:bodyPr>
          <a:lstStyle/>
          <a:p>
            <a:pPr algn="ctr"/>
            <a:r>
              <a:rPr lang="en-US" sz="3600" b="1" dirty="0">
                <a:solidFill>
                  <a:srgbClr val="FFFFFF"/>
                </a:solidFill>
                <a:effectLst>
                  <a:outerShdw blurRad="38100" dist="38100" dir="2700000" algn="tl">
                    <a:srgbClr val="000000">
                      <a:alpha val="43137"/>
                    </a:srgbClr>
                  </a:outerShdw>
                </a:effectLst>
              </a:rPr>
              <a:t>Incident Minimization </a:t>
            </a:r>
            <a:br>
              <a:rPr lang="en-US" sz="3600" b="1" dirty="0">
                <a:solidFill>
                  <a:srgbClr val="FFFFFF"/>
                </a:solidFill>
                <a:effectLst>
                  <a:outerShdw blurRad="38100" dist="38100" dir="2700000" algn="tl">
                    <a:srgbClr val="000000">
                      <a:alpha val="43137"/>
                    </a:srgbClr>
                  </a:outerShdw>
                </a:effectLst>
              </a:rPr>
            </a:br>
            <a:br>
              <a:rPr lang="en-US" sz="3600" b="1" dirty="0">
                <a:solidFill>
                  <a:srgbClr val="FFFFFF"/>
                </a:solidFill>
                <a:effectLst>
                  <a:outerShdw blurRad="38100" dist="38100" dir="2700000" algn="tl">
                    <a:srgbClr val="000000">
                      <a:alpha val="43137"/>
                    </a:srgbClr>
                  </a:outerShdw>
                </a:effectLst>
              </a:rPr>
            </a:br>
            <a:r>
              <a:rPr lang="en-US" sz="4800" b="1" dirty="0">
                <a:solidFill>
                  <a:srgbClr val="FFFFFF"/>
                </a:solidFill>
                <a:effectLst>
                  <a:outerShdw blurRad="38100" dist="38100" dir="2700000" algn="tl">
                    <a:srgbClr val="000000">
                      <a:alpha val="43137"/>
                    </a:srgbClr>
                  </a:outerShdw>
                </a:effectLst>
              </a:rPr>
              <a:t>Safety During Incidents</a:t>
            </a:r>
            <a:endParaRPr lang="en-US"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274288" y="148856"/>
            <a:ext cx="4465674" cy="6496493"/>
          </a:xfrm>
        </p:spPr>
        <p:txBody>
          <a:bodyPr anchor="ctr">
            <a:normAutofit/>
          </a:bodyPr>
          <a:lstStyle/>
          <a:p>
            <a:pPr marL="0" indent="0">
              <a:buNone/>
            </a:pPr>
            <a:r>
              <a:rPr lang="en-US" b="1" dirty="0"/>
              <a:t>Safety During Incidents:</a:t>
            </a:r>
          </a:p>
          <a:p>
            <a:pPr>
              <a:buFont typeface="Wingdings" panose="05000000000000000000" pitchFamily="2" charset="2"/>
              <a:buChar char="q"/>
            </a:pPr>
            <a:r>
              <a:rPr lang="en-US" sz="2400" dirty="0"/>
              <a:t>Call for help, if needed</a:t>
            </a:r>
          </a:p>
          <a:p>
            <a:pPr>
              <a:buFont typeface="Wingdings" panose="05000000000000000000" pitchFamily="2" charset="2"/>
              <a:buChar char="q"/>
            </a:pPr>
            <a:r>
              <a:rPr lang="en-US" sz="2400" dirty="0"/>
              <a:t>Identify leader</a:t>
            </a:r>
          </a:p>
          <a:p>
            <a:pPr>
              <a:buFont typeface="Wingdings" panose="05000000000000000000" pitchFamily="2" charset="2"/>
              <a:buChar char="q"/>
            </a:pPr>
            <a:r>
              <a:rPr lang="en-US" sz="2400" dirty="0"/>
              <a:t>Move other participants away </a:t>
            </a:r>
          </a:p>
          <a:p>
            <a:pPr>
              <a:buFont typeface="Wingdings" panose="05000000000000000000" pitchFamily="2" charset="2"/>
              <a:buChar char="q"/>
            </a:pPr>
            <a:r>
              <a:rPr lang="en-US" sz="2400" dirty="0"/>
              <a:t>Remove potential weapons</a:t>
            </a:r>
          </a:p>
          <a:p>
            <a:pPr>
              <a:buFont typeface="Wingdings" panose="05000000000000000000" pitchFamily="2" charset="2"/>
              <a:buChar char="q"/>
            </a:pPr>
            <a:r>
              <a:rPr lang="en-US" sz="2400" dirty="0"/>
              <a:t>Safety Stance</a:t>
            </a:r>
          </a:p>
          <a:p>
            <a:pPr>
              <a:buFont typeface="Wingdings" panose="05000000000000000000" pitchFamily="2" charset="2"/>
              <a:buChar char="q"/>
            </a:pPr>
            <a:r>
              <a:rPr lang="en-US" sz="2400" dirty="0"/>
              <a:t>Stay between individual &amp; exit – use other barriers</a:t>
            </a:r>
            <a:r>
              <a:rPr lang="en-US" sz="2000" dirty="0"/>
              <a:t> (i.e., furniture)</a:t>
            </a:r>
          </a:p>
          <a:p>
            <a:pPr>
              <a:buFont typeface="Wingdings" panose="05000000000000000000" pitchFamily="2" charset="2"/>
              <a:buChar char="q"/>
            </a:pPr>
            <a:r>
              <a:rPr lang="en-US" sz="2400" dirty="0"/>
              <a:t>Talk quietly, if need to talk at all</a:t>
            </a:r>
          </a:p>
          <a:p>
            <a:pPr>
              <a:buFont typeface="Wingdings" panose="05000000000000000000" pitchFamily="2" charset="2"/>
              <a:buChar char="q"/>
            </a:pPr>
            <a:r>
              <a:rPr lang="en-US" sz="2400" dirty="0"/>
              <a:t>Call 911 if situation becomes uncontrollable/dangerous                       </a:t>
            </a:r>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chemeClr val="tx1">
                    <a:lumMod val="50000"/>
                    <a:lumOff val="50000"/>
                  </a:schemeClr>
                </a:solidFill>
              </a:rPr>
              <a:pPr>
                <a:spcAft>
                  <a:spcPts val="600"/>
                </a:spcAft>
              </a:pPr>
              <a:t>43</a:t>
            </a:fld>
            <a:endParaRPr lang="en-US" sz="1100">
              <a:solidFill>
                <a:schemeClr val="tx1">
                  <a:lumMod val="50000"/>
                  <a:lumOff val="50000"/>
                </a:schemeClr>
              </a:solidFill>
            </a:endParaRPr>
          </a:p>
        </p:txBody>
      </p:sp>
    </p:spTree>
    <p:extLst>
      <p:ext uri="{BB962C8B-B14F-4D97-AF65-F5344CB8AC3E}">
        <p14:creationId xmlns:p14="http://schemas.microsoft.com/office/powerpoint/2010/main" val="191234236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D353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pPr algn="ctr"/>
            <a:r>
              <a:rPr lang="en-US" sz="3200" b="1" dirty="0">
                <a:solidFill>
                  <a:srgbClr val="FFFFFF"/>
                </a:solidFill>
                <a:effectLst>
                  <a:outerShdw blurRad="38100" dist="38100" dir="2700000" algn="tl">
                    <a:srgbClr val="000000">
                      <a:alpha val="43137"/>
                    </a:srgbClr>
                  </a:outerShdw>
                </a:effectLst>
              </a:rPr>
              <a:t>Incident Minimization </a:t>
            </a:r>
            <a:br>
              <a:rPr lang="en-US" sz="3200" b="1" dirty="0">
                <a:solidFill>
                  <a:srgbClr val="FFFFFF"/>
                </a:solidFill>
                <a:effectLst>
                  <a:outerShdw blurRad="38100" dist="38100" dir="2700000" algn="tl">
                    <a:srgbClr val="000000">
                      <a:alpha val="43137"/>
                    </a:srgbClr>
                  </a:outerShdw>
                </a:effectLst>
              </a:rPr>
            </a:br>
            <a:r>
              <a:rPr lang="en-US" b="1" dirty="0">
                <a:solidFill>
                  <a:srgbClr val="FFFFFF"/>
                </a:solidFill>
                <a:effectLst>
                  <a:outerShdw blurRad="38100" dist="38100" dir="2700000" algn="tl">
                    <a:srgbClr val="000000">
                      <a:alpha val="43137"/>
                    </a:srgbClr>
                  </a:outerShdw>
                </a:effectLst>
              </a:rPr>
              <a:t>Leadership During Incidents</a:t>
            </a:r>
            <a:endParaRPr lang="en-US" dirty="0">
              <a:solidFill>
                <a:srgbClr val="FFFFFF"/>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783859B3-A103-005B-92C3-CCD3762BC6F6}"/>
              </a:ext>
            </a:extLst>
          </p:cNvPr>
          <p:cNvPicPr>
            <a:picLocks noChangeAspect="1"/>
          </p:cNvPicPr>
          <p:nvPr/>
        </p:nvPicPr>
        <p:blipFill rotWithShape="1">
          <a:blip r:embed="rId3"/>
          <a:srcRect t="13396" r="1" b="1"/>
          <a:stretch/>
        </p:blipFill>
        <p:spPr>
          <a:xfrm>
            <a:off x="327547" y="2454903"/>
            <a:ext cx="7058306" cy="4080254"/>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82563" y="321732"/>
            <a:ext cx="4281890" cy="5568705"/>
          </a:xfrm>
        </p:spPr>
        <p:txBody>
          <a:bodyPr anchor="ctr">
            <a:normAutofit/>
          </a:bodyPr>
          <a:lstStyle/>
          <a:p>
            <a:pPr marL="0" indent="0">
              <a:buNone/>
            </a:pPr>
            <a:endParaRPr lang="en-US" dirty="0">
              <a:solidFill>
                <a:srgbClr val="FFFFFF"/>
              </a:solidFill>
            </a:endParaRPr>
          </a:p>
          <a:p>
            <a:pPr marL="514350" indent="-514350">
              <a:buAutoNum type="arabicPeriod"/>
            </a:pPr>
            <a:r>
              <a:rPr lang="en-US" dirty="0">
                <a:solidFill>
                  <a:srgbClr val="FFFFFF"/>
                </a:solidFill>
              </a:rPr>
              <a:t>Teamwork</a:t>
            </a:r>
          </a:p>
          <a:p>
            <a:pPr marL="514350" indent="-514350">
              <a:buAutoNum type="arabicPeriod"/>
            </a:pPr>
            <a:r>
              <a:rPr lang="en-US" dirty="0">
                <a:solidFill>
                  <a:srgbClr val="FFFFFF"/>
                </a:solidFill>
              </a:rPr>
              <a:t>One lead staff only. </a:t>
            </a:r>
            <a:r>
              <a:rPr lang="en-US" i="1" dirty="0">
                <a:solidFill>
                  <a:srgbClr val="FFFFFF"/>
                </a:solidFill>
              </a:rPr>
              <a:t>Leader’s job is to:</a:t>
            </a:r>
          </a:p>
          <a:p>
            <a:pPr lvl="1">
              <a:buFont typeface="Wingdings" panose="05000000000000000000" pitchFamily="2" charset="2"/>
              <a:buChar char="ü"/>
            </a:pPr>
            <a:r>
              <a:rPr lang="en-US" sz="2800" dirty="0">
                <a:solidFill>
                  <a:srgbClr val="FFFFFF"/>
                </a:solidFill>
              </a:rPr>
              <a:t>Decide what to do.</a:t>
            </a:r>
          </a:p>
          <a:p>
            <a:pPr lvl="1">
              <a:buFont typeface="Wingdings" panose="05000000000000000000" pitchFamily="2" charset="2"/>
              <a:buChar char="ü"/>
            </a:pPr>
            <a:r>
              <a:rPr lang="en-US" sz="2800" dirty="0">
                <a:solidFill>
                  <a:srgbClr val="FFFFFF"/>
                </a:solidFill>
              </a:rPr>
              <a:t>Direct the other staff.</a:t>
            </a:r>
          </a:p>
          <a:p>
            <a:pPr lvl="1">
              <a:buFont typeface="Wingdings" panose="05000000000000000000" pitchFamily="2" charset="2"/>
              <a:buChar char="ü"/>
            </a:pPr>
            <a:r>
              <a:rPr lang="en-US" sz="2800" dirty="0">
                <a:solidFill>
                  <a:srgbClr val="FFFFFF"/>
                </a:solidFill>
              </a:rPr>
              <a:t>Leader is the only person who speaks to individual, unless the leader delegates the role. </a:t>
            </a:r>
          </a:p>
        </p:txBody>
      </p:sp>
      <p:sp>
        <p:nvSpPr>
          <p:cNvPr id="4" name="Slide Number Placeholder 3"/>
          <p:cNvSpPr>
            <a:spLocks noGrp="1"/>
          </p:cNvSpPr>
          <p:nvPr>
            <p:ph type="sldNum" sz="quarter" idx="12"/>
          </p:nvPr>
        </p:nvSpPr>
        <p:spPr>
          <a:xfrm>
            <a:off x="10480391" y="6535157"/>
            <a:ext cx="973667" cy="274320"/>
          </a:xfrm>
        </p:spPr>
        <p:txBody>
          <a:bodyPr>
            <a:normAutofit/>
          </a:bodyPr>
          <a:lstStyle/>
          <a:p>
            <a:pPr>
              <a:spcAft>
                <a:spcPts val="600"/>
              </a:spcAft>
            </a:pPr>
            <a:fld id="{BF917E8E-68E8-4002-93DC-932A42F5B354}" type="slidenum">
              <a:rPr lang="en-US" sz="1050">
                <a:solidFill>
                  <a:schemeClr val="tx1">
                    <a:lumMod val="50000"/>
                    <a:lumOff val="50000"/>
                  </a:schemeClr>
                </a:solidFill>
              </a:rPr>
              <a:pPr>
                <a:spcAft>
                  <a:spcPts val="600"/>
                </a:spcAft>
              </a:pPr>
              <a:t>44</a:t>
            </a:fld>
            <a:endParaRPr lang="en-US" sz="1050">
              <a:solidFill>
                <a:schemeClr val="tx1">
                  <a:lumMod val="50000"/>
                  <a:lumOff val="50000"/>
                </a:schemeClr>
              </a:solidFill>
            </a:endParaRPr>
          </a:p>
        </p:txBody>
      </p:sp>
    </p:spTree>
    <p:extLst>
      <p:ext uri="{BB962C8B-B14F-4D97-AF65-F5344CB8AC3E}">
        <p14:creationId xmlns:p14="http://schemas.microsoft.com/office/powerpoint/2010/main" val="73671194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33E4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pPr algn="ctr"/>
            <a:r>
              <a:rPr lang="en-US" sz="3600" b="1" dirty="0">
                <a:solidFill>
                  <a:srgbClr val="FFFFFF"/>
                </a:solidFill>
                <a:effectLst>
                  <a:outerShdw blurRad="38100" dist="38100" dir="2700000" algn="tl">
                    <a:srgbClr val="000000">
                      <a:alpha val="43137"/>
                    </a:srgbClr>
                  </a:outerShdw>
                </a:effectLst>
              </a:rPr>
              <a:t>Incident Minimization</a:t>
            </a:r>
            <a:br>
              <a:rPr lang="en-US" sz="3600" b="1" dirty="0">
                <a:solidFill>
                  <a:srgbClr val="FFFFFF"/>
                </a:solidFill>
                <a:effectLst>
                  <a:outerShdw blurRad="38100" dist="38100" dir="2700000" algn="tl">
                    <a:srgbClr val="000000">
                      <a:alpha val="43137"/>
                    </a:srgbClr>
                  </a:outerShdw>
                </a:effectLst>
              </a:rPr>
            </a:br>
            <a:r>
              <a:rPr lang="en-US" sz="4800" b="1" dirty="0">
                <a:solidFill>
                  <a:srgbClr val="FFFFFF"/>
                </a:solidFill>
                <a:effectLst>
                  <a:outerShdw blurRad="38100" dist="38100" dir="2700000" algn="tl">
                    <a:srgbClr val="000000">
                      <a:alpha val="43137"/>
                    </a:srgbClr>
                  </a:outerShdw>
                </a:effectLst>
              </a:rPr>
              <a:t>Physical Safety</a:t>
            </a:r>
            <a:endParaRPr lang="en-US" dirty="0">
              <a:solidFill>
                <a:srgbClr val="FFFFFF"/>
              </a:solidFill>
              <a:effectLst>
                <a:outerShdw blurRad="38100" dist="38100" dir="2700000" algn="tl">
                  <a:srgbClr val="000000">
                    <a:alpha val="43137"/>
                  </a:srgbClr>
                </a:outerShdw>
              </a:effectLst>
            </a:endParaRPr>
          </a:p>
        </p:txBody>
      </p:sp>
      <p:pic>
        <p:nvPicPr>
          <p:cNvPr id="7" name="Picture 6" descr="Text&#10;&#10;Description automatically generated">
            <a:extLst>
              <a:ext uri="{FF2B5EF4-FFF2-40B4-BE49-F238E27FC236}">
                <a16:creationId xmlns:a16="http://schemas.microsoft.com/office/drawing/2014/main" id="{7B370738-EDF7-8F76-FC66-EFA9B9CF95EA}"/>
              </a:ext>
            </a:extLst>
          </p:cNvPr>
          <p:cNvPicPr>
            <a:picLocks noChangeAspect="1"/>
          </p:cNvPicPr>
          <p:nvPr/>
        </p:nvPicPr>
        <p:blipFill rotWithShape="1">
          <a:blip r:embed="rId3"/>
          <a:srcRect t="11693" r="1" b="11231"/>
          <a:stretch/>
        </p:blipFill>
        <p:spPr>
          <a:xfrm>
            <a:off x="327547" y="2454903"/>
            <a:ext cx="7058306" cy="4080254"/>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56975" y="321732"/>
            <a:ext cx="4307478" cy="6213425"/>
          </a:xfrm>
          <a:solidFill>
            <a:schemeClr val="bg1">
              <a:lumMod val="65000"/>
            </a:schemeClr>
          </a:solidFill>
        </p:spPr>
        <p:txBody>
          <a:bodyPr anchor="ctr">
            <a:normAutofit lnSpcReduction="10000"/>
          </a:bodyPr>
          <a:lstStyle/>
          <a:p>
            <a:pPr marL="0" indent="0">
              <a:buNone/>
            </a:pPr>
            <a:r>
              <a:rPr lang="en-US" sz="2400" b="1" dirty="0">
                <a:solidFill>
                  <a:schemeClr val="tx1">
                    <a:lumMod val="95000"/>
                    <a:lumOff val="5000"/>
                  </a:schemeClr>
                </a:solidFill>
              </a:rPr>
              <a:t>Guiding principles for physical intervention: </a:t>
            </a:r>
          </a:p>
          <a:p>
            <a:r>
              <a:rPr lang="en-US" sz="2400" dirty="0">
                <a:solidFill>
                  <a:schemeClr val="tx1">
                    <a:lumMod val="95000"/>
                    <a:lumOff val="5000"/>
                  </a:schemeClr>
                </a:solidFill>
              </a:rPr>
              <a:t>Least restrictive interaction needed to protect the person, you, or others.</a:t>
            </a:r>
          </a:p>
          <a:p>
            <a:r>
              <a:rPr lang="en-US" sz="2400" dirty="0">
                <a:solidFill>
                  <a:schemeClr val="tx1">
                    <a:lumMod val="95000"/>
                    <a:lumOff val="5000"/>
                  </a:schemeClr>
                </a:solidFill>
              </a:rPr>
              <a:t>Exhaust all verbal and non-verbal efforts first. Be able to document what you and the  individual said/did prior to incident.</a:t>
            </a:r>
          </a:p>
          <a:p>
            <a:r>
              <a:rPr lang="en-US" sz="2400" dirty="0">
                <a:solidFill>
                  <a:schemeClr val="tx1">
                    <a:lumMod val="95000"/>
                    <a:lumOff val="5000"/>
                  </a:schemeClr>
                </a:solidFill>
              </a:rPr>
              <a:t>Physical interaction should only be used for disengagement and NOT to change behavior in situations where no protective need is present.</a:t>
            </a:r>
          </a:p>
          <a:p>
            <a:r>
              <a:rPr lang="en-US" sz="2400" dirty="0">
                <a:solidFill>
                  <a:schemeClr val="tx1">
                    <a:lumMod val="95000"/>
                    <a:lumOff val="5000"/>
                  </a:schemeClr>
                </a:solidFill>
              </a:rPr>
              <a:t>All physical interaction should be terminated as soon as the need is over. </a:t>
            </a:r>
          </a:p>
        </p:txBody>
      </p:sp>
      <p:sp>
        <p:nvSpPr>
          <p:cNvPr id="4" name="Slide Number Placeholder 3"/>
          <p:cNvSpPr>
            <a:spLocks noGrp="1"/>
          </p:cNvSpPr>
          <p:nvPr>
            <p:ph type="sldNum" sz="quarter" idx="12"/>
          </p:nvPr>
        </p:nvSpPr>
        <p:spPr>
          <a:xfrm>
            <a:off x="10480391" y="6535157"/>
            <a:ext cx="973667" cy="274320"/>
          </a:xfrm>
        </p:spPr>
        <p:txBody>
          <a:bodyPr>
            <a:normAutofit/>
          </a:bodyPr>
          <a:lstStyle/>
          <a:p>
            <a:pPr>
              <a:spcAft>
                <a:spcPts val="600"/>
              </a:spcAft>
            </a:pPr>
            <a:fld id="{BF917E8E-68E8-4002-93DC-932A42F5B354}" type="slidenum">
              <a:rPr lang="en-US" sz="1050">
                <a:solidFill>
                  <a:schemeClr val="tx1">
                    <a:lumMod val="50000"/>
                    <a:lumOff val="50000"/>
                  </a:schemeClr>
                </a:solidFill>
              </a:rPr>
              <a:pPr>
                <a:spcAft>
                  <a:spcPts val="600"/>
                </a:spcAft>
              </a:pPr>
              <a:t>45</a:t>
            </a:fld>
            <a:endParaRPr lang="en-US" sz="1050">
              <a:solidFill>
                <a:schemeClr val="tx1">
                  <a:lumMod val="50000"/>
                  <a:lumOff val="50000"/>
                </a:schemeClr>
              </a:solidFill>
            </a:endParaRPr>
          </a:p>
        </p:txBody>
      </p:sp>
    </p:spTree>
    <p:extLst>
      <p:ext uri="{BB962C8B-B14F-4D97-AF65-F5344CB8AC3E}">
        <p14:creationId xmlns:p14="http://schemas.microsoft.com/office/powerpoint/2010/main" val="180696805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578"/>
            <a:ext cx="3909782" cy="6850241"/>
          </a:xfrm>
          <a:solidFill>
            <a:schemeClr val="accent1">
              <a:lumMod val="50000"/>
            </a:schemeClr>
          </a:solidFill>
        </p:spPr>
        <p:txBody>
          <a:bodyPr anchor="t" anchorCtr="0">
            <a:normAutofit/>
          </a:bodyPr>
          <a:lstStyle/>
          <a:p>
            <a:pPr algn="r"/>
            <a:br>
              <a:rPr lang="en-US" sz="4000" b="1"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Incident</a:t>
            </a:r>
            <a:br>
              <a:rPr lang="en-US" sz="4000" b="1"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Minimization</a:t>
            </a:r>
            <a:br>
              <a:rPr lang="en-US" sz="4000" b="1" dirty="0">
                <a:solidFill>
                  <a:schemeClr val="bg1"/>
                </a:solidFill>
                <a:effectLst>
                  <a:outerShdw blurRad="38100" dist="38100" dir="2700000" algn="tl">
                    <a:srgbClr val="000000">
                      <a:alpha val="43137"/>
                    </a:srgbClr>
                  </a:outerShdw>
                </a:effectLst>
              </a:rPr>
            </a:br>
            <a:br>
              <a:rPr lang="en-US" sz="4000" b="1" dirty="0">
                <a:solidFill>
                  <a:schemeClr val="bg1"/>
                </a:solidFill>
                <a:effectLst>
                  <a:outerShdw blurRad="38100" dist="38100" dir="2700000" algn="tl">
                    <a:srgbClr val="000000">
                      <a:alpha val="43137"/>
                    </a:srgbClr>
                  </a:outerShdw>
                </a:effectLst>
              </a:rPr>
            </a:br>
            <a:r>
              <a:rPr lang="en-US" sz="4000" b="1" dirty="0">
                <a:solidFill>
                  <a:schemeClr val="bg1"/>
                </a:solidFill>
                <a:effectLst>
                  <a:outerShdw blurRad="38100" dist="38100" dir="2700000" algn="tl">
                    <a:srgbClr val="000000">
                      <a:alpha val="43137"/>
                    </a:srgbClr>
                  </a:outerShdw>
                </a:effectLst>
              </a:rPr>
              <a:t>Managing Staff Behavior</a:t>
            </a:r>
            <a:br>
              <a:rPr lang="en-US" sz="4000" b="1" dirty="0">
                <a:solidFill>
                  <a:schemeClr val="bg1"/>
                </a:solidFill>
                <a:effectLst>
                  <a:outerShdw blurRad="38100" dist="38100" dir="2700000" algn="tl">
                    <a:srgbClr val="000000">
                      <a:alpha val="43137"/>
                    </a:srgbClr>
                  </a:outerShdw>
                </a:effectLst>
              </a:rPr>
            </a:br>
            <a:br>
              <a:rPr lang="en-US" sz="2000" b="1" dirty="0">
                <a:solidFill>
                  <a:schemeClr val="bg1"/>
                </a:solidFill>
                <a:effectLst>
                  <a:outerShdw blurRad="38100" dist="38100" dir="2700000" algn="tl">
                    <a:srgbClr val="000000">
                      <a:alpha val="43137"/>
                    </a:srgbClr>
                  </a:outerShdw>
                </a:effectLst>
              </a:rPr>
            </a:br>
            <a:endParaRPr lang="en-US" sz="2400" b="1" dirty="0">
              <a:solidFill>
                <a:schemeClr val="bg1"/>
              </a:solidFill>
            </a:endParaRPr>
          </a:p>
        </p:txBody>
      </p:sp>
      <p:sp>
        <p:nvSpPr>
          <p:cNvPr id="3" name="Content Placeholder 2"/>
          <p:cNvSpPr>
            <a:spLocks noGrp="1"/>
          </p:cNvSpPr>
          <p:nvPr>
            <p:ph idx="1"/>
          </p:nvPr>
        </p:nvSpPr>
        <p:spPr>
          <a:xfrm>
            <a:off x="4271211" y="129399"/>
            <a:ext cx="4872789" cy="6524063"/>
          </a:xfrm>
        </p:spPr>
        <p:txBody>
          <a:bodyPr anchor="ctr">
            <a:normAutofit/>
          </a:bodyPr>
          <a:lstStyle/>
          <a:p>
            <a:pPr marL="0" indent="0" algn="ctr">
              <a:buNone/>
            </a:pPr>
            <a:r>
              <a:rPr lang="en-US" sz="2400" b="1" dirty="0"/>
              <a:t>Non-verbal Communication –       What Your Body is Saying</a:t>
            </a:r>
          </a:p>
          <a:p>
            <a:pPr marL="0" indent="0" algn="ctr">
              <a:buNone/>
            </a:pPr>
            <a:endParaRPr lang="en-US" sz="2400" b="1" dirty="0"/>
          </a:p>
          <a:p>
            <a:pPr marL="0" indent="0">
              <a:buNone/>
            </a:pPr>
            <a:r>
              <a:rPr lang="en-US" sz="2400" b="1" dirty="0"/>
              <a:t>Safety Stance </a:t>
            </a:r>
            <a:r>
              <a:rPr lang="en-US" sz="2400" dirty="0"/>
              <a:t>(Supportive Stance) – non-challenging posture</a:t>
            </a:r>
          </a:p>
          <a:p>
            <a:pPr lvl="1">
              <a:buFont typeface="Wingdings" panose="05000000000000000000" pitchFamily="2" charset="2"/>
              <a:buChar char="ü"/>
            </a:pPr>
            <a:r>
              <a:rPr lang="en-US" dirty="0"/>
              <a:t>Position - where you are in relation to others</a:t>
            </a:r>
          </a:p>
          <a:p>
            <a:pPr lvl="1">
              <a:buFont typeface="Wingdings" panose="05000000000000000000" pitchFamily="2" charset="2"/>
              <a:buChar char="ü"/>
            </a:pPr>
            <a:r>
              <a:rPr lang="en-US" dirty="0"/>
              <a:t>Posture - how you hold and move your body</a:t>
            </a:r>
          </a:p>
          <a:p>
            <a:pPr lvl="1">
              <a:buFont typeface="Wingdings" panose="05000000000000000000" pitchFamily="2" charset="2"/>
              <a:buChar char="ü"/>
            </a:pPr>
            <a:r>
              <a:rPr lang="en-US" dirty="0"/>
              <a:t>Proximity - distance between individuals</a:t>
            </a:r>
          </a:p>
          <a:p>
            <a:pPr marL="0" indent="0">
              <a:buNone/>
            </a:pPr>
            <a:endParaRPr lang="en-US" sz="2000" dirty="0"/>
          </a:p>
        </p:txBody>
      </p:sp>
      <p:pic>
        <p:nvPicPr>
          <p:cNvPr id="5" name="Picture 4"/>
          <p:cNvPicPr>
            <a:picLocks noChangeAspect="1"/>
          </p:cNvPicPr>
          <p:nvPr/>
        </p:nvPicPr>
        <p:blipFill>
          <a:blip r:embed="rId3"/>
          <a:stretch>
            <a:fillRect/>
          </a:stretch>
        </p:blipFill>
        <p:spPr>
          <a:xfrm>
            <a:off x="9217392" y="94559"/>
            <a:ext cx="1994836" cy="6185538"/>
          </a:xfrm>
          <a:prstGeom prst="rect">
            <a:avLst/>
          </a:prstGeom>
        </p:spPr>
      </p:pic>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chemeClr val="tx1">
                    <a:lumMod val="50000"/>
                    <a:lumOff val="50000"/>
                  </a:schemeClr>
                </a:solidFill>
              </a:rPr>
              <a:pPr>
                <a:spcAft>
                  <a:spcPts val="600"/>
                </a:spcAft>
              </a:pPr>
              <a:t>46</a:t>
            </a:fld>
            <a:endParaRPr lang="en-US" sz="1100">
              <a:solidFill>
                <a:schemeClr val="tx1">
                  <a:lumMod val="50000"/>
                  <a:lumOff val="50000"/>
                </a:schemeClr>
              </a:solidFill>
            </a:endParaRPr>
          </a:p>
        </p:txBody>
      </p:sp>
      <p:sp>
        <p:nvSpPr>
          <p:cNvPr id="6" name="TextBox 5">
            <a:extLst>
              <a:ext uri="{FF2B5EF4-FFF2-40B4-BE49-F238E27FC236}">
                <a16:creationId xmlns:a16="http://schemas.microsoft.com/office/drawing/2014/main" id="{A063712A-94F9-9053-0170-CADB37E93724}"/>
              </a:ext>
            </a:extLst>
          </p:cNvPr>
          <p:cNvSpPr txBox="1"/>
          <p:nvPr/>
        </p:nvSpPr>
        <p:spPr>
          <a:xfrm>
            <a:off x="8867274" y="6455664"/>
            <a:ext cx="2923673" cy="307777"/>
          </a:xfrm>
          <a:prstGeom prst="rect">
            <a:avLst/>
          </a:prstGeom>
          <a:noFill/>
        </p:spPr>
        <p:txBody>
          <a:bodyPr wrap="square" rtlCol="0">
            <a:spAutoFit/>
          </a:bodyPr>
          <a:lstStyle/>
          <a:p>
            <a:r>
              <a:rPr lang="en-US" sz="1400" dirty="0"/>
              <a:t>www.qbscompanies.com/Safety-Care</a:t>
            </a:r>
          </a:p>
        </p:txBody>
      </p:sp>
    </p:spTree>
    <p:extLst>
      <p:ext uri="{BB962C8B-B14F-4D97-AF65-F5344CB8AC3E}">
        <p14:creationId xmlns:p14="http://schemas.microsoft.com/office/powerpoint/2010/main" val="413679278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061" y="586854"/>
            <a:ext cx="3815912" cy="4357286"/>
          </a:xfrm>
        </p:spPr>
        <p:txBody>
          <a:bodyPr anchor="b">
            <a:normAutofit/>
          </a:bodyPr>
          <a:lstStyle/>
          <a:p>
            <a:pPr algn="r"/>
            <a:r>
              <a:rPr lang="en-US" sz="4000" b="1" dirty="0">
                <a:solidFill>
                  <a:srgbClr val="FFFFFF"/>
                </a:solidFill>
                <a:effectLst>
                  <a:outerShdw blurRad="38100" dist="38100" dir="2700000" algn="tl">
                    <a:srgbClr val="000000">
                      <a:alpha val="43137"/>
                    </a:srgbClr>
                  </a:outerShdw>
                </a:effectLst>
              </a:rPr>
              <a:t>Incident </a:t>
            </a:r>
            <a:br>
              <a:rPr lang="en-US" sz="4000" b="1" dirty="0">
                <a:solidFill>
                  <a:srgbClr val="FFFFFF"/>
                </a:solidFill>
                <a:effectLst>
                  <a:outerShdw blurRad="38100" dist="38100" dir="2700000" algn="tl">
                    <a:srgbClr val="000000">
                      <a:alpha val="43137"/>
                    </a:srgbClr>
                  </a:outerShdw>
                </a:effectLst>
              </a:rPr>
            </a:br>
            <a:r>
              <a:rPr lang="en-US" sz="4000" b="1" dirty="0">
                <a:solidFill>
                  <a:srgbClr val="FFFFFF"/>
                </a:solidFill>
                <a:effectLst>
                  <a:outerShdw blurRad="38100" dist="38100" dir="2700000" algn="tl">
                    <a:srgbClr val="000000">
                      <a:alpha val="43137"/>
                    </a:srgbClr>
                  </a:outerShdw>
                </a:effectLst>
              </a:rPr>
              <a:t>Minimization</a:t>
            </a:r>
            <a:br>
              <a:rPr lang="en-US" sz="4000" b="1" dirty="0">
                <a:solidFill>
                  <a:srgbClr val="FFFFFF"/>
                </a:solidFill>
                <a:effectLst>
                  <a:outerShdw blurRad="38100" dist="38100" dir="2700000" algn="tl">
                    <a:srgbClr val="000000">
                      <a:alpha val="43137"/>
                    </a:srgbClr>
                  </a:outerShdw>
                </a:effectLst>
              </a:rPr>
            </a:br>
            <a:br>
              <a:rPr lang="en-US" sz="3600" b="1" dirty="0">
                <a:solidFill>
                  <a:srgbClr val="FFFFFF"/>
                </a:solidFill>
                <a:effectLst>
                  <a:outerShdw blurRad="38100" dist="38100" dir="2700000" algn="tl">
                    <a:srgbClr val="000000">
                      <a:alpha val="43137"/>
                    </a:srgbClr>
                  </a:outerShdw>
                </a:effectLst>
              </a:rPr>
            </a:br>
            <a:r>
              <a:rPr lang="en-US" sz="4800" b="1" dirty="0">
                <a:solidFill>
                  <a:srgbClr val="FFFFFF"/>
                </a:solidFill>
                <a:effectLst>
                  <a:outerShdw blurRad="38100" dist="38100" dir="2700000" algn="tl">
                    <a:srgbClr val="000000">
                      <a:alpha val="43137"/>
                    </a:srgbClr>
                  </a:outerShdw>
                </a:effectLst>
              </a:rPr>
              <a:t> </a:t>
            </a:r>
            <a:r>
              <a:rPr lang="en-US" sz="6000" b="1" dirty="0">
                <a:solidFill>
                  <a:srgbClr val="FFFFFF"/>
                </a:solidFill>
                <a:effectLst>
                  <a:outerShdw blurRad="38100" dist="38100" dir="2700000" algn="tl">
                    <a:srgbClr val="000000">
                      <a:alpha val="43137"/>
                    </a:srgbClr>
                  </a:outerShdw>
                </a:effectLst>
              </a:rPr>
              <a:t> </a:t>
            </a:r>
            <a:r>
              <a:rPr lang="en-US" sz="6600" b="1" dirty="0">
                <a:solidFill>
                  <a:srgbClr val="FFFFFF"/>
                </a:solidFill>
                <a:effectLst>
                  <a:outerShdw blurRad="38100" dist="38100" dir="2700000" algn="tl">
                    <a:srgbClr val="000000">
                      <a:alpha val="43137"/>
                    </a:srgbClr>
                  </a:outerShdw>
                </a:effectLst>
              </a:rPr>
              <a:t>Physical </a:t>
            </a:r>
            <a:br>
              <a:rPr lang="en-US" sz="6600" b="1" dirty="0">
                <a:solidFill>
                  <a:srgbClr val="FFFFFF"/>
                </a:solidFill>
                <a:effectLst>
                  <a:outerShdw blurRad="38100" dist="38100" dir="2700000" algn="tl">
                    <a:srgbClr val="000000">
                      <a:alpha val="43137"/>
                    </a:srgbClr>
                  </a:outerShdw>
                </a:effectLst>
              </a:rPr>
            </a:br>
            <a:r>
              <a:rPr lang="en-US" sz="6600" b="1" dirty="0">
                <a:solidFill>
                  <a:srgbClr val="FFFFFF"/>
                </a:solidFill>
                <a:effectLst>
                  <a:outerShdw blurRad="38100" dist="38100" dir="2700000" algn="tl">
                    <a:srgbClr val="000000">
                      <a:alpha val="43137"/>
                    </a:srgbClr>
                  </a:outerShdw>
                </a:effectLst>
              </a:rPr>
              <a:t>Safety</a:t>
            </a:r>
            <a:endParaRPr lang="en-US"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263656" y="127591"/>
            <a:ext cx="4434571" cy="6328073"/>
          </a:xfrm>
        </p:spPr>
        <p:txBody>
          <a:bodyPr anchor="ctr">
            <a:normAutofit/>
          </a:bodyPr>
          <a:lstStyle/>
          <a:p>
            <a:pPr marL="0" indent="0" algn="ctr">
              <a:buNone/>
            </a:pPr>
            <a:r>
              <a:rPr lang="en-US" b="1" dirty="0"/>
              <a:t>PROTECTIVE STANCE</a:t>
            </a:r>
          </a:p>
          <a:p>
            <a:pPr marL="514350" lvl="0" indent="-514350">
              <a:buFont typeface="+mj-lt"/>
              <a:buAutoNum type="arabicPeriod"/>
            </a:pPr>
            <a:r>
              <a:rPr lang="en-US" sz="2400" dirty="0"/>
              <a:t>Begin in Safety Stance.</a:t>
            </a:r>
          </a:p>
          <a:p>
            <a:pPr marL="514350" lvl="0" indent="-514350">
              <a:buFont typeface="+mj-lt"/>
              <a:buAutoNum type="arabicPeriod"/>
            </a:pPr>
            <a:r>
              <a:rPr lang="en-US" sz="2400" dirty="0"/>
              <a:t>Turn your stance to protect yourself if the person comes towards you.</a:t>
            </a:r>
          </a:p>
          <a:p>
            <a:pPr lvl="1"/>
            <a:r>
              <a:rPr lang="en-US" dirty="0"/>
              <a:t>Hands in front of your face, palms out, fingers together. </a:t>
            </a:r>
          </a:p>
          <a:p>
            <a:pPr lvl="1"/>
            <a:r>
              <a:rPr lang="en-US" dirty="0"/>
              <a:t>Use forearms for blocks. </a:t>
            </a:r>
          </a:p>
          <a:p>
            <a:pPr lvl="1"/>
            <a:r>
              <a:rPr lang="en-US" dirty="0"/>
              <a:t>Hands close to your head. </a:t>
            </a:r>
          </a:p>
          <a:p>
            <a:pPr lvl="1"/>
            <a:r>
              <a:rPr lang="en-US" b="1" dirty="0"/>
              <a:t>Do not grab!</a:t>
            </a:r>
            <a:endParaRPr lang="en-US" dirty="0"/>
          </a:p>
        </p:txBody>
      </p:sp>
      <p:pic>
        <p:nvPicPr>
          <p:cNvPr id="5" name="Picture 4">
            <a:extLst>
              <a:ext uri="{FF2B5EF4-FFF2-40B4-BE49-F238E27FC236}">
                <a16:creationId xmlns:a16="http://schemas.microsoft.com/office/drawing/2014/main" id="{4E85F74B-5F1E-D9AF-A643-B13D1090D4C0}"/>
              </a:ext>
            </a:extLst>
          </p:cNvPr>
          <p:cNvPicPr>
            <a:picLocks noChangeAspect="1"/>
          </p:cNvPicPr>
          <p:nvPr/>
        </p:nvPicPr>
        <p:blipFill>
          <a:blip r:embed="rId3"/>
          <a:stretch>
            <a:fillRect/>
          </a:stretch>
        </p:blipFill>
        <p:spPr>
          <a:xfrm>
            <a:off x="8698235" y="467713"/>
            <a:ext cx="3331446" cy="5922571"/>
          </a:xfrm>
          <a:prstGeom prst="rect">
            <a:avLst/>
          </a:prstGeom>
        </p:spPr>
      </p:pic>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chemeClr val="tx1">
                    <a:lumMod val="50000"/>
                    <a:lumOff val="50000"/>
                  </a:schemeClr>
                </a:solidFill>
              </a:rPr>
              <a:pPr>
                <a:spcAft>
                  <a:spcPts val="600"/>
                </a:spcAft>
              </a:pPr>
              <a:t>47</a:t>
            </a:fld>
            <a:endParaRPr lang="en-US" sz="1100">
              <a:solidFill>
                <a:schemeClr val="tx1">
                  <a:lumMod val="50000"/>
                  <a:lumOff val="50000"/>
                </a:schemeClr>
              </a:solidFill>
            </a:endParaRPr>
          </a:p>
        </p:txBody>
      </p:sp>
      <p:pic>
        <p:nvPicPr>
          <p:cNvPr id="6" name="Picture 5">
            <a:extLst>
              <a:ext uri="{FF2B5EF4-FFF2-40B4-BE49-F238E27FC236}">
                <a16:creationId xmlns:a16="http://schemas.microsoft.com/office/drawing/2014/main" id="{2C3E19BA-4634-F218-807F-B9F3FE9F4E68}"/>
              </a:ext>
            </a:extLst>
          </p:cNvPr>
          <p:cNvPicPr>
            <a:picLocks noChangeAspect="1"/>
          </p:cNvPicPr>
          <p:nvPr/>
        </p:nvPicPr>
        <p:blipFill>
          <a:blip r:embed="rId4"/>
          <a:stretch>
            <a:fillRect/>
          </a:stretch>
        </p:blipFill>
        <p:spPr>
          <a:xfrm>
            <a:off x="9159626" y="6390284"/>
            <a:ext cx="3359187" cy="304826"/>
          </a:xfrm>
          <a:prstGeom prst="rect">
            <a:avLst/>
          </a:prstGeom>
        </p:spPr>
      </p:pic>
    </p:spTree>
    <p:extLst>
      <p:ext uri="{BB962C8B-B14F-4D97-AF65-F5344CB8AC3E}">
        <p14:creationId xmlns:p14="http://schemas.microsoft.com/office/powerpoint/2010/main" val="369697523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921350"/>
          </a:xfrm>
        </p:spPr>
        <p:txBody>
          <a:bodyPr anchor="b">
            <a:normAutofit/>
          </a:bodyPr>
          <a:lstStyle/>
          <a:p>
            <a:pPr algn="r"/>
            <a:r>
              <a:rPr lang="en-US" sz="4000" b="1" dirty="0">
                <a:solidFill>
                  <a:srgbClr val="FFFFFF"/>
                </a:solidFill>
                <a:effectLst>
                  <a:outerShdw blurRad="38100" dist="38100" dir="2700000" algn="tl">
                    <a:srgbClr val="000000">
                      <a:alpha val="43137"/>
                    </a:srgbClr>
                  </a:outerShdw>
                </a:effectLst>
              </a:rPr>
              <a:t>Incident </a:t>
            </a:r>
            <a:br>
              <a:rPr lang="en-US" sz="4000" b="1" dirty="0">
                <a:solidFill>
                  <a:srgbClr val="FFFFFF"/>
                </a:solidFill>
                <a:effectLst>
                  <a:outerShdw blurRad="38100" dist="38100" dir="2700000" algn="tl">
                    <a:srgbClr val="000000">
                      <a:alpha val="43137"/>
                    </a:srgbClr>
                  </a:outerShdw>
                </a:effectLst>
              </a:rPr>
            </a:br>
            <a:r>
              <a:rPr lang="en-US" sz="4000" b="1" dirty="0">
                <a:solidFill>
                  <a:srgbClr val="FFFFFF"/>
                </a:solidFill>
                <a:effectLst>
                  <a:outerShdw blurRad="38100" dist="38100" dir="2700000" algn="tl">
                    <a:srgbClr val="000000">
                      <a:alpha val="43137"/>
                    </a:srgbClr>
                  </a:outerShdw>
                </a:effectLst>
              </a:rPr>
              <a:t>Minimization</a:t>
            </a:r>
            <a:br>
              <a:rPr lang="en-US" sz="4000" b="1" dirty="0">
                <a:solidFill>
                  <a:srgbClr val="FFFFFF"/>
                </a:solidFill>
                <a:effectLst>
                  <a:outerShdw blurRad="38100" dist="38100" dir="2700000" algn="tl">
                    <a:srgbClr val="000000">
                      <a:alpha val="43137"/>
                    </a:srgbClr>
                  </a:outerShdw>
                </a:effectLst>
              </a:rPr>
            </a:br>
            <a:br>
              <a:rPr lang="en-US" sz="3600" b="1" dirty="0">
                <a:solidFill>
                  <a:srgbClr val="FFFFFF"/>
                </a:solidFill>
                <a:effectLst>
                  <a:outerShdw blurRad="38100" dist="38100" dir="2700000" algn="tl">
                    <a:srgbClr val="000000">
                      <a:alpha val="43137"/>
                    </a:srgbClr>
                  </a:outerShdw>
                </a:effectLst>
              </a:rPr>
            </a:br>
            <a:r>
              <a:rPr lang="en-US" sz="4000" b="1" dirty="0">
                <a:solidFill>
                  <a:srgbClr val="FFFFFF"/>
                </a:solidFill>
                <a:effectLst>
                  <a:outerShdw blurRad="38100" dist="38100" dir="2700000" algn="tl">
                    <a:srgbClr val="000000">
                      <a:alpha val="43137"/>
                    </a:srgbClr>
                  </a:outerShdw>
                </a:effectLst>
              </a:rPr>
              <a:t> </a:t>
            </a:r>
            <a:r>
              <a:rPr lang="en-US" sz="6000" b="1" dirty="0">
                <a:solidFill>
                  <a:srgbClr val="FFFFFF"/>
                </a:solidFill>
                <a:effectLst>
                  <a:outerShdw blurRad="38100" dist="38100" dir="2700000" algn="tl">
                    <a:srgbClr val="000000">
                      <a:alpha val="43137"/>
                    </a:srgbClr>
                  </a:outerShdw>
                </a:effectLst>
              </a:rPr>
              <a:t> </a:t>
            </a:r>
            <a:r>
              <a:rPr lang="en-US" sz="6600" b="1" dirty="0">
                <a:solidFill>
                  <a:srgbClr val="FFFFFF"/>
                </a:solidFill>
                <a:effectLst>
                  <a:outerShdw blurRad="38100" dist="38100" dir="2700000" algn="tl">
                    <a:srgbClr val="000000">
                      <a:alpha val="43137"/>
                    </a:srgbClr>
                  </a:outerShdw>
                </a:effectLst>
              </a:rPr>
              <a:t>Physical </a:t>
            </a:r>
            <a:br>
              <a:rPr lang="en-US" sz="6600" b="1" dirty="0">
                <a:solidFill>
                  <a:srgbClr val="FFFFFF"/>
                </a:solidFill>
                <a:effectLst>
                  <a:outerShdw blurRad="38100" dist="38100" dir="2700000" algn="tl">
                    <a:srgbClr val="000000">
                      <a:alpha val="43137"/>
                    </a:srgbClr>
                  </a:outerShdw>
                </a:effectLst>
              </a:rPr>
            </a:br>
            <a:r>
              <a:rPr lang="en-US" sz="6600" b="1" dirty="0">
                <a:solidFill>
                  <a:srgbClr val="FFFFFF"/>
                </a:solidFill>
                <a:effectLst>
                  <a:outerShdw blurRad="38100" dist="38100" dir="2700000" algn="tl">
                    <a:srgbClr val="000000">
                      <a:alpha val="43137"/>
                    </a:srgbClr>
                  </a:outerShdw>
                </a:effectLst>
              </a:rPr>
              <a:t>Safety</a:t>
            </a:r>
            <a:endParaRPr lang="en-US" sz="4000" dirty="0">
              <a:solidFill>
                <a:srgbClr val="FFFFFF"/>
              </a:solidFill>
            </a:endParaRPr>
          </a:p>
        </p:txBody>
      </p:sp>
      <p:sp>
        <p:nvSpPr>
          <p:cNvPr id="3" name="Content Placeholder 2"/>
          <p:cNvSpPr>
            <a:spLocks noGrp="1"/>
          </p:cNvSpPr>
          <p:nvPr>
            <p:ph idx="1"/>
          </p:nvPr>
        </p:nvSpPr>
        <p:spPr>
          <a:xfrm>
            <a:off x="4367694" y="272958"/>
            <a:ext cx="4669979" cy="6182706"/>
          </a:xfrm>
        </p:spPr>
        <p:txBody>
          <a:bodyPr anchor="ctr">
            <a:normAutofit/>
          </a:bodyPr>
          <a:lstStyle/>
          <a:p>
            <a:pPr marL="0" indent="0" algn="ctr">
              <a:buNone/>
            </a:pPr>
            <a:r>
              <a:rPr lang="en-US" b="1" dirty="0"/>
              <a:t>SAFETY SHUFFLE</a:t>
            </a:r>
          </a:p>
          <a:p>
            <a:pPr marL="514350" indent="-514350">
              <a:buAutoNum type="arabicPeriod"/>
            </a:pPr>
            <a:r>
              <a:rPr lang="en-US" sz="2400" dirty="0"/>
              <a:t>Start from Protective Stance.</a:t>
            </a:r>
          </a:p>
          <a:p>
            <a:pPr marL="514350" indent="-514350">
              <a:buAutoNum type="arabicPeriod"/>
            </a:pPr>
            <a:r>
              <a:rPr lang="en-US" sz="2400" dirty="0"/>
              <a:t>Call for assistance!</a:t>
            </a:r>
          </a:p>
          <a:p>
            <a:pPr marL="514350" indent="-514350">
              <a:buAutoNum type="arabicPeriod"/>
            </a:pPr>
            <a:r>
              <a:rPr lang="en-US" sz="2400" dirty="0"/>
              <a:t>Move your rear foot back first.</a:t>
            </a:r>
          </a:p>
          <a:p>
            <a:pPr marL="514350" indent="-514350">
              <a:buAutoNum type="arabicPeriod"/>
            </a:pPr>
            <a:r>
              <a:rPr lang="en-US" sz="2400" dirty="0"/>
              <a:t>Shuffle front foot close to back foot.</a:t>
            </a:r>
          </a:p>
          <a:p>
            <a:pPr marL="514350" indent="-514350">
              <a:buAutoNum type="arabicPeriod"/>
            </a:pPr>
            <a:r>
              <a:rPr lang="en-US" sz="2400" dirty="0"/>
              <a:t>Repeat to maintain safe distance.</a:t>
            </a:r>
          </a:p>
          <a:p>
            <a:pPr marL="514350" indent="-514350">
              <a:buAutoNum type="arabicPeriod"/>
            </a:pPr>
            <a:r>
              <a:rPr lang="en-US" sz="2400" dirty="0"/>
              <a:t>If necessary, move unpredictably away from participant’s midline.                            </a:t>
            </a:r>
          </a:p>
          <a:p>
            <a:pPr marL="0" indent="0" algn="ctr">
              <a:buNone/>
            </a:pPr>
            <a:r>
              <a:rPr lang="en-US" sz="2400" b="1" dirty="0"/>
              <a:t>Never turn your back or get backed into a corner!</a:t>
            </a:r>
          </a:p>
        </p:txBody>
      </p:sp>
      <p:pic>
        <p:nvPicPr>
          <p:cNvPr id="5" name="Picture 4">
            <a:extLst>
              <a:ext uri="{FF2B5EF4-FFF2-40B4-BE49-F238E27FC236}">
                <a16:creationId xmlns:a16="http://schemas.microsoft.com/office/drawing/2014/main" id="{4E85F74B-5F1E-D9AF-A643-B13D1090D4C0}"/>
              </a:ext>
            </a:extLst>
          </p:cNvPr>
          <p:cNvPicPr>
            <a:picLocks noChangeAspect="1"/>
          </p:cNvPicPr>
          <p:nvPr/>
        </p:nvPicPr>
        <p:blipFill>
          <a:blip r:embed="rId3"/>
          <a:stretch>
            <a:fillRect/>
          </a:stretch>
        </p:blipFill>
        <p:spPr>
          <a:xfrm>
            <a:off x="8841943" y="586855"/>
            <a:ext cx="3331446" cy="5922571"/>
          </a:xfrm>
          <a:prstGeom prst="rect">
            <a:avLst/>
          </a:prstGeom>
        </p:spPr>
      </p:pic>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chemeClr val="tx1">
                    <a:lumMod val="50000"/>
                    <a:lumOff val="50000"/>
                  </a:schemeClr>
                </a:solidFill>
              </a:rPr>
              <a:pPr>
                <a:spcAft>
                  <a:spcPts val="600"/>
                </a:spcAft>
              </a:pPr>
              <a:t>48</a:t>
            </a:fld>
            <a:endParaRPr lang="en-US" sz="1100">
              <a:solidFill>
                <a:schemeClr val="tx1">
                  <a:lumMod val="50000"/>
                  <a:lumOff val="50000"/>
                </a:schemeClr>
              </a:solidFill>
            </a:endParaRPr>
          </a:p>
        </p:txBody>
      </p:sp>
      <p:pic>
        <p:nvPicPr>
          <p:cNvPr id="6" name="Picture 5">
            <a:extLst>
              <a:ext uri="{FF2B5EF4-FFF2-40B4-BE49-F238E27FC236}">
                <a16:creationId xmlns:a16="http://schemas.microsoft.com/office/drawing/2014/main" id="{A9ACDD52-B364-65C6-B580-C246A9808AC3}"/>
              </a:ext>
            </a:extLst>
          </p:cNvPr>
          <p:cNvPicPr>
            <a:picLocks noChangeAspect="1"/>
          </p:cNvPicPr>
          <p:nvPr/>
        </p:nvPicPr>
        <p:blipFill>
          <a:blip r:embed="rId4"/>
          <a:stretch>
            <a:fillRect/>
          </a:stretch>
        </p:blipFill>
        <p:spPr>
          <a:xfrm>
            <a:off x="9211689" y="6485813"/>
            <a:ext cx="3359187" cy="304826"/>
          </a:xfrm>
          <a:prstGeom prst="rect">
            <a:avLst/>
          </a:prstGeom>
        </p:spPr>
      </p:pic>
    </p:spTree>
    <p:extLst>
      <p:ext uri="{BB962C8B-B14F-4D97-AF65-F5344CB8AC3E}">
        <p14:creationId xmlns:p14="http://schemas.microsoft.com/office/powerpoint/2010/main" val="3877238884"/>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3917" y="161366"/>
            <a:ext cx="11190704" cy="903641"/>
          </a:xfrm>
        </p:spPr>
        <p:txBody>
          <a:bodyPr anchor="b">
            <a:normAutofit/>
          </a:bodyPr>
          <a:lstStyle/>
          <a:p>
            <a:pPr marL="0" indent="0">
              <a:buNone/>
            </a:pPr>
            <a:r>
              <a:rPr lang="en-US" sz="3600" b="1" u="sng" dirty="0">
                <a:effectLst>
                  <a:outerShdw blurRad="38100" dist="38100" dir="2700000" algn="tl">
                    <a:srgbClr val="000000">
                      <a:alpha val="43137"/>
                    </a:srgbClr>
                  </a:outerShdw>
                </a:effectLst>
              </a:rPr>
              <a:t>Pivot Parry / Evasion Deflection</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63292" y="1226373"/>
            <a:ext cx="6067068" cy="5229291"/>
          </a:xfrm>
        </p:spPr>
        <p:txBody>
          <a:bodyPr anchor="t">
            <a:normAutofit/>
          </a:bodyPr>
          <a:lstStyle/>
          <a:p>
            <a:pPr marL="457200" indent="-457200">
              <a:buFont typeface="+mj-lt"/>
              <a:buAutoNum type="arabicPeriod"/>
            </a:pPr>
            <a:r>
              <a:rPr lang="en-US" sz="2400" dirty="0"/>
              <a:t> Step back 90-degrees with your back foot</a:t>
            </a:r>
            <a:r>
              <a:rPr lang="en-US" sz="2000" dirty="0"/>
              <a:t>.</a:t>
            </a:r>
          </a:p>
          <a:p>
            <a:pPr marL="514350" indent="-514350">
              <a:buAutoNum type="arabicPeriod"/>
            </a:pPr>
            <a:r>
              <a:rPr lang="en-US" sz="2400" dirty="0"/>
              <a:t>Feet should be shoulder width apart, knees slightly bent.</a:t>
            </a:r>
          </a:p>
          <a:p>
            <a:pPr marL="514350" indent="-514350">
              <a:buAutoNum type="arabicPeriod"/>
            </a:pPr>
            <a:r>
              <a:rPr lang="en-US" sz="2400" dirty="0"/>
              <a:t>With your hand open, use your arms to block/deflect.</a:t>
            </a:r>
          </a:p>
          <a:p>
            <a:pPr marL="514350" indent="-514350">
              <a:buAutoNum type="arabicPeriod"/>
            </a:pPr>
            <a:r>
              <a:rPr lang="en-US" sz="2400" dirty="0"/>
              <a:t>Use your other arm to shield your face </a:t>
            </a:r>
            <a:r>
              <a:rPr lang="en-US" sz="2000" dirty="0"/>
              <a:t>(open palm facing the individual).</a:t>
            </a:r>
            <a:endParaRPr lang="en-US" sz="2400" dirty="0"/>
          </a:p>
          <a:p>
            <a:pPr marL="0" indent="0">
              <a:buNone/>
            </a:pPr>
            <a:endParaRPr lang="en-US" sz="1600" i="1" dirty="0"/>
          </a:p>
          <a:p>
            <a:pPr marL="0" indent="0">
              <a:buNone/>
            </a:pPr>
            <a:r>
              <a:rPr lang="en-US" sz="2000" i="1" dirty="0"/>
              <a:t>Pivot</a:t>
            </a:r>
            <a:r>
              <a:rPr lang="en-US" sz="2000" dirty="0"/>
              <a:t> – technique in which you move out of the way, in a defensive manner.</a:t>
            </a:r>
          </a:p>
          <a:p>
            <a:pPr marL="0" indent="0">
              <a:buNone/>
            </a:pPr>
            <a:r>
              <a:rPr lang="en-US" sz="2000" i="1" dirty="0"/>
              <a:t>Parry –</a:t>
            </a:r>
            <a:r>
              <a:rPr lang="en-US" sz="2000" dirty="0"/>
              <a:t> arm motion that coincides with the pivot to deflect a hit.</a:t>
            </a:r>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rgbClr val="FFFFFF"/>
                </a:solidFill>
              </a:rPr>
              <a:pPr>
                <a:spcAft>
                  <a:spcPts val="600"/>
                </a:spcAft>
              </a:pPr>
              <a:t>49</a:t>
            </a:fld>
            <a:endParaRPr lang="en-US" sz="1100">
              <a:solidFill>
                <a:srgbClr val="FFFFFF"/>
              </a:solidFill>
            </a:endParaRPr>
          </a:p>
        </p:txBody>
      </p:sp>
      <p:pic>
        <p:nvPicPr>
          <p:cNvPr id="5" name="Picture 4">
            <a:extLst>
              <a:ext uri="{FF2B5EF4-FFF2-40B4-BE49-F238E27FC236}">
                <a16:creationId xmlns:a16="http://schemas.microsoft.com/office/drawing/2014/main" id="{5BF9BD1B-C1E6-5378-24C9-4931C1B6C0F0}"/>
              </a:ext>
            </a:extLst>
          </p:cNvPr>
          <p:cNvPicPr>
            <a:picLocks noChangeAspect="1"/>
          </p:cNvPicPr>
          <p:nvPr/>
        </p:nvPicPr>
        <p:blipFill>
          <a:blip r:embed="rId3"/>
          <a:stretch>
            <a:fillRect/>
          </a:stretch>
        </p:blipFill>
        <p:spPr>
          <a:xfrm>
            <a:off x="8932730" y="115612"/>
            <a:ext cx="2286198" cy="3048264"/>
          </a:xfrm>
          <a:prstGeom prst="rect">
            <a:avLst/>
          </a:prstGeom>
        </p:spPr>
      </p:pic>
      <p:pic>
        <p:nvPicPr>
          <p:cNvPr id="6" name="Picture 5">
            <a:extLst>
              <a:ext uri="{FF2B5EF4-FFF2-40B4-BE49-F238E27FC236}">
                <a16:creationId xmlns:a16="http://schemas.microsoft.com/office/drawing/2014/main" id="{310E5278-42FF-3EFD-10DC-CD7FFBADE17F}"/>
              </a:ext>
            </a:extLst>
          </p:cNvPr>
          <p:cNvPicPr>
            <a:picLocks noChangeAspect="1"/>
          </p:cNvPicPr>
          <p:nvPr/>
        </p:nvPicPr>
        <p:blipFill>
          <a:blip r:embed="rId4"/>
          <a:stretch>
            <a:fillRect/>
          </a:stretch>
        </p:blipFill>
        <p:spPr>
          <a:xfrm>
            <a:off x="6436053" y="2104784"/>
            <a:ext cx="2292295" cy="3054361"/>
          </a:xfrm>
          <a:prstGeom prst="rect">
            <a:avLst/>
          </a:prstGeom>
        </p:spPr>
      </p:pic>
      <p:pic>
        <p:nvPicPr>
          <p:cNvPr id="7" name="Picture 6">
            <a:extLst>
              <a:ext uri="{FF2B5EF4-FFF2-40B4-BE49-F238E27FC236}">
                <a16:creationId xmlns:a16="http://schemas.microsoft.com/office/drawing/2014/main" id="{0B41CE35-8149-57CD-7EBE-D213DB48ECC0}"/>
              </a:ext>
            </a:extLst>
          </p:cNvPr>
          <p:cNvPicPr>
            <a:picLocks noChangeAspect="1"/>
          </p:cNvPicPr>
          <p:nvPr/>
        </p:nvPicPr>
        <p:blipFill>
          <a:blip r:embed="rId5"/>
          <a:stretch>
            <a:fillRect/>
          </a:stretch>
        </p:blipFill>
        <p:spPr>
          <a:xfrm>
            <a:off x="8957590" y="3315268"/>
            <a:ext cx="2298391" cy="3060457"/>
          </a:xfrm>
          <a:prstGeom prst="rect">
            <a:avLst/>
          </a:prstGeom>
        </p:spPr>
      </p:pic>
    </p:spTree>
    <p:extLst>
      <p:ext uri="{BB962C8B-B14F-4D97-AF65-F5344CB8AC3E}">
        <p14:creationId xmlns:p14="http://schemas.microsoft.com/office/powerpoint/2010/main" val="178294082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p:cNvPicPr>
            <a:picLocks noChangeAspect="1"/>
          </p:cNvPicPr>
          <p:nvPr/>
        </p:nvPicPr>
        <p:blipFill>
          <a:blip r:embed="rId3"/>
          <a:stretch>
            <a:fillRect/>
          </a:stretch>
        </p:blipFill>
        <p:spPr>
          <a:xfrm>
            <a:off x="2893830" y="-22487"/>
            <a:ext cx="8821247" cy="6743962"/>
          </a:xfrm>
          <a:prstGeom prst="rect">
            <a:avLst/>
          </a:prstGeom>
        </p:spPr>
      </p:pic>
      <p:sp>
        <p:nvSpPr>
          <p:cNvPr id="17"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451" y="952500"/>
            <a:ext cx="2799907" cy="2102672"/>
          </a:xfrm>
        </p:spPr>
        <p:txBody>
          <a:bodyPr vert="horz" lIns="91440" tIns="45720" rIns="91440" bIns="45720" rtlCol="0">
            <a:normAutofit/>
          </a:bodyPr>
          <a:lstStyle/>
          <a:p>
            <a:pPr algn="ctr"/>
            <a:r>
              <a:rPr lang="en-US" b="1" kern="1200" dirty="0">
                <a:solidFill>
                  <a:srgbClr val="FFFFFF"/>
                </a:solidFill>
                <a:effectLst>
                  <a:outerShdw blurRad="38100" dist="38100" dir="2700000" algn="tl">
                    <a:srgbClr val="000000">
                      <a:alpha val="43137"/>
                    </a:srgbClr>
                  </a:outerShdw>
                </a:effectLst>
                <a:latin typeface="+mj-lt"/>
                <a:ea typeface="+mj-ea"/>
                <a:cs typeface="+mj-cs"/>
              </a:rPr>
              <a:t>Maslow’s Hierarchy </a:t>
            </a:r>
            <a:br>
              <a:rPr lang="en-US" b="1" kern="1200" dirty="0">
                <a:solidFill>
                  <a:srgbClr val="FFFFFF"/>
                </a:solidFill>
                <a:effectLst>
                  <a:outerShdw blurRad="38100" dist="38100" dir="2700000" algn="tl">
                    <a:srgbClr val="000000">
                      <a:alpha val="43137"/>
                    </a:srgbClr>
                  </a:outerShdw>
                </a:effectLst>
                <a:latin typeface="+mj-lt"/>
                <a:ea typeface="+mj-ea"/>
                <a:cs typeface="+mj-cs"/>
              </a:rPr>
            </a:br>
            <a:r>
              <a:rPr lang="en-US" b="1" kern="1200" dirty="0">
                <a:solidFill>
                  <a:srgbClr val="FFFFFF"/>
                </a:solidFill>
                <a:effectLst>
                  <a:outerShdw blurRad="38100" dist="38100" dir="2700000" algn="tl">
                    <a:srgbClr val="000000">
                      <a:alpha val="43137"/>
                    </a:srgbClr>
                  </a:outerShdw>
                </a:effectLst>
                <a:latin typeface="+mj-lt"/>
                <a:ea typeface="+mj-ea"/>
                <a:cs typeface="+mj-cs"/>
              </a:rPr>
              <a:t>of Needs</a:t>
            </a:r>
          </a:p>
        </p:txBody>
      </p:sp>
      <p:sp>
        <p:nvSpPr>
          <p:cNvPr id="4" name="Slide Number Placeholder 3"/>
          <p:cNvSpPr>
            <a:spLocks noGrp="1"/>
          </p:cNvSpPr>
          <p:nvPr>
            <p:ph type="sldNum" sz="quarter" idx="12"/>
          </p:nvPr>
        </p:nvSpPr>
        <p:spPr>
          <a:xfrm>
            <a:off x="10325100" y="6356350"/>
            <a:ext cx="1028700" cy="365125"/>
          </a:xfrm>
        </p:spPr>
        <p:txBody>
          <a:bodyPr vert="horz" lIns="91440" tIns="45720" rIns="91440" bIns="45720" rtlCol="0">
            <a:normAutofit/>
          </a:bodyPr>
          <a:lstStyle/>
          <a:p>
            <a:pPr defTabSz="914400">
              <a:spcAft>
                <a:spcPts val="600"/>
              </a:spcAft>
            </a:pPr>
            <a:fld id="{BF917E8E-68E8-4002-93DC-932A42F5B354}" type="slidenum">
              <a:rPr lang="en-US">
                <a:solidFill>
                  <a:prstClr val="black">
                    <a:tint val="75000"/>
                  </a:prstClr>
                </a:solidFill>
              </a:rPr>
              <a:pPr defTabSz="914400">
                <a:spcAft>
                  <a:spcPts val="600"/>
                </a:spcAft>
              </a:pPr>
              <a:t>5</a:t>
            </a:fld>
            <a:endParaRPr lang="en-US">
              <a:solidFill>
                <a:prstClr val="black">
                  <a:tint val="75000"/>
                </a:prstClr>
              </a:solidFill>
            </a:endParaRPr>
          </a:p>
        </p:txBody>
      </p:sp>
      <p:sp>
        <p:nvSpPr>
          <p:cNvPr id="3" name="TextBox 2">
            <a:extLst>
              <a:ext uri="{FF2B5EF4-FFF2-40B4-BE49-F238E27FC236}">
                <a16:creationId xmlns:a16="http://schemas.microsoft.com/office/drawing/2014/main" id="{337E6C55-0602-4546-5F14-4F1DB5168FB9}"/>
              </a:ext>
            </a:extLst>
          </p:cNvPr>
          <p:cNvSpPr txBox="1"/>
          <p:nvPr/>
        </p:nvSpPr>
        <p:spPr>
          <a:xfrm>
            <a:off x="161365" y="6356350"/>
            <a:ext cx="29045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www.simplypsychology.org/maslow.html</a:t>
            </a:r>
          </a:p>
        </p:txBody>
      </p:sp>
    </p:spTree>
    <p:extLst>
      <p:ext uri="{BB962C8B-B14F-4D97-AF65-F5344CB8AC3E}">
        <p14:creationId xmlns:p14="http://schemas.microsoft.com/office/powerpoint/2010/main" val="4257790868"/>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336" y="138224"/>
            <a:ext cx="10878062" cy="948297"/>
          </a:xfrm>
        </p:spPr>
        <p:txBody>
          <a:bodyPr anchor="b">
            <a:normAutofit/>
          </a:bodyPr>
          <a:lstStyle/>
          <a:p>
            <a:pPr marL="0" indent="0">
              <a:buNone/>
            </a:pPr>
            <a:r>
              <a:rPr lang="en-US" sz="3600" b="1" u="sng" dirty="0"/>
              <a:t>Hair Pull Escape – End of Long Hair</a:t>
            </a:r>
            <a:endParaRPr lang="en-US" sz="3600" u="sng" dirty="0"/>
          </a:p>
        </p:txBody>
      </p:sp>
      <p:sp>
        <p:nvSpPr>
          <p:cNvPr id="3" name="Content Placeholder 2"/>
          <p:cNvSpPr>
            <a:spLocks noGrp="1"/>
          </p:cNvSpPr>
          <p:nvPr>
            <p:ph idx="1"/>
          </p:nvPr>
        </p:nvSpPr>
        <p:spPr>
          <a:xfrm>
            <a:off x="473336" y="1201479"/>
            <a:ext cx="11097102" cy="5162537"/>
          </a:xfrm>
        </p:spPr>
        <p:txBody>
          <a:bodyPr anchor="t">
            <a:normAutofit/>
          </a:bodyPr>
          <a:lstStyle/>
          <a:p>
            <a:pPr marL="457200" indent="-457200">
              <a:buAutoNum type="arabicPeriod"/>
            </a:pPr>
            <a:r>
              <a:rPr lang="en-US" sz="2400" dirty="0"/>
              <a:t>Grasp your own hair inside the person’s grip and pull your hair tightly to your head.</a:t>
            </a:r>
          </a:p>
          <a:p>
            <a:pPr marL="457200" indent="-457200">
              <a:buAutoNum type="arabicPeriod"/>
            </a:pPr>
            <a:r>
              <a:rPr lang="en-US" sz="2400" dirty="0"/>
              <a:t>Use your own hand to perform a finger peel.</a:t>
            </a:r>
          </a:p>
          <a:p>
            <a:pPr marL="457200" indent="-457200">
              <a:buAutoNum type="arabicPeriod"/>
            </a:pPr>
            <a:r>
              <a:rPr lang="en-US" sz="2400" dirty="0"/>
              <a:t>If a finger peel cannot be performed, remain holding your own hair until help arrives. Do not try to pull away from the individual.</a:t>
            </a:r>
          </a:p>
        </p:txBody>
      </p:sp>
      <p:sp>
        <p:nvSpPr>
          <p:cNvPr id="24" name="Rectangle 2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rgbClr val="FFFFFF"/>
                </a:solidFill>
              </a:rPr>
              <a:pPr>
                <a:spcAft>
                  <a:spcPts val="600"/>
                </a:spcAft>
              </a:pPr>
              <a:t>50</a:t>
            </a:fld>
            <a:endParaRPr lang="en-US" sz="1100">
              <a:solidFill>
                <a:srgbClr val="FFFFFF"/>
              </a:solidFill>
            </a:endParaRPr>
          </a:p>
        </p:txBody>
      </p:sp>
      <p:pic>
        <p:nvPicPr>
          <p:cNvPr id="5" name="Picture 4">
            <a:extLst>
              <a:ext uri="{FF2B5EF4-FFF2-40B4-BE49-F238E27FC236}">
                <a16:creationId xmlns:a16="http://schemas.microsoft.com/office/drawing/2014/main" id="{20F5311C-9BA8-F599-CF43-A3D35243A205}"/>
              </a:ext>
            </a:extLst>
          </p:cNvPr>
          <p:cNvPicPr>
            <a:picLocks noChangeAspect="1"/>
          </p:cNvPicPr>
          <p:nvPr/>
        </p:nvPicPr>
        <p:blipFill rotWithShape="1">
          <a:blip r:embed="rId3"/>
          <a:srcRect t="3393"/>
          <a:stretch/>
        </p:blipFill>
        <p:spPr>
          <a:xfrm>
            <a:off x="2312894" y="3288526"/>
            <a:ext cx="2404408" cy="3093882"/>
          </a:xfrm>
          <a:prstGeom prst="rect">
            <a:avLst/>
          </a:prstGeom>
        </p:spPr>
      </p:pic>
      <p:pic>
        <p:nvPicPr>
          <p:cNvPr id="6" name="Picture 5">
            <a:extLst>
              <a:ext uri="{FF2B5EF4-FFF2-40B4-BE49-F238E27FC236}">
                <a16:creationId xmlns:a16="http://schemas.microsoft.com/office/drawing/2014/main" id="{B7F72797-3CFC-FFC9-0EDC-1110A2FB8CEA}"/>
              </a:ext>
            </a:extLst>
          </p:cNvPr>
          <p:cNvPicPr>
            <a:picLocks noChangeAspect="1"/>
          </p:cNvPicPr>
          <p:nvPr/>
        </p:nvPicPr>
        <p:blipFill rotWithShape="1">
          <a:blip r:embed="rId4"/>
          <a:srcRect t="3393"/>
          <a:stretch/>
        </p:blipFill>
        <p:spPr>
          <a:xfrm>
            <a:off x="4957545" y="3288526"/>
            <a:ext cx="2404408" cy="3093882"/>
          </a:xfrm>
          <a:prstGeom prst="rect">
            <a:avLst/>
          </a:prstGeom>
        </p:spPr>
      </p:pic>
      <p:pic>
        <p:nvPicPr>
          <p:cNvPr id="7" name="Picture 6">
            <a:extLst>
              <a:ext uri="{FF2B5EF4-FFF2-40B4-BE49-F238E27FC236}">
                <a16:creationId xmlns:a16="http://schemas.microsoft.com/office/drawing/2014/main" id="{F1098AF4-5277-C22F-7E4B-62BB530F8E1D}"/>
              </a:ext>
            </a:extLst>
          </p:cNvPr>
          <p:cNvPicPr>
            <a:picLocks noChangeAspect="1"/>
          </p:cNvPicPr>
          <p:nvPr/>
        </p:nvPicPr>
        <p:blipFill rotWithShape="1">
          <a:blip r:embed="rId5"/>
          <a:srcRect t="3995"/>
          <a:stretch/>
        </p:blipFill>
        <p:spPr>
          <a:xfrm>
            <a:off x="7560214" y="3288526"/>
            <a:ext cx="2405091" cy="3075490"/>
          </a:xfrm>
          <a:prstGeom prst="rect">
            <a:avLst/>
          </a:prstGeom>
        </p:spPr>
      </p:pic>
    </p:spTree>
    <p:extLst>
      <p:ext uri="{BB962C8B-B14F-4D97-AF65-F5344CB8AC3E}">
        <p14:creationId xmlns:p14="http://schemas.microsoft.com/office/powerpoint/2010/main" val="1589382036"/>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336" y="138225"/>
            <a:ext cx="10878062" cy="818706"/>
          </a:xfrm>
        </p:spPr>
        <p:txBody>
          <a:bodyPr anchor="b">
            <a:normAutofit/>
          </a:bodyPr>
          <a:lstStyle/>
          <a:p>
            <a:pPr marL="0" indent="0">
              <a:buNone/>
            </a:pPr>
            <a:r>
              <a:rPr lang="en-US" sz="3600" b="1" u="sng" dirty="0">
                <a:effectLst>
                  <a:outerShdw blurRad="38100" dist="38100" dir="2700000" algn="tl">
                    <a:srgbClr val="000000">
                      <a:alpha val="43137"/>
                    </a:srgbClr>
                  </a:outerShdw>
                </a:effectLst>
              </a:rPr>
              <a:t>Hair Pull Escape – Close to Scalp</a:t>
            </a:r>
            <a:endParaRPr lang="en-US" sz="3600"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9398" y="975323"/>
            <a:ext cx="10660828" cy="5388693"/>
          </a:xfrm>
        </p:spPr>
        <p:txBody>
          <a:bodyPr anchor="t">
            <a:normAutofit/>
          </a:bodyPr>
          <a:lstStyle/>
          <a:p>
            <a:pPr marL="514350" indent="-514350">
              <a:buAutoNum type="arabicPeriod"/>
            </a:pPr>
            <a:r>
              <a:rPr lang="en-US" sz="2400" dirty="0"/>
              <a:t>Use both hands to compress the person’s hands to your head (don’t interlock your fingers).</a:t>
            </a:r>
          </a:p>
          <a:p>
            <a:pPr marL="514350" indent="-514350">
              <a:buAutoNum type="arabicPeriod"/>
            </a:pPr>
            <a:r>
              <a:rPr lang="en-US" sz="2400" dirty="0"/>
              <a:t>Protect your face with your arms.</a:t>
            </a:r>
          </a:p>
          <a:p>
            <a:pPr marL="514350" indent="-514350">
              <a:buAutoNum type="arabicPeriod"/>
            </a:pPr>
            <a:r>
              <a:rPr lang="en-US" sz="2400" dirty="0"/>
              <a:t>Use a finger peel and remove one hand at a time.</a:t>
            </a:r>
          </a:p>
          <a:p>
            <a:pPr marL="514350" indent="-514350">
              <a:buAutoNum type="arabicPeriod"/>
            </a:pPr>
            <a:r>
              <a:rPr lang="en-US" sz="2400" dirty="0"/>
              <a:t>Once released, move to safety.</a:t>
            </a:r>
          </a:p>
        </p:txBody>
      </p:sp>
      <p:sp>
        <p:nvSpPr>
          <p:cNvPr id="24" name="Rectangle 2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rgbClr val="FFFFFF"/>
                </a:solidFill>
              </a:rPr>
              <a:pPr>
                <a:spcAft>
                  <a:spcPts val="600"/>
                </a:spcAft>
              </a:pPr>
              <a:t>51</a:t>
            </a:fld>
            <a:endParaRPr lang="en-US" sz="1100">
              <a:solidFill>
                <a:srgbClr val="FFFFFF"/>
              </a:solidFill>
            </a:endParaRPr>
          </a:p>
        </p:txBody>
      </p:sp>
      <p:pic>
        <p:nvPicPr>
          <p:cNvPr id="5" name="Picture 4">
            <a:extLst>
              <a:ext uri="{FF2B5EF4-FFF2-40B4-BE49-F238E27FC236}">
                <a16:creationId xmlns:a16="http://schemas.microsoft.com/office/drawing/2014/main" id="{22A4C18F-9120-CB47-351B-0D829C06EE6F}"/>
              </a:ext>
            </a:extLst>
          </p:cNvPr>
          <p:cNvPicPr>
            <a:picLocks noChangeAspect="1"/>
          </p:cNvPicPr>
          <p:nvPr/>
        </p:nvPicPr>
        <p:blipFill rotWithShape="1">
          <a:blip r:embed="rId3"/>
          <a:srcRect t="5361"/>
          <a:stretch/>
        </p:blipFill>
        <p:spPr>
          <a:xfrm>
            <a:off x="2334409" y="3440519"/>
            <a:ext cx="2311582" cy="2913856"/>
          </a:xfrm>
          <a:prstGeom prst="rect">
            <a:avLst/>
          </a:prstGeom>
        </p:spPr>
      </p:pic>
      <p:pic>
        <p:nvPicPr>
          <p:cNvPr id="6" name="Picture 5">
            <a:extLst>
              <a:ext uri="{FF2B5EF4-FFF2-40B4-BE49-F238E27FC236}">
                <a16:creationId xmlns:a16="http://schemas.microsoft.com/office/drawing/2014/main" id="{958611C3-FEB5-D3F1-78DD-C8883E6143FE}"/>
              </a:ext>
            </a:extLst>
          </p:cNvPr>
          <p:cNvPicPr>
            <a:picLocks noChangeAspect="1"/>
          </p:cNvPicPr>
          <p:nvPr/>
        </p:nvPicPr>
        <p:blipFill rotWithShape="1">
          <a:blip r:embed="rId4"/>
          <a:srcRect t="5361"/>
          <a:stretch/>
        </p:blipFill>
        <p:spPr>
          <a:xfrm>
            <a:off x="4948381" y="3429000"/>
            <a:ext cx="2295238" cy="2893254"/>
          </a:xfrm>
          <a:prstGeom prst="rect">
            <a:avLst/>
          </a:prstGeom>
        </p:spPr>
      </p:pic>
      <p:pic>
        <p:nvPicPr>
          <p:cNvPr id="7" name="Picture 6">
            <a:extLst>
              <a:ext uri="{FF2B5EF4-FFF2-40B4-BE49-F238E27FC236}">
                <a16:creationId xmlns:a16="http://schemas.microsoft.com/office/drawing/2014/main" id="{A29ACAD2-1055-FADD-6ADA-8098F020B8D4}"/>
              </a:ext>
            </a:extLst>
          </p:cNvPr>
          <p:cNvPicPr>
            <a:picLocks noChangeAspect="1"/>
          </p:cNvPicPr>
          <p:nvPr/>
        </p:nvPicPr>
        <p:blipFill rotWithShape="1">
          <a:blip r:embed="rId5"/>
          <a:srcRect t="3995"/>
          <a:stretch/>
        </p:blipFill>
        <p:spPr>
          <a:xfrm>
            <a:off x="7546009" y="3408119"/>
            <a:ext cx="2295238" cy="2935015"/>
          </a:xfrm>
          <a:prstGeom prst="rect">
            <a:avLst/>
          </a:prstGeom>
        </p:spPr>
      </p:pic>
    </p:spTree>
    <p:extLst>
      <p:ext uri="{BB962C8B-B14F-4D97-AF65-F5344CB8AC3E}">
        <p14:creationId xmlns:p14="http://schemas.microsoft.com/office/powerpoint/2010/main" val="1297348433"/>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3917" y="225911"/>
            <a:ext cx="10459183" cy="1151068"/>
          </a:xfrm>
        </p:spPr>
        <p:txBody>
          <a:bodyPr anchor="b">
            <a:normAutofit/>
          </a:bodyPr>
          <a:lstStyle/>
          <a:p>
            <a:pPr marL="0" indent="0">
              <a:buNone/>
            </a:pPr>
            <a:r>
              <a:rPr lang="en-US" sz="3600" b="1" u="sng" dirty="0">
                <a:effectLst>
                  <a:outerShdw blurRad="38100" dist="38100" dir="2700000" algn="tl">
                    <a:srgbClr val="000000">
                      <a:alpha val="43137"/>
                    </a:srgbClr>
                  </a:outerShdw>
                </a:effectLst>
              </a:rPr>
              <a:t>Single Wrist Grab Escape – Make a Circle</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33918" y="1602890"/>
            <a:ext cx="5521423" cy="4338088"/>
          </a:xfrm>
        </p:spPr>
        <p:txBody>
          <a:bodyPr anchor="t">
            <a:normAutofit/>
          </a:bodyPr>
          <a:lstStyle/>
          <a:p>
            <a:pPr marL="457200" indent="-457200">
              <a:buFont typeface="+mj-lt"/>
              <a:buAutoNum type="arabicPeriod"/>
            </a:pPr>
            <a:r>
              <a:rPr lang="en-US" sz="2400" dirty="0"/>
              <a:t>Make a large circle with your grasped arm in the direction of the holding thumb until the grab is released.</a:t>
            </a:r>
          </a:p>
          <a:p>
            <a:pPr marL="457200" indent="-457200">
              <a:buAutoNum type="arabicPeriod"/>
            </a:pPr>
            <a:r>
              <a:rPr lang="en-US" sz="2400" dirty="0"/>
              <a:t>Step or pivot back to safety.</a:t>
            </a:r>
          </a:p>
          <a:p>
            <a:pPr marL="0" indent="0" algn="ctr">
              <a:buNone/>
            </a:pPr>
            <a:endParaRPr lang="en-US" sz="2400" dirty="0"/>
          </a:p>
          <a:p>
            <a:pPr marL="0" indent="0" algn="ctr">
              <a:buNone/>
            </a:pPr>
            <a:r>
              <a:rPr lang="en-US" sz="2400" i="1" dirty="0"/>
              <a:t>All wrist grab escapes begin with identifying the location of the individual’s grabbing thumb(s).  </a:t>
            </a:r>
          </a:p>
          <a:p>
            <a:pPr marL="0" indent="0">
              <a:buNone/>
            </a:pPr>
            <a:endParaRPr lang="en-US" sz="2400" dirty="0"/>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rgbClr val="FFFFFF"/>
                </a:solidFill>
              </a:rPr>
              <a:pPr>
                <a:spcAft>
                  <a:spcPts val="600"/>
                </a:spcAft>
              </a:pPr>
              <a:t>52</a:t>
            </a:fld>
            <a:endParaRPr lang="en-US" sz="1100">
              <a:solidFill>
                <a:srgbClr val="FFFFFF"/>
              </a:solidFill>
            </a:endParaRPr>
          </a:p>
        </p:txBody>
      </p:sp>
      <p:pic>
        <p:nvPicPr>
          <p:cNvPr id="5" name="Picture 4">
            <a:extLst>
              <a:ext uri="{FF2B5EF4-FFF2-40B4-BE49-F238E27FC236}">
                <a16:creationId xmlns:a16="http://schemas.microsoft.com/office/drawing/2014/main" id="{266128FC-5793-7F04-EADB-9344DEB06E10}"/>
              </a:ext>
            </a:extLst>
          </p:cNvPr>
          <p:cNvPicPr>
            <a:picLocks noChangeAspect="1"/>
          </p:cNvPicPr>
          <p:nvPr/>
        </p:nvPicPr>
        <p:blipFill>
          <a:blip r:embed="rId3"/>
          <a:stretch>
            <a:fillRect/>
          </a:stretch>
        </p:blipFill>
        <p:spPr>
          <a:xfrm>
            <a:off x="8738106" y="143256"/>
            <a:ext cx="2295238" cy="3057143"/>
          </a:xfrm>
          <a:prstGeom prst="rect">
            <a:avLst/>
          </a:prstGeom>
        </p:spPr>
      </p:pic>
      <p:pic>
        <p:nvPicPr>
          <p:cNvPr id="6" name="Picture 5">
            <a:extLst>
              <a:ext uri="{FF2B5EF4-FFF2-40B4-BE49-F238E27FC236}">
                <a16:creationId xmlns:a16="http://schemas.microsoft.com/office/drawing/2014/main" id="{EC399B0A-03A9-88C7-58DB-3F6EAAAC7CDF}"/>
              </a:ext>
            </a:extLst>
          </p:cNvPr>
          <p:cNvPicPr>
            <a:picLocks noChangeAspect="1"/>
          </p:cNvPicPr>
          <p:nvPr/>
        </p:nvPicPr>
        <p:blipFill>
          <a:blip r:embed="rId4"/>
          <a:stretch>
            <a:fillRect/>
          </a:stretch>
        </p:blipFill>
        <p:spPr>
          <a:xfrm>
            <a:off x="6344945" y="1671827"/>
            <a:ext cx="2295238" cy="3057143"/>
          </a:xfrm>
          <a:prstGeom prst="rect">
            <a:avLst/>
          </a:prstGeom>
        </p:spPr>
      </p:pic>
      <p:pic>
        <p:nvPicPr>
          <p:cNvPr id="7" name="Picture 6">
            <a:extLst>
              <a:ext uri="{FF2B5EF4-FFF2-40B4-BE49-F238E27FC236}">
                <a16:creationId xmlns:a16="http://schemas.microsoft.com/office/drawing/2014/main" id="{A06547F5-494A-56D4-A710-8D4640E29254}"/>
              </a:ext>
            </a:extLst>
          </p:cNvPr>
          <p:cNvPicPr>
            <a:picLocks noChangeAspect="1"/>
          </p:cNvPicPr>
          <p:nvPr/>
        </p:nvPicPr>
        <p:blipFill>
          <a:blip r:embed="rId5"/>
          <a:stretch>
            <a:fillRect/>
          </a:stretch>
        </p:blipFill>
        <p:spPr>
          <a:xfrm>
            <a:off x="8738106" y="3343229"/>
            <a:ext cx="2295238" cy="3057143"/>
          </a:xfrm>
          <a:prstGeom prst="rect">
            <a:avLst/>
          </a:prstGeom>
        </p:spPr>
      </p:pic>
    </p:spTree>
    <p:extLst>
      <p:ext uri="{BB962C8B-B14F-4D97-AF65-F5344CB8AC3E}">
        <p14:creationId xmlns:p14="http://schemas.microsoft.com/office/powerpoint/2010/main" val="378692936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3917" y="129092"/>
            <a:ext cx="10459184" cy="1075764"/>
          </a:xfrm>
        </p:spPr>
        <p:txBody>
          <a:bodyPr anchor="b">
            <a:normAutofit/>
          </a:bodyPr>
          <a:lstStyle/>
          <a:p>
            <a:pPr marL="0" indent="0">
              <a:buNone/>
            </a:pPr>
            <a:r>
              <a:rPr lang="en-US" sz="3600" b="1" u="sng" dirty="0">
                <a:effectLst>
                  <a:outerShdw blurRad="38100" dist="38100" dir="2700000" algn="tl">
                    <a:srgbClr val="000000">
                      <a:alpha val="43137"/>
                    </a:srgbClr>
                  </a:outerShdw>
                </a:effectLst>
              </a:rPr>
              <a:t>Single Wrist Grab Escape – Finger Roll</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40243" y="1499284"/>
            <a:ext cx="5856162" cy="4441694"/>
          </a:xfrm>
        </p:spPr>
        <p:txBody>
          <a:bodyPr anchor="t">
            <a:normAutofit/>
          </a:bodyPr>
          <a:lstStyle/>
          <a:p>
            <a:pPr marL="457200" indent="-457200">
              <a:buAutoNum type="arabicPeriod"/>
            </a:pPr>
            <a:r>
              <a:rPr lang="en-US" sz="2400" dirty="0"/>
              <a:t>Make your grasped hand rigid and turn your wrist so the edge of your little finger can be placed on the person’s arm. </a:t>
            </a:r>
          </a:p>
          <a:p>
            <a:pPr marL="457200" indent="-457200">
              <a:buAutoNum type="arabicPeriod"/>
            </a:pPr>
            <a:r>
              <a:rPr lang="en-US" sz="2400" dirty="0"/>
              <a:t>Roll your hand in the direction of the person’s grasping thumb.</a:t>
            </a:r>
          </a:p>
          <a:p>
            <a:pPr marL="457200" indent="-457200">
              <a:buAutoNum type="arabicPeriod"/>
            </a:pPr>
            <a:r>
              <a:rPr lang="en-US" sz="2400" dirty="0"/>
              <a:t>Parry the person’s arm to escape and step/pivot forward to safety.</a:t>
            </a:r>
          </a:p>
          <a:p>
            <a:pPr marL="457200" indent="-457200">
              <a:buAutoNum type="arabicPeriod"/>
            </a:pPr>
            <a:r>
              <a:rPr lang="en-US" sz="2400" dirty="0"/>
              <a:t>Step or pivot back to safety. </a:t>
            </a:r>
          </a:p>
          <a:p>
            <a:pPr marL="0" indent="0">
              <a:buNone/>
            </a:pPr>
            <a:endParaRPr lang="en-US" sz="2000" dirty="0"/>
          </a:p>
          <a:p>
            <a:pPr marL="0" indent="0" algn="ctr">
              <a:buNone/>
            </a:pPr>
            <a:r>
              <a:rPr lang="en-US" sz="2000" i="1" dirty="0"/>
              <a:t>Wrist grab escapes begin with identifying the location of the individual’s grabbing thumb(s). </a:t>
            </a:r>
          </a:p>
          <a:p>
            <a:pPr marL="0" indent="0">
              <a:buNone/>
            </a:pPr>
            <a:endParaRPr lang="en-US" sz="2400" dirty="0"/>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rgbClr val="FFFFFF"/>
                </a:solidFill>
              </a:rPr>
              <a:pPr>
                <a:spcAft>
                  <a:spcPts val="600"/>
                </a:spcAft>
              </a:pPr>
              <a:t>53</a:t>
            </a:fld>
            <a:endParaRPr lang="en-US" sz="1100">
              <a:solidFill>
                <a:srgbClr val="FFFFFF"/>
              </a:solidFill>
            </a:endParaRPr>
          </a:p>
        </p:txBody>
      </p:sp>
      <p:pic>
        <p:nvPicPr>
          <p:cNvPr id="5" name="Picture 4">
            <a:extLst>
              <a:ext uri="{FF2B5EF4-FFF2-40B4-BE49-F238E27FC236}">
                <a16:creationId xmlns:a16="http://schemas.microsoft.com/office/drawing/2014/main" id="{906CFB57-26AC-2DA8-3F78-4881EE456032}"/>
              </a:ext>
            </a:extLst>
          </p:cNvPr>
          <p:cNvPicPr>
            <a:picLocks noChangeAspect="1"/>
          </p:cNvPicPr>
          <p:nvPr/>
        </p:nvPicPr>
        <p:blipFill>
          <a:blip r:embed="rId3"/>
          <a:stretch>
            <a:fillRect/>
          </a:stretch>
        </p:blipFill>
        <p:spPr>
          <a:xfrm>
            <a:off x="9147313" y="101659"/>
            <a:ext cx="2295238" cy="3057143"/>
          </a:xfrm>
          <a:prstGeom prst="rect">
            <a:avLst/>
          </a:prstGeom>
        </p:spPr>
      </p:pic>
      <p:pic>
        <p:nvPicPr>
          <p:cNvPr id="6" name="Picture 5">
            <a:extLst>
              <a:ext uri="{FF2B5EF4-FFF2-40B4-BE49-F238E27FC236}">
                <a16:creationId xmlns:a16="http://schemas.microsoft.com/office/drawing/2014/main" id="{DE751EFD-E3C7-804A-6178-825DF241FDB2}"/>
              </a:ext>
            </a:extLst>
          </p:cNvPr>
          <p:cNvPicPr>
            <a:picLocks noChangeAspect="1"/>
          </p:cNvPicPr>
          <p:nvPr/>
        </p:nvPicPr>
        <p:blipFill>
          <a:blip r:embed="rId4"/>
          <a:stretch>
            <a:fillRect/>
          </a:stretch>
        </p:blipFill>
        <p:spPr>
          <a:xfrm>
            <a:off x="6725121" y="1604674"/>
            <a:ext cx="2295238" cy="3057143"/>
          </a:xfrm>
          <a:prstGeom prst="rect">
            <a:avLst/>
          </a:prstGeom>
        </p:spPr>
      </p:pic>
      <p:pic>
        <p:nvPicPr>
          <p:cNvPr id="7" name="Picture 6">
            <a:extLst>
              <a:ext uri="{FF2B5EF4-FFF2-40B4-BE49-F238E27FC236}">
                <a16:creationId xmlns:a16="http://schemas.microsoft.com/office/drawing/2014/main" id="{A7FE3551-3849-DA8A-F8BF-6BC0FB1A7675}"/>
              </a:ext>
            </a:extLst>
          </p:cNvPr>
          <p:cNvPicPr>
            <a:picLocks noChangeAspect="1"/>
          </p:cNvPicPr>
          <p:nvPr/>
        </p:nvPicPr>
        <p:blipFill>
          <a:blip r:embed="rId5"/>
          <a:stretch>
            <a:fillRect/>
          </a:stretch>
        </p:blipFill>
        <p:spPr>
          <a:xfrm>
            <a:off x="9147313" y="3251229"/>
            <a:ext cx="2295238" cy="3057143"/>
          </a:xfrm>
          <a:prstGeom prst="rect">
            <a:avLst/>
          </a:prstGeom>
        </p:spPr>
      </p:pic>
    </p:spTree>
    <p:extLst>
      <p:ext uri="{BB962C8B-B14F-4D97-AF65-F5344CB8AC3E}">
        <p14:creationId xmlns:p14="http://schemas.microsoft.com/office/powerpoint/2010/main" val="3157911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3916" y="129093"/>
            <a:ext cx="10663579" cy="731520"/>
          </a:xfrm>
        </p:spPr>
        <p:txBody>
          <a:bodyPr anchor="b">
            <a:normAutofit/>
          </a:bodyPr>
          <a:lstStyle/>
          <a:p>
            <a:pPr marL="0" indent="0">
              <a:buNone/>
            </a:pPr>
            <a:r>
              <a:rPr lang="en-US" sz="3600" b="1" u="sng" dirty="0">
                <a:effectLst>
                  <a:outerShdw blurRad="38100" dist="38100" dir="2700000" algn="tl">
                    <a:srgbClr val="000000">
                      <a:alpha val="43137"/>
                    </a:srgbClr>
                  </a:outerShdw>
                </a:effectLst>
              </a:rPr>
              <a:t>Two-Hand Wrist Grab Escape – Thumbs on Top</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33917" y="860613"/>
            <a:ext cx="11814647" cy="3281081"/>
          </a:xfrm>
        </p:spPr>
        <p:txBody>
          <a:bodyPr anchor="t">
            <a:normAutofit/>
          </a:bodyPr>
          <a:lstStyle/>
          <a:p>
            <a:pPr marL="514350" indent="-514350">
              <a:buAutoNum type="arabicPeriod"/>
            </a:pPr>
            <a:r>
              <a:rPr lang="en-US" sz="2400" dirty="0"/>
              <a:t>Make a fist with your grasped hand.</a:t>
            </a:r>
          </a:p>
          <a:p>
            <a:pPr marL="514350" indent="-514350">
              <a:buAutoNum type="arabicPeriod"/>
            </a:pPr>
            <a:r>
              <a:rPr lang="en-US" sz="2400" dirty="0"/>
              <a:t>Use your free hand to reach over and through the person’s arms and secure your own fist.</a:t>
            </a:r>
          </a:p>
          <a:p>
            <a:pPr marL="514350" indent="-514350">
              <a:buAutoNum type="arabicPeriod"/>
            </a:pPr>
            <a:r>
              <a:rPr lang="en-US" sz="2400" dirty="0"/>
              <a:t>Make a slight downward motion and pull your fist over your shoulder.</a:t>
            </a:r>
          </a:p>
          <a:p>
            <a:pPr marL="514350" indent="-514350">
              <a:buAutoNum type="arabicPeriod"/>
            </a:pPr>
            <a:r>
              <a:rPr lang="en-US" sz="2400" dirty="0"/>
              <a:t>Step/pivot to safety.</a:t>
            </a:r>
          </a:p>
          <a:p>
            <a:pPr marL="0" indent="0" algn="ctr">
              <a:buNone/>
            </a:pPr>
            <a:r>
              <a:rPr lang="en-US" sz="1800" i="1" dirty="0"/>
              <a:t>Wrist grab escapes begin with identifying the location of the individual’s grabbing thumb(s).  </a:t>
            </a:r>
          </a:p>
          <a:p>
            <a:pPr marL="0" indent="0">
              <a:buNone/>
            </a:pPr>
            <a:endParaRPr lang="en-US" sz="2400" dirty="0"/>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rgbClr val="FFFFFF"/>
                </a:solidFill>
              </a:rPr>
              <a:pPr>
                <a:spcAft>
                  <a:spcPts val="600"/>
                </a:spcAft>
              </a:pPr>
              <a:t>54</a:t>
            </a:fld>
            <a:endParaRPr lang="en-US" sz="1100">
              <a:solidFill>
                <a:srgbClr val="FFFFFF"/>
              </a:solidFill>
            </a:endParaRPr>
          </a:p>
        </p:txBody>
      </p:sp>
      <p:pic>
        <p:nvPicPr>
          <p:cNvPr id="8" name="Picture 7">
            <a:extLst>
              <a:ext uri="{FF2B5EF4-FFF2-40B4-BE49-F238E27FC236}">
                <a16:creationId xmlns:a16="http://schemas.microsoft.com/office/drawing/2014/main" id="{13C23181-DB49-1680-D5C5-26BDF6A5ADCD}"/>
              </a:ext>
            </a:extLst>
          </p:cNvPr>
          <p:cNvPicPr>
            <a:picLocks noChangeAspect="1"/>
          </p:cNvPicPr>
          <p:nvPr/>
        </p:nvPicPr>
        <p:blipFill>
          <a:blip r:embed="rId3"/>
          <a:stretch>
            <a:fillRect/>
          </a:stretch>
        </p:blipFill>
        <p:spPr>
          <a:xfrm>
            <a:off x="1245666" y="3231684"/>
            <a:ext cx="2295238" cy="3057143"/>
          </a:xfrm>
          <a:prstGeom prst="rect">
            <a:avLst/>
          </a:prstGeom>
        </p:spPr>
      </p:pic>
      <p:pic>
        <p:nvPicPr>
          <p:cNvPr id="9" name="Picture 8">
            <a:extLst>
              <a:ext uri="{FF2B5EF4-FFF2-40B4-BE49-F238E27FC236}">
                <a16:creationId xmlns:a16="http://schemas.microsoft.com/office/drawing/2014/main" id="{F31EB844-4FDA-897A-C8AE-B135D8821318}"/>
              </a:ext>
            </a:extLst>
          </p:cNvPr>
          <p:cNvPicPr>
            <a:picLocks noChangeAspect="1"/>
          </p:cNvPicPr>
          <p:nvPr/>
        </p:nvPicPr>
        <p:blipFill>
          <a:blip r:embed="rId4"/>
          <a:stretch>
            <a:fillRect/>
          </a:stretch>
        </p:blipFill>
        <p:spPr>
          <a:xfrm>
            <a:off x="9044970" y="3231686"/>
            <a:ext cx="2295238" cy="3057143"/>
          </a:xfrm>
          <a:prstGeom prst="rect">
            <a:avLst/>
          </a:prstGeom>
        </p:spPr>
      </p:pic>
      <p:pic>
        <p:nvPicPr>
          <p:cNvPr id="10" name="Picture 9">
            <a:extLst>
              <a:ext uri="{FF2B5EF4-FFF2-40B4-BE49-F238E27FC236}">
                <a16:creationId xmlns:a16="http://schemas.microsoft.com/office/drawing/2014/main" id="{BF4CB4DE-D6D4-E932-13F5-77A0AB886BBA}"/>
              </a:ext>
            </a:extLst>
          </p:cNvPr>
          <p:cNvPicPr>
            <a:picLocks noChangeAspect="1"/>
          </p:cNvPicPr>
          <p:nvPr/>
        </p:nvPicPr>
        <p:blipFill>
          <a:blip r:embed="rId5"/>
          <a:stretch>
            <a:fillRect/>
          </a:stretch>
        </p:blipFill>
        <p:spPr>
          <a:xfrm>
            <a:off x="3822842" y="3231684"/>
            <a:ext cx="2295238" cy="3057143"/>
          </a:xfrm>
          <a:prstGeom prst="rect">
            <a:avLst/>
          </a:prstGeom>
        </p:spPr>
      </p:pic>
      <p:pic>
        <p:nvPicPr>
          <p:cNvPr id="12" name="Picture 11">
            <a:extLst>
              <a:ext uri="{FF2B5EF4-FFF2-40B4-BE49-F238E27FC236}">
                <a16:creationId xmlns:a16="http://schemas.microsoft.com/office/drawing/2014/main" id="{9D8ABD28-46F3-D382-02DD-ED5B86FAC0A0}"/>
              </a:ext>
            </a:extLst>
          </p:cNvPr>
          <p:cNvPicPr>
            <a:picLocks noChangeAspect="1"/>
          </p:cNvPicPr>
          <p:nvPr/>
        </p:nvPicPr>
        <p:blipFill>
          <a:blip r:embed="rId6"/>
          <a:stretch>
            <a:fillRect/>
          </a:stretch>
        </p:blipFill>
        <p:spPr>
          <a:xfrm>
            <a:off x="6445378" y="3231685"/>
            <a:ext cx="2295238" cy="3057143"/>
          </a:xfrm>
          <a:prstGeom prst="rect">
            <a:avLst/>
          </a:prstGeom>
        </p:spPr>
      </p:pic>
    </p:spTree>
    <p:extLst>
      <p:ext uri="{BB962C8B-B14F-4D97-AF65-F5344CB8AC3E}">
        <p14:creationId xmlns:p14="http://schemas.microsoft.com/office/powerpoint/2010/main" val="343480932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3917" y="129092"/>
            <a:ext cx="10706610" cy="955027"/>
          </a:xfrm>
        </p:spPr>
        <p:txBody>
          <a:bodyPr anchor="b">
            <a:normAutofit/>
          </a:bodyPr>
          <a:lstStyle/>
          <a:p>
            <a:pPr marL="0" indent="0">
              <a:buNone/>
            </a:pPr>
            <a:r>
              <a:rPr lang="en-US" sz="3600" b="1" u="sng" dirty="0">
                <a:effectLst>
                  <a:outerShdw blurRad="38100" dist="38100" dir="2700000" algn="tl">
                    <a:srgbClr val="000000">
                      <a:alpha val="43137"/>
                    </a:srgbClr>
                  </a:outerShdw>
                </a:effectLst>
              </a:rPr>
              <a:t>Two-Hand Wrist Grab Escape – Thumbs on Bottom</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33917" y="1084550"/>
            <a:ext cx="11814647" cy="3057143"/>
          </a:xfrm>
        </p:spPr>
        <p:txBody>
          <a:bodyPr anchor="t">
            <a:normAutofit/>
          </a:bodyPr>
          <a:lstStyle/>
          <a:p>
            <a:pPr marL="514350" indent="-514350">
              <a:buAutoNum type="arabicPeriod"/>
            </a:pPr>
            <a:r>
              <a:rPr lang="en-US" sz="2400" dirty="0"/>
              <a:t>Make a fist with your grasped hand.</a:t>
            </a:r>
          </a:p>
          <a:p>
            <a:pPr marL="514350" indent="-514350">
              <a:buAutoNum type="arabicPeriod"/>
            </a:pPr>
            <a:r>
              <a:rPr lang="en-US" sz="2400" dirty="0"/>
              <a:t>Use your free hand to reach under and through the person’s arms and secure your fist.</a:t>
            </a:r>
          </a:p>
          <a:p>
            <a:pPr marL="514350" indent="-514350">
              <a:buAutoNum type="arabicPeriod"/>
            </a:pPr>
            <a:r>
              <a:rPr lang="en-US" sz="2400" dirty="0"/>
              <a:t>Turn your hips towards your back foot and pull your fist down toward your front leg.</a:t>
            </a:r>
          </a:p>
          <a:p>
            <a:pPr marL="514350" indent="-514350">
              <a:buAutoNum type="arabicPeriod"/>
            </a:pPr>
            <a:r>
              <a:rPr lang="en-US" sz="2400" dirty="0"/>
              <a:t>Step/pivot to safety.</a:t>
            </a:r>
          </a:p>
          <a:p>
            <a:pPr marL="0" indent="0" algn="ctr">
              <a:buNone/>
            </a:pPr>
            <a:r>
              <a:rPr lang="en-US" sz="1800" i="1" dirty="0"/>
              <a:t>Wrist grab escapes begins with identifying the location of the individual’s grabbing thumb(s).  </a:t>
            </a:r>
          </a:p>
          <a:p>
            <a:pPr marL="0" indent="0">
              <a:buNone/>
            </a:pPr>
            <a:endParaRPr lang="en-US" sz="2400" dirty="0"/>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rgbClr val="FFFFFF"/>
                </a:solidFill>
              </a:rPr>
              <a:pPr>
                <a:spcAft>
                  <a:spcPts val="600"/>
                </a:spcAft>
              </a:pPr>
              <a:t>55</a:t>
            </a:fld>
            <a:endParaRPr lang="en-US" sz="1100">
              <a:solidFill>
                <a:srgbClr val="FFFFFF"/>
              </a:solidFill>
            </a:endParaRPr>
          </a:p>
        </p:txBody>
      </p:sp>
      <p:pic>
        <p:nvPicPr>
          <p:cNvPr id="5" name="Picture 4">
            <a:extLst>
              <a:ext uri="{FF2B5EF4-FFF2-40B4-BE49-F238E27FC236}">
                <a16:creationId xmlns:a16="http://schemas.microsoft.com/office/drawing/2014/main" id="{D3C1B574-DB9E-8329-FD5C-3F4937C6B9C1}"/>
              </a:ext>
            </a:extLst>
          </p:cNvPr>
          <p:cNvPicPr>
            <a:picLocks noChangeAspect="1"/>
          </p:cNvPicPr>
          <p:nvPr/>
        </p:nvPicPr>
        <p:blipFill>
          <a:blip r:embed="rId3"/>
          <a:stretch>
            <a:fillRect/>
          </a:stretch>
        </p:blipFill>
        <p:spPr>
          <a:xfrm>
            <a:off x="2129156" y="3343227"/>
            <a:ext cx="2295238" cy="3057143"/>
          </a:xfrm>
          <a:prstGeom prst="rect">
            <a:avLst/>
          </a:prstGeom>
        </p:spPr>
      </p:pic>
      <p:pic>
        <p:nvPicPr>
          <p:cNvPr id="6" name="Picture 5">
            <a:extLst>
              <a:ext uri="{FF2B5EF4-FFF2-40B4-BE49-F238E27FC236}">
                <a16:creationId xmlns:a16="http://schemas.microsoft.com/office/drawing/2014/main" id="{E53A785F-A050-21C6-6ADD-187F4FC8E68E}"/>
              </a:ext>
            </a:extLst>
          </p:cNvPr>
          <p:cNvPicPr>
            <a:picLocks noChangeAspect="1"/>
          </p:cNvPicPr>
          <p:nvPr/>
        </p:nvPicPr>
        <p:blipFill>
          <a:blip r:embed="rId4"/>
          <a:stretch>
            <a:fillRect/>
          </a:stretch>
        </p:blipFill>
        <p:spPr>
          <a:xfrm>
            <a:off x="5058391" y="3343226"/>
            <a:ext cx="2295238" cy="3057143"/>
          </a:xfrm>
          <a:prstGeom prst="rect">
            <a:avLst/>
          </a:prstGeom>
        </p:spPr>
      </p:pic>
      <p:pic>
        <p:nvPicPr>
          <p:cNvPr id="7" name="Picture 6">
            <a:extLst>
              <a:ext uri="{FF2B5EF4-FFF2-40B4-BE49-F238E27FC236}">
                <a16:creationId xmlns:a16="http://schemas.microsoft.com/office/drawing/2014/main" id="{EE9871FE-3D32-A4D6-6358-01ACAB439342}"/>
              </a:ext>
            </a:extLst>
          </p:cNvPr>
          <p:cNvPicPr>
            <a:picLocks noChangeAspect="1"/>
          </p:cNvPicPr>
          <p:nvPr/>
        </p:nvPicPr>
        <p:blipFill>
          <a:blip r:embed="rId5"/>
          <a:stretch>
            <a:fillRect/>
          </a:stretch>
        </p:blipFill>
        <p:spPr>
          <a:xfrm>
            <a:off x="7947349" y="3343226"/>
            <a:ext cx="2295238" cy="3057143"/>
          </a:xfrm>
          <a:prstGeom prst="rect">
            <a:avLst/>
          </a:prstGeom>
        </p:spPr>
      </p:pic>
    </p:spTree>
    <p:extLst>
      <p:ext uri="{BB962C8B-B14F-4D97-AF65-F5344CB8AC3E}">
        <p14:creationId xmlns:p14="http://schemas.microsoft.com/office/powerpoint/2010/main" val="178926964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8937" y="244550"/>
            <a:ext cx="6200719" cy="1401370"/>
          </a:xfrm>
        </p:spPr>
        <p:txBody>
          <a:bodyPr anchor="b">
            <a:normAutofit/>
          </a:bodyPr>
          <a:lstStyle/>
          <a:p>
            <a:pPr marL="0" indent="0">
              <a:buNone/>
            </a:pPr>
            <a:r>
              <a:rPr lang="en-US" sz="4000" b="1" u="sng" dirty="0">
                <a:effectLst>
                  <a:outerShdw blurRad="38100" dist="38100" dir="2700000" algn="tl">
                    <a:srgbClr val="000000">
                      <a:alpha val="43137"/>
                    </a:srgbClr>
                  </a:outerShdw>
                </a:effectLst>
              </a:rPr>
              <a:t>Bite Escape</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48937" y="1807535"/>
            <a:ext cx="6200719" cy="4133442"/>
          </a:xfrm>
        </p:spPr>
        <p:txBody>
          <a:bodyPr anchor="t">
            <a:normAutofit/>
          </a:bodyPr>
          <a:lstStyle/>
          <a:p>
            <a:pPr marL="514350" indent="-514350">
              <a:buFont typeface="+mj-lt"/>
              <a:buAutoNum type="arabicPeriod"/>
            </a:pPr>
            <a:r>
              <a:rPr lang="en-US" sz="2400" dirty="0"/>
              <a:t>Push into bite – do not pull away.</a:t>
            </a:r>
          </a:p>
          <a:p>
            <a:pPr marL="514350" indent="-514350">
              <a:buFont typeface="+mj-lt"/>
              <a:buAutoNum type="arabicPeriod"/>
            </a:pPr>
            <a:r>
              <a:rPr lang="en-US" sz="2400" dirty="0"/>
              <a:t>Place the index finger knuckle against the individuals jaw hinge. </a:t>
            </a:r>
          </a:p>
          <a:p>
            <a:pPr marL="514350" indent="-514350">
              <a:buFont typeface="+mj-lt"/>
              <a:buAutoNum type="arabicPeriod"/>
            </a:pPr>
            <a:r>
              <a:rPr lang="en-US" sz="2400" dirty="0"/>
              <a:t>Rotate your knuckle into the hinge.</a:t>
            </a:r>
          </a:p>
          <a:p>
            <a:pPr marL="514350" indent="-514350">
              <a:buFont typeface="+mj-lt"/>
              <a:buAutoNum type="arabicPeriod"/>
            </a:pPr>
            <a:r>
              <a:rPr lang="en-US" sz="2400" dirty="0"/>
              <a:t>As the individual opens their mouth, remove body part and pivot away.</a:t>
            </a:r>
          </a:p>
        </p:txBody>
      </p:sp>
      <p:pic>
        <p:nvPicPr>
          <p:cNvPr id="6" name="Picture 5" descr="Diagram&#10;&#10;Description automatically generated">
            <a:extLst>
              <a:ext uri="{FF2B5EF4-FFF2-40B4-BE49-F238E27FC236}">
                <a16:creationId xmlns:a16="http://schemas.microsoft.com/office/drawing/2014/main" id="{8185ADEA-9855-F770-01F4-E4155BADBA16}"/>
              </a:ext>
            </a:extLst>
          </p:cNvPr>
          <p:cNvPicPr>
            <a:picLocks noChangeAspect="1"/>
          </p:cNvPicPr>
          <p:nvPr/>
        </p:nvPicPr>
        <p:blipFill>
          <a:blip r:embed="rId3"/>
          <a:stretch>
            <a:fillRect/>
          </a:stretch>
        </p:blipFill>
        <p:spPr>
          <a:xfrm>
            <a:off x="6898593" y="709323"/>
            <a:ext cx="4534100" cy="5231654"/>
          </a:xfrm>
          <a:prstGeom prst="rect">
            <a:avLst/>
          </a:prstGeom>
        </p:spPr>
      </p:pic>
      <p:sp>
        <p:nvSpPr>
          <p:cNvPr id="50" name="Rectangle 4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a:spcAft>
                <a:spcPts val="600"/>
              </a:spcAft>
            </a:pPr>
            <a:fld id="{BF917E8E-68E8-4002-93DC-932A42F5B354}" type="slidenum">
              <a:rPr lang="en-US" sz="1100">
                <a:solidFill>
                  <a:srgbClr val="FFFFFF"/>
                </a:solidFill>
              </a:rPr>
              <a:pPr>
                <a:spcAft>
                  <a:spcPts val="600"/>
                </a:spcAft>
              </a:pPr>
              <a:t>56</a:t>
            </a:fld>
            <a:endParaRPr lang="en-US" sz="1100">
              <a:solidFill>
                <a:srgbClr val="FFFFFF"/>
              </a:solidFill>
            </a:endParaRPr>
          </a:p>
        </p:txBody>
      </p:sp>
    </p:spTree>
    <p:extLst>
      <p:ext uri="{BB962C8B-B14F-4D97-AF65-F5344CB8AC3E}">
        <p14:creationId xmlns:p14="http://schemas.microsoft.com/office/powerpoint/2010/main" val="1345736716"/>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06192D-708C-CE6F-E379-7159F18A9106}"/>
              </a:ext>
            </a:extLst>
          </p:cNvPr>
          <p:cNvSpPr>
            <a:spLocks noGrp="1"/>
          </p:cNvSpPr>
          <p:nvPr>
            <p:ph type="title"/>
          </p:nvPr>
        </p:nvSpPr>
        <p:spPr>
          <a:xfrm>
            <a:off x="4905487" y="136526"/>
            <a:ext cx="7100047" cy="1186666"/>
          </a:xfrm>
        </p:spPr>
        <p:txBody>
          <a:bodyPr>
            <a:normAutofit/>
          </a:bodyPr>
          <a:lstStyle/>
          <a:p>
            <a:pPr algn="ctr"/>
            <a:r>
              <a:rPr lang="en-US" sz="3600" b="1" dirty="0">
                <a:solidFill>
                  <a:schemeClr val="tx1">
                    <a:lumMod val="95000"/>
                    <a:lumOff val="5000"/>
                  </a:schemeClr>
                </a:solidFill>
                <a:effectLst>
                  <a:outerShdw blurRad="50800" dist="38100" dir="2700000" algn="tl" rotWithShape="0">
                    <a:prstClr val="black">
                      <a:alpha val="40000"/>
                    </a:prstClr>
                  </a:outerShdw>
                </a:effectLst>
              </a:rPr>
              <a:t>Review </a:t>
            </a:r>
            <a:r>
              <a:rPr lang="en-US" sz="4000" b="1" u="sng" dirty="0">
                <a:solidFill>
                  <a:schemeClr val="tx1">
                    <a:lumMod val="95000"/>
                    <a:lumOff val="5000"/>
                  </a:schemeClr>
                </a:solidFill>
                <a:effectLst>
                  <a:outerShdw blurRad="50800" dist="38100" dir="2700000" algn="tl" rotWithShape="0">
                    <a:prstClr val="black">
                      <a:alpha val="40000"/>
                    </a:prstClr>
                  </a:outerShdw>
                </a:effectLst>
              </a:rPr>
              <a:t>R</a:t>
            </a:r>
            <a:r>
              <a:rPr lang="en-US" sz="3600" b="1" dirty="0">
                <a:solidFill>
                  <a:schemeClr val="tx1">
                    <a:lumMod val="95000"/>
                    <a:lumOff val="5000"/>
                  </a:schemeClr>
                </a:solidFill>
                <a:effectLst>
                  <a:outerShdw blurRad="50800" dist="38100" dir="2700000" algn="tl" rotWithShape="0">
                    <a:prstClr val="black">
                      <a:alpha val="40000"/>
                    </a:prstClr>
                  </a:outerShdw>
                </a:effectLst>
              </a:rPr>
              <a:t>esults Stage of R.A.D.A.R.</a:t>
            </a:r>
            <a:endParaRPr lang="en-US" sz="3600" b="1" dirty="0">
              <a:solidFill>
                <a:schemeClr val="tx1">
                  <a:lumMod val="95000"/>
                  <a:lumOff val="5000"/>
                </a:schemeClr>
              </a:solidFill>
            </a:endParaRPr>
          </a:p>
        </p:txBody>
      </p:sp>
      <p:pic>
        <p:nvPicPr>
          <p:cNvPr id="12" name="Picture 11">
            <a:extLst>
              <a:ext uri="{FF2B5EF4-FFF2-40B4-BE49-F238E27FC236}">
                <a16:creationId xmlns:a16="http://schemas.microsoft.com/office/drawing/2014/main" id="{E8973492-92C2-761B-09D0-5601083DC82F}"/>
              </a:ext>
            </a:extLst>
          </p:cNvPr>
          <p:cNvPicPr>
            <a:picLocks noChangeAspect="1"/>
          </p:cNvPicPr>
          <p:nvPr/>
        </p:nvPicPr>
        <p:blipFill>
          <a:blip r:embed="rId3"/>
          <a:stretch>
            <a:fillRect/>
          </a:stretch>
        </p:blipFill>
        <p:spPr>
          <a:xfrm>
            <a:off x="267412" y="2011680"/>
            <a:ext cx="4125012" cy="3093758"/>
          </a:xfrm>
          <a:prstGeom prst="rect">
            <a:avLst/>
          </a:prstGeom>
        </p:spPr>
      </p:pic>
      <p:sp>
        <p:nvSpPr>
          <p:cNvPr id="3" name="Content Placeholder 2">
            <a:extLst>
              <a:ext uri="{FF2B5EF4-FFF2-40B4-BE49-F238E27FC236}">
                <a16:creationId xmlns:a16="http://schemas.microsoft.com/office/drawing/2014/main" id="{5FFFDFDE-CD9F-EE77-8CE0-65956F991B72}"/>
              </a:ext>
            </a:extLst>
          </p:cNvPr>
          <p:cNvSpPr>
            <a:spLocks noGrp="1"/>
          </p:cNvSpPr>
          <p:nvPr>
            <p:ph idx="1"/>
          </p:nvPr>
        </p:nvSpPr>
        <p:spPr>
          <a:xfrm>
            <a:off x="5931241" y="1021976"/>
            <a:ext cx="5993348" cy="5699500"/>
          </a:xfrm>
        </p:spPr>
        <p:txBody>
          <a:bodyPr anchor="ctr">
            <a:normAutofit/>
          </a:bodyPr>
          <a:lstStyle/>
          <a:p>
            <a:pPr defTabSz="777240">
              <a:spcAft>
                <a:spcPts val="600"/>
              </a:spcAft>
            </a:pPr>
            <a:r>
              <a:rPr lang="en-US" sz="2400" kern="1200" dirty="0">
                <a:solidFill>
                  <a:schemeClr val="tx1">
                    <a:lumMod val="95000"/>
                    <a:lumOff val="5000"/>
                  </a:schemeClr>
                </a:solidFill>
                <a:latin typeface="+mn-lt"/>
                <a:ea typeface="+mn-ea"/>
                <a:cs typeface="+mn-cs"/>
              </a:rPr>
              <a:t>Review </a:t>
            </a:r>
            <a:r>
              <a:rPr lang="en-US" sz="2400" b="1" kern="1200" dirty="0">
                <a:solidFill>
                  <a:schemeClr val="tx1">
                    <a:lumMod val="95000"/>
                    <a:lumOff val="5000"/>
                  </a:schemeClr>
                </a:solidFill>
                <a:latin typeface="+mn-lt"/>
                <a:ea typeface="+mn-ea"/>
                <a:cs typeface="+mn-cs"/>
              </a:rPr>
              <a:t>R</a:t>
            </a:r>
            <a:r>
              <a:rPr lang="en-US" sz="2400" kern="1200" dirty="0">
                <a:solidFill>
                  <a:schemeClr val="tx1">
                    <a:lumMod val="95000"/>
                    <a:lumOff val="5000"/>
                  </a:schemeClr>
                </a:solidFill>
                <a:latin typeface="+mn-lt"/>
                <a:ea typeface="+mn-ea"/>
                <a:cs typeface="+mn-cs"/>
              </a:rPr>
              <a:t>esults – evaluate the results of actions. </a:t>
            </a:r>
            <a:r>
              <a:rPr lang="en-US" sz="2400" i="1" kern="1200" dirty="0">
                <a:solidFill>
                  <a:schemeClr val="tx1">
                    <a:lumMod val="95000"/>
                    <a:lumOff val="5000"/>
                  </a:schemeClr>
                </a:solidFill>
                <a:latin typeface="+mn-lt"/>
                <a:ea typeface="+mn-ea"/>
                <a:cs typeface="+mn-cs"/>
              </a:rPr>
              <a:t>Did you achieve the goals of your action/s and </a:t>
            </a:r>
            <a:r>
              <a:rPr lang="en-US" sz="2400" i="1" dirty="0">
                <a:solidFill>
                  <a:schemeClr val="tx1">
                    <a:lumMod val="95000"/>
                    <a:lumOff val="5000"/>
                  </a:schemeClr>
                </a:solidFill>
              </a:rPr>
              <a:t>i</a:t>
            </a:r>
            <a:r>
              <a:rPr lang="en-US" sz="2400" i="1" kern="1200" dirty="0">
                <a:solidFill>
                  <a:schemeClr val="tx1">
                    <a:lumMod val="95000"/>
                    <a:lumOff val="5000"/>
                  </a:schemeClr>
                </a:solidFill>
                <a:latin typeface="+mn-lt"/>
                <a:ea typeface="+mn-ea"/>
                <a:cs typeface="+mn-cs"/>
              </a:rPr>
              <a:t>f not, what is the next step? </a:t>
            </a:r>
          </a:p>
          <a:p>
            <a:pPr marL="731520" lvl="1" indent="-342900" defTabSz="777240">
              <a:spcAft>
                <a:spcPts val="600"/>
              </a:spcAft>
              <a:buFont typeface="Arial" panose="020B0604020202020204" pitchFamily="34" charset="0"/>
              <a:buChar char="•"/>
            </a:pPr>
            <a:r>
              <a:rPr lang="en-US" kern="1200" dirty="0">
                <a:solidFill>
                  <a:schemeClr val="tx1">
                    <a:lumMod val="95000"/>
                    <a:lumOff val="5000"/>
                  </a:schemeClr>
                </a:solidFill>
                <a:latin typeface="+mn-lt"/>
                <a:ea typeface="+mn-ea"/>
                <a:cs typeface="+mn-cs"/>
              </a:rPr>
              <a:t>Documentation</a:t>
            </a:r>
          </a:p>
          <a:p>
            <a:pPr marL="731520" lvl="1" indent="-342900" defTabSz="777240">
              <a:spcAft>
                <a:spcPts val="600"/>
              </a:spcAft>
              <a:buFont typeface="Arial" panose="020B0604020202020204" pitchFamily="34" charset="0"/>
              <a:buChar char="•"/>
            </a:pPr>
            <a:r>
              <a:rPr lang="en-US" kern="1200" dirty="0">
                <a:solidFill>
                  <a:schemeClr val="tx1">
                    <a:lumMod val="95000"/>
                    <a:lumOff val="5000"/>
                  </a:schemeClr>
                </a:solidFill>
                <a:latin typeface="+mn-lt"/>
                <a:ea typeface="+mn-ea"/>
                <a:cs typeface="+mn-cs"/>
              </a:rPr>
              <a:t>Debriefing</a:t>
            </a:r>
          </a:p>
          <a:p>
            <a:pPr marL="731520" lvl="1" indent="-342900" defTabSz="777240">
              <a:spcAft>
                <a:spcPts val="600"/>
              </a:spcAft>
              <a:buFont typeface="Arial" panose="020B0604020202020204" pitchFamily="34" charset="0"/>
              <a:buChar char="•"/>
            </a:pPr>
            <a:r>
              <a:rPr lang="en-US" kern="1200" dirty="0">
                <a:solidFill>
                  <a:schemeClr val="tx1">
                    <a:lumMod val="95000"/>
                    <a:lumOff val="5000"/>
                  </a:schemeClr>
                </a:solidFill>
                <a:latin typeface="+mn-lt"/>
                <a:ea typeface="+mn-ea"/>
                <a:cs typeface="+mn-cs"/>
              </a:rPr>
              <a:t>ABC Chart</a:t>
            </a:r>
          </a:p>
          <a:p>
            <a:pPr marL="388620" lvl="1" indent="0" algn="ctr" defTabSz="777240">
              <a:spcAft>
                <a:spcPts val="600"/>
              </a:spcAft>
              <a:buNone/>
            </a:pPr>
            <a:endParaRPr lang="en-US" sz="2400" dirty="0">
              <a:solidFill>
                <a:schemeClr val="tx1">
                  <a:lumMod val="95000"/>
                  <a:lumOff val="5000"/>
                </a:schemeClr>
              </a:solidFill>
            </a:endParaRPr>
          </a:p>
          <a:p>
            <a:pPr marL="0" indent="0" algn="ctr">
              <a:buNone/>
            </a:pPr>
            <a:r>
              <a:rPr lang="en-US" sz="2400" i="1" dirty="0">
                <a:solidFill>
                  <a:schemeClr val="tx1">
                    <a:lumMod val="95000"/>
                    <a:lumOff val="5000"/>
                  </a:schemeClr>
                </a:solidFill>
              </a:rPr>
              <a:t>*Remember, y</a:t>
            </a:r>
            <a:r>
              <a:rPr lang="en-US" sz="2400" i="1" kern="1200" dirty="0">
                <a:solidFill>
                  <a:schemeClr val="tx1">
                    <a:lumMod val="95000"/>
                    <a:lumOff val="5000"/>
                  </a:schemeClr>
                </a:solidFill>
                <a:latin typeface="+mn-lt"/>
                <a:ea typeface="+mn-ea"/>
                <a:cs typeface="+mn-cs"/>
              </a:rPr>
              <a:t>our R.A.D.A.R. should always be on, both in observing individuals and being aware that individuals’ R.A.D.A.R.’ is always on regarding their evaluation of us and their environment, too.</a:t>
            </a:r>
            <a:endParaRPr lang="en-US" sz="2400" i="1" dirty="0">
              <a:solidFill>
                <a:schemeClr val="tx1">
                  <a:lumMod val="95000"/>
                  <a:lumOff val="5000"/>
                </a:schemeClr>
              </a:solidFill>
            </a:endParaRPr>
          </a:p>
        </p:txBody>
      </p:sp>
      <p:grpSp>
        <p:nvGrpSpPr>
          <p:cNvPr id="27" name="Group 26">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2009416D-F018-1930-CF0C-A42180D1EA9E}"/>
              </a:ext>
            </a:extLst>
          </p:cNvPr>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smtClean="0"/>
              <a:pPr>
                <a:spcAft>
                  <a:spcPts val="600"/>
                </a:spcAft>
              </a:pPr>
              <a:t>57</a:t>
            </a:fld>
            <a:endParaRPr lang="en-US" dirty="0"/>
          </a:p>
        </p:txBody>
      </p:sp>
    </p:spTree>
    <p:extLst>
      <p:ext uri="{BB962C8B-B14F-4D97-AF65-F5344CB8AC3E}">
        <p14:creationId xmlns:p14="http://schemas.microsoft.com/office/powerpoint/2010/main" val="153603076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9347" y="294538"/>
            <a:ext cx="10808204" cy="1172755"/>
          </a:xfrm>
        </p:spPr>
        <p:txBody>
          <a:bodyPr>
            <a:normAutofit/>
          </a:bodyPr>
          <a:lstStyle/>
          <a:p>
            <a:pPr algn="ctr"/>
            <a:r>
              <a:rPr lang="en-US" sz="5400" b="1" dirty="0">
                <a:solidFill>
                  <a:srgbClr val="FFFFFF"/>
                </a:solidFill>
                <a:effectLst>
                  <a:outerShdw blurRad="38100" dist="38100" dir="2700000" algn="tl">
                    <a:srgbClr val="000000">
                      <a:alpha val="43137"/>
                    </a:srgbClr>
                  </a:outerShdw>
                </a:effectLst>
              </a:rPr>
              <a:t>Documentation of Physical Incident</a:t>
            </a:r>
          </a:p>
        </p:txBody>
      </p:sp>
      <p:sp>
        <p:nvSpPr>
          <p:cNvPr id="20" name="Content Placeholder 2"/>
          <p:cNvSpPr>
            <a:spLocks noGrp="1"/>
          </p:cNvSpPr>
          <p:nvPr>
            <p:ph idx="1"/>
          </p:nvPr>
        </p:nvSpPr>
        <p:spPr>
          <a:xfrm>
            <a:off x="127591" y="1590740"/>
            <a:ext cx="11732646" cy="4972721"/>
          </a:xfrm>
        </p:spPr>
        <p:txBody>
          <a:bodyPr anchor="ctr">
            <a:normAutofit/>
          </a:bodyPr>
          <a:lstStyle/>
          <a:p>
            <a:r>
              <a:rPr lang="en-US" sz="2400" dirty="0"/>
              <a:t>Each incident of physical interaction must be documented after the incident, and an incident report must be filed in the individual’s permanent file. </a:t>
            </a:r>
          </a:p>
          <a:p>
            <a:r>
              <a:rPr lang="en-US" sz="2400" dirty="0"/>
              <a:t>All uses of non-physical and physical interaction must be documented to demonstrate that </a:t>
            </a:r>
            <a:r>
              <a:rPr lang="en-US" sz="2400" u="sng" dirty="0"/>
              <a:t>physical interaction was a last resort.</a:t>
            </a:r>
          </a:p>
          <a:p>
            <a:r>
              <a:rPr lang="en-US" sz="2400" dirty="0"/>
              <a:t>Document what happened before, during, and after the incident.</a:t>
            </a:r>
          </a:p>
          <a:p>
            <a:r>
              <a:rPr lang="en-US" sz="2400" dirty="0"/>
              <a:t>Any injuries sustained during physical interactions must be reported to supervisor.</a:t>
            </a:r>
          </a:p>
          <a:p>
            <a:r>
              <a:rPr lang="en-US" sz="2400" dirty="0"/>
              <a:t>Be careful of language used when documenting - should be same as what was said. For example, not “Told him to go to his room” but “I asked him to please go to his room to be safe.”</a:t>
            </a:r>
          </a:p>
          <a:p>
            <a:r>
              <a:rPr lang="en-US" sz="2400" dirty="0"/>
              <a:t>If there is a Behavior Support Plan, document on Antecedent-Behavior-Consequence (ABC) Chart, as well.                                </a:t>
            </a:r>
          </a:p>
        </p:txBody>
      </p:sp>
      <p:sp>
        <p:nvSpPr>
          <p:cNvPr id="4" name="Slide Number Placeholder 3"/>
          <p:cNvSpPr>
            <a:spLocks noGrp="1"/>
          </p:cNvSpPr>
          <p:nvPr>
            <p:ph type="sldNum" sz="quarter" idx="12"/>
          </p:nvPr>
        </p:nvSpPr>
        <p:spPr>
          <a:xfrm>
            <a:off x="11704320" y="6455431"/>
            <a:ext cx="445913" cy="365125"/>
          </a:xfrm>
        </p:spPr>
        <p:txBody>
          <a:bodyPr>
            <a:normAutofit/>
          </a:bodyPr>
          <a:lstStyle/>
          <a:p>
            <a:pPr>
              <a:spcAft>
                <a:spcPts val="600"/>
              </a:spcAft>
            </a:pPr>
            <a:fld id="{BF917E8E-68E8-4002-93DC-932A42F5B354}" type="slidenum">
              <a:rPr lang="en-US" sz="1100">
                <a:solidFill>
                  <a:schemeClr val="tx1">
                    <a:lumMod val="50000"/>
                    <a:lumOff val="50000"/>
                  </a:schemeClr>
                </a:solidFill>
              </a:rPr>
              <a:pPr>
                <a:spcAft>
                  <a:spcPts val="600"/>
                </a:spcAft>
              </a:pPr>
              <a:t>58</a:t>
            </a:fld>
            <a:endParaRPr lang="en-US" sz="1100">
              <a:solidFill>
                <a:schemeClr val="tx1">
                  <a:lumMod val="50000"/>
                  <a:lumOff val="50000"/>
                </a:schemeClr>
              </a:solidFill>
            </a:endParaRPr>
          </a:p>
        </p:txBody>
      </p:sp>
    </p:spTree>
    <p:extLst>
      <p:ext uri="{BB962C8B-B14F-4D97-AF65-F5344CB8AC3E}">
        <p14:creationId xmlns:p14="http://schemas.microsoft.com/office/powerpoint/2010/main" val="396569430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D7703-94D2-1BB4-40A2-05D4BCD4D8A0}"/>
              </a:ext>
            </a:extLst>
          </p:cNvPr>
          <p:cNvSpPr>
            <a:spLocks noGrp="1"/>
          </p:cNvSpPr>
          <p:nvPr>
            <p:ph type="title"/>
          </p:nvPr>
        </p:nvSpPr>
        <p:spPr>
          <a:xfrm>
            <a:off x="838200" y="365125"/>
            <a:ext cx="10515600" cy="2932094"/>
          </a:xfrm>
        </p:spPr>
        <p:txBody>
          <a:bodyPr>
            <a:normAutofit/>
          </a:bodyPr>
          <a:lstStyle/>
          <a:p>
            <a:pPr marL="0" rtl="0" eaLnBrk="1" fontAlgn="t" latinLnBrk="0" hangingPunct="1">
              <a:spcBef>
                <a:spcPts val="0"/>
              </a:spcBef>
              <a:spcAft>
                <a:spcPts val="0"/>
              </a:spcAft>
            </a:pPr>
            <a:r>
              <a:rPr lang="en-US" sz="1800" b="1" i="0" u="none" strike="noStrike" kern="1200" dirty="0">
                <a:solidFill>
                  <a:srgbClr val="FFFFFF"/>
                </a:solidFill>
                <a:effectLst/>
                <a:latin typeface="Calibri" panose="020F0502020204030204" pitchFamily="34" charset="0"/>
              </a:rPr>
              <a:t>Date</a:t>
            </a:r>
            <a:br>
              <a:rPr lang="en-US" sz="1800" b="0" i="0" u="none" strike="noStrike" dirty="0">
                <a:effectLst/>
                <a:latin typeface="Arial" panose="020B0604020202020204" pitchFamily="34" charset="0"/>
              </a:rPr>
            </a:br>
            <a:r>
              <a:rPr lang="en-US" sz="1800" b="1" i="0" u="none" strike="noStrike" kern="1200" dirty="0">
                <a:solidFill>
                  <a:srgbClr val="FFFFFF"/>
                </a:solidFill>
                <a:effectLst/>
                <a:latin typeface="Calibri" panose="020F0502020204030204" pitchFamily="34" charset="0"/>
              </a:rPr>
              <a:t>Time</a:t>
            </a:r>
            <a:br>
              <a:rPr lang="en-US" sz="1800" b="0" i="0" u="none" strike="noStrike" dirty="0">
                <a:effectLst/>
                <a:latin typeface="Arial" panose="020B0604020202020204" pitchFamily="34" charset="0"/>
              </a:rPr>
            </a:br>
            <a:br>
              <a:rPr lang="en-US" sz="1800" b="0" i="0" u="none" strike="noStrike" dirty="0">
                <a:effectLst/>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EE8B4A7F-4117-D68E-8101-31B26A7E05A9}"/>
              </a:ext>
            </a:extLst>
          </p:cNvPr>
          <p:cNvSpPr>
            <a:spLocks noGrp="1"/>
          </p:cNvSpPr>
          <p:nvPr>
            <p:ph idx="1"/>
          </p:nvPr>
        </p:nvSpPr>
        <p:spPr>
          <a:xfrm>
            <a:off x="526110" y="2926080"/>
            <a:ext cx="11139780" cy="3250883"/>
          </a:xfrm>
        </p:spPr>
        <p:txBody>
          <a:bodyPr>
            <a:normAutofit/>
          </a:bodyPr>
          <a:lstStyle/>
          <a:p>
            <a:pPr marL="0" indent="0">
              <a:buNone/>
            </a:pPr>
            <a:r>
              <a:rPr lang="en-US" i="1" dirty="0"/>
              <a:t>Why gather this information?</a:t>
            </a:r>
          </a:p>
          <a:p>
            <a:pPr marL="0" indent="0">
              <a:buNone/>
            </a:pPr>
            <a:r>
              <a:rPr lang="en-US" b="1" dirty="0"/>
              <a:t>	</a:t>
            </a:r>
            <a:r>
              <a:rPr lang="en-US" b="1" u="sng" dirty="0"/>
              <a:t>A-B-C Chart </a:t>
            </a:r>
            <a:r>
              <a:rPr lang="en-US" b="1" dirty="0"/>
              <a:t>helps us to track and evaluate what occurred. </a:t>
            </a:r>
          </a:p>
          <a:p>
            <a:pPr marL="0" indent="0">
              <a:buNone/>
            </a:pPr>
            <a:endParaRPr lang="en-US" b="1" dirty="0"/>
          </a:p>
          <a:p>
            <a:pPr marL="0" indent="0">
              <a:buNone/>
            </a:pPr>
            <a:r>
              <a:rPr lang="en-US" sz="2400" dirty="0"/>
              <a:t>A – </a:t>
            </a:r>
            <a:r>
              <a:rPr lang="en-US" sz="2400" i="1" dirty="0"/>
              <a:t>What was happening before the behavior, including where it happened?</a:t>
            </a:r>
          </a:p>
          <a:p>
            <a:pPr marL="0" indent="0">
              <a:buNone/>
            </a:pPr>
            <a:r>
              <a:rPr lang="en-US" sz="2400" dirty="0"/>
              <a:t>B – </a:t>
            </a:r>
            <a:r>
              <a:rPr lang="en-US" sz="2400" i="1" dirty="0"/>
              <a:t>What was the behavior? Who was involved? Was property or others harmed?</a:t>
            </a:r>
          </a:p>
          <a:p>
            <a:pPr marL="0" indent="0">
              <a:buNone/>
            </a:pPr>
            <a:r>
              <a:rPr lang="en-US" sz="2400" dirty="0"/>
              <a:t>C – </a:t>
            </a:r>
            <a:r>
              <a:rPr lang="en-US" sz="2400" i="1" dirty="0"/>
              <a:t>What occurred after the behavior was over? Any natural consequences?</a:t>
            </a:r>
          </a:p>
          <a:p>
            <a:pPr marL="0" indent="0">
              <a:buNone/>
            </a:pPr>
            <a:endParaRPr lang="en-US" dirty="0"/>
          </a:p>
        </p:txBody>
      </p:sp>
      <p:sp>
        <p:nvSpPr>
          <p:cNvPr id="4" name="Slide Number Placeholder 3">
            <a:extLst>
              <a:ext uri="{FF2B5EF4-FFF2-40B4-BE49-F238E27FC236}">
                <a16:creationId xmlns:a16="http://schemas.microsoft.com/office/drawing/2014/main" id="{2D284328-40D7-C047-0495-64A2CFCD4BDD}"/>
              </a:ext>
            </a:extLst>
          </p:cNvPr>
          <p:cNvSpPr>
            <a:spLocks noGrp="1"/>
          </p:cNvSpPr>
          <p:nvPr>
            <p:ph type="sldNum" sz="quarter" idx="12"/>
          </p:nvPr>
        </p:nvSpPr>
        <p:spPr/>
        <p:txBody>
          <a:bodyPr/>
          <a:lstStyle/>
          <a:p>
            <a:fld id="{BF917E8E-68E8-4002-93DC-932A42F5B354}" type="slidenum">
              <a:rPr lang="en-US" smtClean="0"/>
              <a:t>59</a:t>
            </a:fld>
            <a:endParaRPr lang="en-US"/>
          </a:p>
        </p:txBody>
      </p:sp>
      <p:graphicFrame>
        <p:nvGraphicFramePr>
          <p:cNvPr id="9" name="Table 5">
            <a:extLst>
              <a:ext uri="{FF2B5EF4-FFF2-40B4-BE49-F238E27FC236}">
                <a16:creationId xmlns:a16="http://schemas.microsoft.com/office/drawing/2014/main" id="{3BB40BFB-2747-6B64-1756-C77FD9F7EFF8}"/>
              </a:ext>
            </a:extLst>
          </p:cNvPr>
          <p:cNvGraphicFramePr>
            <a:graphicFrameLocks/>
          </p:cNvGraphicFramePr>
          <p:nvPr/>
        </p:nvGraphicFramePr>
        <p:xfrm>
          <a:off x="526110" y="681037"/>
          <a:ext cx="11139780" cy="2013239"/>
        </p:xfrm>
        <a:graphic>
          <a:graphicData uri="http://schemas.openxmlformats.org/drawingml/2006/table">
            <a:tbl>
              <a:tblPr firstRow="1" bandRow="1">
                <a:tableStyleId>{5C22544A-7EE6-4342-B048-85BDC9FD1C3A}</a:tableStyleId>
              </a:tblPr>
              <a:tblGrid>
                <a:gridCol w="1560874">
                  <a:extLst>
                    <a:ext uri="{9D8B030D-6E8A-4147-A177-3AD203B41FA5}">
                      <a16:colId xmlns:a16="http://schemas.microsoft.com/office/drawing/2014/main" val="3516348076"/>
                    </a:ext>
                  </a:extLst>
                </a:gridCol>
                <a:gridCol w="1682040">
                  <a:extLst>
                    <a:ext uri="{9D8B030D-6E8A-4147-A177-3AD203B41FA5}">
                      <a16:colId xmlns:a16="http://schemas.microsoft.com/office/drawing/2014/main" val="2665888236"/>
                    </a:ext>
                  </a:extLst>
                </a:gridCol>
                <a:gridCol w="2687355">
                  <a:extLst>
                    <a:ext uri="{9D8B030D-6E8A-4147-A177-3AD203B41FA5}">
                      <a16:colId xmlns:a16="http://schemas.microsoft.com/office/drawing/2014/main" val="3633966037"/>
                    </a:ext>
                  </a:extLst>
                </a:gridCol>
                <a:gridCol w="2495774">
                  <a:extLst>
                    <a:ext uri="{9D8B030D-6E8A-4147-A177-3AD203B41FA5}">
                      <a16:colId xmlns:a16="http://schemas.microsoft.com/office/drawing/2014/main" val="1475814425"/>
                    </a:ext>
                  </a:extLst>
                </a:gridCol>
                <a:gridCol w="2713737">
                  <a:extLst>
                    <a:ext uri="{9D8B030D-6E8A-4147-A177-3AD203B41FA5}">
                      <a16:colId xmlns:a16="http://schemas.microsoft.com/office/drawing/2014/main" val="539384835"/>
                    </a:ext>
                  </a:extLst>
                </a:gridCol>
              </a:tblGrid>
              <a:tr h="420297">
                <a:tc>
                  <a:txBody>
                    <a:bodyPr/>
                    <a:lstStyle/>
                    <a:p>
                      <a:pPr algn="ctr"/>
                      <a:r>
                        <a:rPr lang="en-US" sz="2200" dirty="0"/>
                        <a:t>Date</a:t>
                      </a:r>
                    </a:p>
                  </a:txBody>
                  <a:tcPr marL="111398" marR="111398" marT="55699" marB="55699"/>
                </a:tc>
                <a:tc>
                  <a:txBody>
                    <a:bodyPr/>
                    <a:lstStyle/>
                    <a:p>
                      <a:pPr algn="ctr"/>
                      <a:r>
                        <a:rPr lang="en-US" sz="2200"/>
                        <a:t>Time</a:t>
                      </a:r>
                    </a:p>
                  </a:txBody>
                  <a:tcPr marL="111398" marR="111398" marT="55699" marB="55699"/>
                </a:tc>
                <a:tc>
                  <a:txBody>
                    <a:bodyPr/>
                    <a:lstStyle/>
                    <a:p>
                      <a:pPr algn="ctr"/>
                      <a:r>
                        <a:rPr lang="en-US" sz="2200"/>
                        <a:t>Antecedent</a:t>
                      </a:r>
                    </a:p>
                  </a:txBody>
                  <a:tcPr marL="111398" marR="111398" marT="55699" marB="55699"/>
                </a:tc>
                <a:tc>
                  <a:txBody>
                    <a:bodyPr/>
                    <a:lstStyle/>
                    <a:p>
                      <a:pPr algn="ctr"/>
                      <a:r>
                        <a:rPr lang="en-US" sz="2200"/>
                        <a:t>Behavior</a:t>
                      </a:r>
                    </a:p>
                  </a:txBody>
                  <a:tcPr marL="111398" marR="111398" marT="55699" marB="55699"/>
                </a:tc>
                <a:tc>
                  <a:txBody>
                    <a:bodyPr/>
                    <a:lstStyle/>
                    <a:p>
                      <a:pPr algn="ctr"/>
                      <a:r>
                        <a:rPr lang="en-US" sz="2200" dirty="0"/>
                        <a:t>Consequent</a:t>
                      </a:r>
                    </a:p>
                  </a:txBody>
                  <a:tcPr marL="111398" marR="111398" marT="55699" marB="55699"/>
                </a:tc>
                <a:extLst>
                  <a:ext uri="{0D108BD9-81ED-4DB2-BD59-A6C34878D82A}">
                    <a16:rowId xmlns:a16="http://schemas.microsoft.com/office/drawing/2014/main" val="3613588994"/>
                  </a:ext>
                </a:extLst>
              </a:tr>
              <a:tr h="1566561">
                <a:tc>
                  <a:txBody>
                    <a:bodyPr/>
                    <a:lstStyle/>
                    <a:p>
                      <a:pPr algn="ctr"/>
                      <a:r>
                        <a:rPr lang="en-US" sz="2200" dirty="0"/>
                        <a:t>(Date it happened)</a:t>
                      </a:r>
                    </a:p>
                  </a:txBody>
                  <a:tcPr marL="111398" marR="111398" marT="55699" marB="55699"/>
                </a:tc>
                <a:tc>
                  <a:txBody>
                    <a:bodyPr/>
                    <a:lstStyle/>
                    <a:p>
                      <a:pPr algn="ctr"/>
                      <a:r>
                        <a:rPr lang="en-US" sz="2200" dirty="0"/>
                        <a:t>(Time it happened)</a:t>
                      </a:r>
                    </a:p>
                  </a:txBody>
                  <a:tcPr marL="111398" marR="111398" marT="55699" marB="55699"/>
                </a:tc>
                <a:tc>
                  <a:txBody>
                    <a:bodyPr/>
                    <a:lstStyle/>
                    <a:p>
                      <a:pPr algn="ctr"/>
                      <a:r>
                        <a:rPr lang="en-US" sz="2200" dirty="0"/>
                        <a:t>(What just happened before)</a:t>
                      </a:r>
                    </a:p>
                  </a:txBody>
                  <a:tcPr marL="111398" marR="111398" marT="55699" marB="55699"/>
                </a:tc>
                <a:tc>
                  <a:txBody>
                    <a:bodyPr/>
                    <a:lstStyle/>
                    <a:p>
                      <a:pPr algn="ctr"/>
                      <a:r>
                        <a:rPr lang="en-US" sz="2200" dirty="0"/>
                        <a:t>(What intervention)</a:t>
                      </a:r>
                    </a:p>
                  </a:txBody>
                  <a:tcPr marL="111398" marR="111398" marT="55699" marB="55699"/>
                </a:tc>
                <a:tc>
                  <a:txBody>
                    <a:bodyPr/>
                    <a:lstStyle/>
                    <a:p>
                      <a:pPr algn="ctr"/>
                      <a:r>
                        <a:rPr lang="en-US" sz="2200" dirty="0"/>
                        <a:t>(What happened after)</a:t>
                      </a:r>
                    </a:p>
                  </a:txBody>
                  <a:tcPr marL="111398" marR="111398" marT="55699" marB="55699"/>
                </a:tc>
                <a:extLst>
                  <a:ext uri="{0D108BD9-81ED-4DB2-BD59-A6C34878D82A}">
                    <a16:rowId xmlns:a16="http://schemas.microsoft.com/office/drawing/2014/main" val="2030859784"/>
                  </a:ext>
                </a:extLst>
              </a:tr>
            </a:tbl>
          </a:graphicData>
        </a:graphic>
      </p:graphicFrame>
    </p:spTree>
    <p:extLst>
      <p:ext uri="{BB962C8B-B14F-4D97-AF65-F5344CB8AC3E}">
        <p14:creationId xmlns:p14="http://schemas.microsoft.com/office/powerpoint/2010/main" val="62452837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2AC420E-F79A-4FB7-8013-94B1E8B63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92824" cy="3233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8" y="655591"/>
            <a:ext cx="4929352" cy="2315616"/>
          </a:xfrm>
        </p:spPr>
        <p:txBody>
          <a:bodyPr>
            <a:normAutofit/>
          </a:bodyPr>
          <a:lstStyle/>
          <a:p>
            <a:pPr algn="ctr"/>
            <a:r>
              <a:rPr lang="en-US" sz="5400" b="1" dirty="0">
                <a:effectLst>
                  <a:outerShdw blurRad="38100" dist="38100" dir="2700000" algn="tl">
                    <a:srgbClr val="000000">
                      <a:alpha val="43137"/>
                    </a:srgbClr>
                  </a:outerShdw>
                </a:effectLst>
              </a:rPr>
              <a:t>Safety Habits: </a:t>
            </a:r>
            <a:br>
              <a:rPr lang="en-US" sz="54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Managing Staff (YOUR) Behavior</a:t>
            </a:r>
            <a:endParaRPr lang="en-US" sz="5400" dirty="0">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E8872B6-836E-4281-A971-D133C61875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7" name="Rectangle 64">
              <a:extLst>
                <a:ext uri="{FF2B5EF4-FFF2-40B4-BE49-F238E27FC236}">
                  <a16:creationId xmlns:a16="http://schemas.microsoft.com/office/drawing/2014/main" id="{0B655FA0-F08E-419A-83F5-23E3ADA5A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AD8E9261-7E3D-4B22-9B39-8CC1D4F43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632485D7-A2AD-470C-BD26-EABCF63F9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22BD4173-4E70-447E-9DFE-F4E5CB830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037F912F-356C-4A91-B15E-7A1D626E6D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9B3E584-4770-448C-AEA7-2CEE9F85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B0DAED8-C4B6-4A57-9196-B11759865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72B27AFA-86A5-4FB9-9FE1-33E25039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655899FB-5538-4E4C-B95A-D3BA49BBD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885694C0-F226-4392-885A-1056B163F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483E3282-BB58-46D8-BB45-F7F2DBCCF1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02E8DFE-1141-4DAF-AB0C-A74CC0EFD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B261BAA8-8B84-4751-80F6-9153C68F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10FB8389-B4B0-4276-A6EB-553593773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E496AA7-168D-4B53-A954-31C3A61C22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E0223324-6476-4A1F-B26F-77CB4E5AA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81E2E8B6-2216-47C5-A3C2-1DBAD819E3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9A0ABF1C-7928-4DD3-B9A6-6B599599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D1F42DA-9F6E-477D-B3BB-92EC089DB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457FA40-677B-4BAA-BF89-253A485DD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606971"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73152" y="3379980"/>
            <a:ext cx="457200" cy="365125"/>
          </a:xfrm>
        </p:spPr>
        <p:txBody>
          <a:bodyPr>
            <a:normAutofit/>
          </a:bodyPr>
          <a:lstStyle/>
          <a:p>
            <a:pPr algn="ctr">
              <a:spcAft>
                <a:spcPts val="600"/>
              </a:spcAft>
            </a:pPr>
            <a:fld id="{BF917E8E-68E8-4002-93DC-932A42F5B354}" type="slidenum">
              <a:rPr lang="en-US">
                <a:solidFill>
                  <a:srgbClr val="FFFFFF"/>
                </a:solidFill>
              </a:rPr>
              <a:pPr algn="ctr">
                <a:spcAft>
                  <a:spcPts val="600"/>
                </a:spcAft>
              </a:pPr>
              <a:t>6</a:t>
            </a:fld>
            <a:endParaRPr lang="en-US">
              <a:solidFill>
                <a:srgbClr val="FFFFFF"/>
              </a:solidFill>
            </a:endParaRPr>
          </a:p>
        </p:txBody>
      </p:sp>
      <p:pic>
        <p:nvPicPr>
          <p:cNvPr id="5" name="Picture 4"/>
          <p:cNvPicPr>
            <a:picLocks noChangeAspect="1"/>
          </p:cNvPicPr>
          <p:nvPr/>
        </p:nvPicPr>
        <p:blipFill>
          <a:blip r:embed="rId3"/>
          <a:stretch>
            <a:fillRect/>
          </a:stretch>
        </p:blipFill>
        <p:spPr>
          <a:xfrm>
            <a:off x="885814" y="3785547"/>
            <a:ext cx="5491019" cy="2525868"/>
          </a:xfrm>
          <a:prstGeom prst="rect">
            <a:avLst/>
          </a:prstGeom>
        </p:spPr>
      </p:pic>
      <p:sp>
        <p:nvSpPr>
          <p:cNvPr id="3" name="Content Placeholder 2"/>
          <p:cNvSpPr>
            <a:spLocks noGrp="1"/>
          </p:cNvSpPr>
          <p:nvPr>
            <p:ph idx="1"/>
          </p:nvPr>
        </p:nvSpPr>
        <p:spPr>
          <a:xfrm>
            <a:off x="6677748" y="-1"/>
            <a:ext cx="5358308" cy="6858001"/>
          </a:xfrm>
        </p:spPr>
        <p:txBody>
          <a:bodyPr anchor="ctr">
            <a:normAutofit/>
          </a:bodyPr>
          <a:lstStyle/>
          <a:p>
            <a:pPr>
              <a:buFont typeface="Wingdings" panose="05000000000000000000" pitchFamily="2" charset="2"/>
              <a:buChar char="v"/>
            </a:pPr>
            <a:r>
              <a:rPr lang="en-US" b="1" dirty="0"/>
              <a:t>Behavior influences behavior! </a:t>
            </a:r>
          </a:p>
          <a:p>
            <a:pPr>
              <a:buFont typeface="Wingdings" panose="05000000000000000000" pitchFamily="2" charset="2"/>
              <a:buChar char="v"/>
            </a:pPr>
            <a:r>
              <a:rPr lang="en-US" dirty="0"/>
              <a:t>NEVER PERSONALIZE! Treat with </a:t>
            </a:r>
            <a:r>
              <a:rPr lang="en-US" b="1" dirty="0"/>
              <a:t>dignity &amp;</a:t>
            </a:r>
            <a:r>
              <a:rPr lang="en-US" dirty="0"/>
              <a:t> </a:t>
            </a:r>
            <a:r>
              <a:rPr lang="en-US" b="1" dirty="0"/>
              <a:t>respect</a:t>
            </a:r>
            <a:r>
              <a:rPr lang="en-US" dirty="0"/>
              <a:t>. </a:t>
            </a:r>
          </a:p>
          <a:p>
            <a:pPr>
              <a:buFont typeface="Wingdings" panose="05000000000000000000" pitchFamily="2" charset="2"/>
              <a:buChar char="v"/>
            </a:pPr>
            <a:r>
              <a:rPr lang="en-US" dirty="0"/>
              <a:t>Evaluate importance of what you are trying to accomplish. </a:t>
            </a:r>
          </a:p>
          <a:p>
            <a:pPr>
              <a:buFont typeface="Wingdings" panose="05000000000000000000" pitchFamily="2" charset="2"/>
              <a:buChar char="v"/>
            </a:pPr>
            <a:r>
              <a:rPr lang="en-US" dirty="0"/>
              <a:t>Most individuals do NOT want to hurt YOU. In most cases, with 15 seconds of delay through non-physical/evasive skills, the aggressive episode will de-escalate.        </a:t>
            </a:r>
          </a:p>
          <a:p>
            <a:pPr marL="0" indent="0">
              <a:buNone/>
            </a:pPr>
            <a:endParaRPr lang="en-US" dirty="0"/>
          </a:p>
        </p:txBody>
      </p:sp>
    </p:spTree>
    <p:extLst>
      <p:ext uri="{BB962C8B-B14F-4D97-AF65-F5344CB8AC3E}">
        <p14:creationId xmlns:p14="http://schemas.microsoft.com/office/powerpoint/2010/main" val="326622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09FE012-FF59-42B8-9E24-2ADF0BB05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5987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9460" y="679927"/>
            <a:ext cx="5209954" cy="2270664"/>
          </a:xfrm>
        </p:spPr>
        <p:txBody>
          <a:bodyPr>
            <a:normAutofit fontScale="90000"/>
          </a:bodyPr>
          <a:lstStyle/>
          <a:p>
            <a:pPr algn="ctr"/>
            <a:r>
              <a:rPr lang="en-US" sz="5400" b="1" dirty="0">
                <a:effectLst>
                  <a:outerShdw blurRad="38100" dist="38100" dir="2700000" algn="tl">
                    <a:srgbClr val="000000">
                      <a:alpha val="43137"/>
                    </a:srgbClr>
                  </a:outerShdw>
                </a:effectLst>
              </a:rPr>
              <a:t>Debriefing (Processing) </a:t>
            </a:r>
            <a:br>
              <a:rPr lang="en-US" sz="54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After an Incident</a:t>
            </a:r>
          </a:p>
        </p:txBody>
      </p:sp>
      <p:sp>
        <p:nvSpPr>
          <p:cNvPr id="26" name="Rectangle 25">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537B7F17-6743-434B-B741-1EB675A75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9" name="Rectangle 64">
              <a:extLst>
                <a:ext uri="{FF2B5EF4-FFF2-40B4-BE49-F238E27FC236}">
                  <a16:creationId xmlns:a16="http://schemas.microsoft.com/office/drawing/2014/main" id="{05A3412B-D8E9-4E4B-9551-5463657894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5AC3E708-71BD-43DC-BC99-52C7A0292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00DC58E1-87CF-4AB8-9BB6-B38894E54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5251B7BE-4EA7-4E17-9AA6-45CCA21B8B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3FD399D7-39CA-4DF8-8D70-AC5DCD1DA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35B5AE2-3B48-4498-9FE8-068123183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693EA389-4567-4185-BF36-5FE82A8C0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34867904-BE35-4AE1-B2E9-F65EBB486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5981E278-B931-40D2-AB06-3E3202E85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911B15C5-8707-477D-84D8-EF15CE7AF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5A2801AD-29DB-4B2E-807A-129C49615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9E629D16-4E4D-481A-B152-7E23E9A42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EECF4363-A52C-49E0-BFAF-9FF88EC57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2C7F0D09-1F15-4162-98A1-517313E5E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096CD3B1-B224-4F9F-AFBF-C0E1E3598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5C66E228-224C-4DC5-A49E-2148C371D5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790BF835-4045-4976-92E7-992B63932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5937B942-101B-478C-BD40-F482A01F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34272CF3-29A3-4132-883E-E4B4A62DA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50100215-A65C-491F-A54C-C65AD0B50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DB175D50-7D34-38E9-E449-699D3A3FCF79}"/>
              </a:ext>
            </a:extLst>
          </p:cNvPr>
          <p:cNvPicPr>
            <a:picLocks noChangeAspect="1"/>
          </p:cNvPicPr>
          <p:nvPr/>
        </p:nvPicPr>
        <p:blipFill>
          <a:blip r:embed="rId3"/>
          <a:stretch>
            <a:fillRect/>
          </a:stretch>
        </p:blipFill>
        <p:spPr>
          <a:xfrm>
            <a:off x="6598762" y="446567"/>
            <a:ext cx="5590190" cy="2504024"/>
          </a:xfrm>
          <a:prstGeom prst="rect">
            <a:avLst/>
          </a:prstGeom>
        </p:spPr>
      </p:pic>
      <p:sp>
        <p:nvSpPr>
          <p:cNvPr id="50" name="Rectangle 49">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73564" y="3379979"/>
            <a:ext cx="457200" cy="365760"/>
          </a:xfrm>
        </p:spPr>
        <p:txBody>
          <a:bodyPr>
            <a:normAutofit/>
          </a:bodyPr>
          <a:lstStyle/>
          <a:p>
            <a:pPr algn="ctr">
              <a:spcAft>
                <a:spcPts val="600"/>
              </a:spcAft>
            </a:pPr>
            <a:fld id="{BF917E8E-68E8-4002-93DC-932A42F5B354}" type="slidenum">
              <a:rPr lang="en-US">
                <a:solidFill>
                  <a:srgbClr val="FFFFFF"/>
                </a:solidFill>
              </a:rPr>
              <a:pPr algn="ctr">
                <a:spcAft>
                  <a:spcPts val="600"/>
                </a:spcAft>
              </a:pPr>
              <a:t>60</a:t>
            </a:fld>
            <a:endParaRPr lang="en-US">
              <a:solidFill>
                <a:srgbClr val="FFFFFF"/>
              </a:solidFill>
            </a:endParaRPr>
          </a:p>
        </p:txBody>
      </p:sp>
      <p:sp>
        <p:nvSpPr>
          <p:cNvPr id="3" name="Content Placeholder 2"/>
          <p:cNvSpPr>
            <a:spLocks noGrp="1"/>
          </p:cNvSpPr>
          <p:nvPr>
            <p:ph idx="1"/>
          </p:nvPr>
        </p:nvSpPr>
        <p:spPr>
          <a:xfrm>
            <a:off x="680534" y="3233984"/>
            <a:ext cx="11437901" cy="3332354"/>
          </a:xfrm>
        </p:spPr>
        <p:txBody>
          <a:bodyPr anchor="ctr">
            <a:normAutofit/>
          </a:bodyPr>
          <a:lstStyle/>
          <a:p>
            <a:r>
              <a:rPr lang="en-US" sz="2400" dirty="0"/>
              <a:t>After an incident, it is important to debrief/evaluate the incident with team members. </a:t>
            </a:r>
            <a:r>
              <a:rPr lang="en-US" sz="2400" i="1" dirty="0"/>
              <a:t>What worked? What could have been done differently?</a:t>
            </a:r>
          </a:p>
          <a:p>
            <a:r>
              <a:rPr lang="en-US" sz="2400" dirty="0"/>
              <a:t>Goal is to communicate to decrease/eliminate future incidents.</a:t>
            </a:r>
          </a:p>
          <a:p>
            <a:r>
              <a:rPr lang="en-US" sz="2400" dirty="0"/>
              <a:t>Debriefing is to occur</a:t>
            </a:r>
            <a:r>
              <a:rPr lang="en-US" sz="2400" i="1" dirty="0"/>
              <a:t> </a:t>
            </a:r>
            <a:r>
              <a:rPr lang="en-US" sz="2400" dirty="0"/>
              <a:t>after</a:t>
            </a:r>
            <a:r>
              <a:rPr lang="en-US" sz="2400" i="1" dirty="0"/>
              <a:t> </a:t>
            </a:r>
            <a:r>
              <a:rPr lang="en-US" sz="2400" dirty="0"/>
              <a:t>documentation. </a:t>
            </a:r>
            <a:r>
              <a:rPr lang="en-US" sz="2400" i="1" dirty="0"/>
              <a:t>What could’ve been done differently?</a:t>
            </a:r>
            <a:endParaRPr lang="en-US" sz="2400" dirty="0"/>
          </a:p>
          <a:p>
            <a:r>
              <a:rPr lang="en-US" sz="2400" dirty="0"/>
              <a:t>Discuss with staff involved. </a:t>
            </a:r>
            <a:r>
              <a:rPr lang="en-US" sz="2400" i="1" dirty="0"/>
              <a:t>How are you coping? Feeling?</a:t>
            </a:r>
          </a:p>
          <a:p>
            <a:r>
              <a:rPr lang="en-US" sz="2400" dirty="0"/>
              <a:t>Consider individual. </a:t>
            </a:r>
            <a:r>
              <a:rPr lang="en-US" sz="2400" i="1" dirty="0"/>
              <a:t>How are they coping? Feeling?           </a:t>
            </a:r>
          </a:p>
        </p:txBody>
      </p:sp>
    </p:spTree>
    <p:extLst>
      <p:ext uri="{BB962C8B-B14F-4D97-AF65-F5344CB8AC3E}">
        <p14:creationId xmlns:p14="http://schemas.microsoft.com/office/powerpoint/2010/main" val="416725603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150608" y="1161826"/>
            <a:ext cx="3740076" cy="4677186"/>
          </a:xfrm>
        </p:spPr>
        <p:txBody>
          <a:bodyPr vert="horz" lIns="91440" tIns="45720" rIns="91440" bIns="45720" rtlCol="0" anchor="t">
            <a:normAutofit/>
          </a:bodyPr>
          <a:lstStyle/>
          <a:p>
            <a:pPr algn="ctr"/>
            <a:r>
              <a:rPr lang="en-US" sz="4000" b="1" i="1" kern="1200" dirty="0">
                <a:solidFill>
                  <a:srgbClr val="FFFFFF"/>
                </a:solidFill>
                <a:effectLst>
                  <a:outerShdw blurRad="38100" dist="38100" dir="2700000" algn="tl">
                    <a:srgbClr val="000000">
                      <a:alpha val="43137"/>
                    </a:srgbClr>
                  </a:outerShdw>
                </a:effectLst>
                <a:latin typeface="+mj-lt"/>
                <a:ea typeface="+mj-ea"/>
                <a:cs typeface="+mj-cs"/>
              </a:rPr>
              <a:t>UCP Central PA’s </a:t>
            </a:r>
            <a:br>
              <a:rPr lang="en-US" b="1" i="1" kern="1200" dirty="0">
                <a:solidFill>
                  <a:srgbClr val="FFFFFF"/>
                </a:solidFill>
                <a:effectLst>
                  <a:outerShdw blurRad="38100" dist="38100" dir="2700000" algn="tl">
                    <a:srgbClr val="000000">
                      <a:alpha val="43137"/>
                    </a:srgbClr>
                  </a:outerShdw>
                </a:effectLst>
                <a:latin typeface="+mj-lt"/>
                <a:ea typeface="+mj-ea"/>
                <a:cs typeface="+mj-cs"/>
              </a:rPr>
            </a:br>
            <a:r>
              <a:rPr lang="en-US" sz="4800" b="1" i="1" kern="1200" dirty="0">
                <a:solidFill>
                  <a:srgbClr val="FFFFFF"/>
                </a:solidFill>
                <a:effectLst>
                  <a:outerShdw blurRad="38100" dist="38100" dir="2700000" algn="tl">
                    <a:srgbClr val="000000">
                      <a:alpha val="43137"/>
                    </a:srgbClr>
                  </a:outerShdw>
                </a:effectLst>
                <a:latin typeface="+mj-lt"/>
                <a:ea typeface="+mj-ea"/>
                <a:cs typeface="+mj-cs"/>
              </a:rPr>
              <a:t>Positive Intervention/</a:t>
            </a:r>
            <a:br>
              <a:rPr lang="en-US" sz="4800" b="1" i="1" kern="1200" dirty="0">
                <a:solidFill>
                  <a:srgbClr val="FFFFFF"/>
                </a:solidFill>
                <a:effectLst>
                  <a:outerShdw blurRad="38100" dist="38100" dir="2700000" algn="tl">
                    <a:srgbClr val="000000">
                      <a:alpha val="43137"/>
                    </a:srgbClr>
                  </a:outerShdw>
                </a:effectLst>
                <a:latin typeface="+mj-lt"/>
                <a:ea typeface="+mj-ea"/>
                <a:cs typeface="+mj-cs"/>
              </a:rPr>
            </a:br>
            <a:r>
              <a:rPr lang="en-US" sz="4800" b="1" i="1" kern="1200" dirty="0">
                <a:solidFill>
                  <a:srgbClr val="FFFFFF"/>
                </a:solidFill>
                <a:effectLst>
                  <a:outerShdw blurRad="38100" dist="38100" dir="2700000" algn="tl">
                    <a:srgbClr val="000000">
                      <a:alpha val="43137"/>
                    </a:srgbClr>
                  </a:outerShdw>
                </a:effectLst>
                <a:latin typeface="+mj-lt"/>
                <a:ea typeface="+mj-ea"/>
                <a:cs typeface="+mj-cs"/>
              </a:rPr>
              <a:t>Restrictive Procedure </a:t>
            </a:r>
            <a:br>
              <a:rPr lang="en-US" sz="4800" b="1" i="1" kern="1200" dirty="0">
                <a:solidFill>
                  <a:srgbClr val="FFFFFF"/>
                </a:solidFill>
                <a:effectLst>
                  <a:outerShdw blurRad="38100" dist="38100" dir="2700000" algn="tl">
                    <a:srgbClr val="000000">
                      <a:alpha val="43137"/>
                    </a:srgbClr>
                  </a:outerShdw>
                </a:effectLst>
                <a:latin typeface="+mj-lt"/>
                <a:ea typeface="+mj-ea"/>
                <a:cs typeface="+mj-cs"/>
              </a:rPr>
            </a:br>
            <a:r>
              <a:rPr lang="en-US" sz="4800" b="1" i="1" kern="1200" dirty="0">
                <a:solidFill>
                  <a:srgbClr val="FFFFFF"/>
                </a:solidFill>
                <a:effectLst>
                  <a:outerShdw blurRad="38100" dist="38100" dir="2700000" algn="tl">
                    <a:srgbClr val="000000">
                      <a:alpha val="43137"/>
                    </a:srgbClr>
                  </a:outerShdw>
                </a:effectLst>
                <a:latin typeface="+mj-lt"/>
                <a:ea typeface="+mj-ea"/>
                <a:cs typeface="+mj-cs"/>
              </a:rPr>
              <a:t>Policy</a:t>
            </a:r>
            <a:endParaRPr lang="en-US" b="1" i="1" kern="1200" dirty="0">
              <a:solidFill>
                <a:srgbClr val="FFFFFF"/>
              </a:solidFill>
              <a:effectLst>
                <a:outerShdw blurRad="38100" dist="38100" dir="2700000" algn="tl">
                  <a:srgbClr val="000000">
                    <a:alpha val="43137"/>
                  </a:srgbClr>
                </a:outerShdw>
              </a:effectLst>
              <a:latin typeface="+mj-lt"/>
              <a:ea typeface="+mj-ea"/>
              <a:cs typeface="+mj-cs"/>
            </a:endParaRPr>
          </a:p>
        </p:txBody>
      </p:sp>
      <p:pic>
        <p:nvPicPr>
          <p:cNvPr id="8" name="Content Placeholder 7">
            <a:extLst>
              <a:ext uri="{FF2B5EF4-FFF2-40B4-BE49-F238E27FC236}">
                <a16:creationId xmlns:a16="http://schemas.microsoft.com/office/drawing/2014/main" id="{E5278070-8CA7-A260-0ECC-D568408BF3E5}"/>
              </a:ext>
            </a:extLst>
          </p:cNvPr>
          <p:cNvPicPr>
            <a:picLocks noGrp="1" noChangeAspect="1"/>
          </p:cNvPicPr>
          <p:nvPr>
            <p:ph idx="1"/>
          </p:nvPr>
        </p:nvPicPr>
        <p:blipFill rotWithShape="1">
          <a:blip r:embed="rId3"/>
          <a:srcRect l="26259" t="13094" r="38880" b="7122"/>
          <a:stretch/>
        </p:blipFill>
        <p:spPr>
          <a:xfrm>
            <a:off x="5075212" y="28912"/>
            <a:ext cx="5551162" cy="6828660"/>
          </a:xfrm>
          <a:prstGeom prst="rect">
            <a:avLst/>
          </a:prstGeom>
        </p:spPr>
      </p:pic>
      <p:sp>
        <p:nvSpPr>
          <p:cNvPr id="4" name="Slide Number Placeholder 3"/>
          <p:cNvSpPr>
            <a:spLocks noGrp="1"/>
          </p:cNvSpPr>
          <p:nvPr>
            <p:ph type="sldNum" sz="quarter" idx="12"/>
          </p:nvPr>
        </p:nvSpPr>
        <p:spPr>
          <a:xfrm>
            <a:off x="11704320" y="6455431"/>
            <a:ext cx="445913" cy="365125"/>
          </a:xfrm>
        </p:spPr>
        <p:txBody>
          <a:bodyPr vert="horz" lIns="91440" tIns="45720" rIns="91440" bIns="45720" rtlCol="0" anchor="ctr">
            <a:normAutofit/>
          </a:bodyPr>
          <a:lstStyle/>
          <a:p>
            <a:pPr defTabSz="914400">
              <a:spcAft>
                <a:spcPts val="600"/>
              </a:spcAft>
            </a:pPr>
            <a:fld id="{BF917E8E-68E8-4002-93DC-932A42F5B354}" type="slidenum">
              <a:rPr lang="en-US" sz="1100">
                <a:solidFill>
                  <a:schemeClr val="tx1">
                    <a:lumMod val="50000"/>
                    <a:lumOff val="50000"/>
                  </a:schemeClr>
                </a:solidFill>
              </a:rPr>
              <a:pPr defTabSz="914400">
                <a:spcAft>
                  <a:spcPts val="600"/>
                </a:spcAft>
              </a:pPr>
              <a:t>61</a:t>
            </a:fld>
            <a:endParaRPr lang="en-US" sz="1100">
              <a:solidFill>
                <a:schemeClr val="tx1">
                  <a:lumMod val="50000"/>
                  <a:lumOff val="50000"/>
                </a:schemeClr>
              </a:solidFill>
            </a:endParaRPr>
          </a:p>
        </p:txBody>
      </p:sp>
    </p:spTree>
    <p:extLst>
      <p:ext uri="{BB962C8B-B14F-4D97-AF65-F5344CB8AC3E}">
        <p14:creationId xmlns:p14="http://schemas.microsoft.com/office/powerpoint/2010/main" val="41361306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9FE012-FF59-42B8-9E24-2ADF0BB05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5987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475997-3B1D-56B4-C5FA-2DDAEF35584E}"/>
              </a:ext>
            </a:extLst>
          </p:cNvPr>
          <p:cNvSpPr>
            <a:spLocks noGrp="1"/>
          </p:cNvSpPr>
          <p:nvPr>
            <p:ph type="title"/>
          </p:nvPr>
        </p:nvSpPr>
        <p:spPr>
          <a:xfrm>
            <a:off x="776177" y="420624"/>
            <a:ext cx="5688418" cy="2618548"/>
          </a:xfrm>
        </p:spPr>
        <p:txBody>
          <a:bodyPr>
            <a:normAutofit/>
          </a:bodyPr>
          <a:lstStyle/>
          <a:p>
            <a:pPr algn="ctr"/>
            <a:r>
              <a:rPr lang="en-US" b="1" dirty="0">
                <a:effectLst>
                  <a:outerShdw blurRad="38100" dist="38100" dir="2700000" algn="tl">
                    <a:srgbClr val="000000">
                      <a:alpha val="43137"/>
                    </a:srgbClr>
                  </a:outerShdw>
                </a:effectLst>
              </a:rPr>
              <a:t>Safe &amp; Appropriate Use of Behavior Supports &amp; De-escalation Strategies</a:t>
            </a:r>
          </a:p>
        </p:txBody>
      </p:sp>
      <p:sp>
        <p:nvSpPr>
          <p:cNvPr id="15" name="Rectangle 14">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37B7F17-6743-434B-B741-1EB675A75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8" name="Rectangle 64">
              <a:extLst>
                <a:ext uri="{FF2B5EF4-FFF2-40B4-BE49-F238E27FC236}">
                  <a16:creationId xmlns:a16="http://schemas.microsoft.com/office/drawing/2014/main" id="{05A3412B-D8E9-4E4B-9551-5463657894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5AC3E708-71BD-43DC-BC99-52C7A0292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00DC58E1-87CF-4AB8-9BB6-B38894E54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5251B7BE-4EA7-4E17-9AA6-45CCA21B8B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3FD399D7-39CA-4DF8-8D70-AC5DCD1DA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35B5AE2-3B48-4498-9FE8-068123183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693EA389-4567-4185-BF36-5FE82A8C0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34867904-BE35-4AE1-B2E9-F65EBB486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5981E278-B931-40D2-AB06-3E3202E85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911B15C5-8707-477D-84D8-EF15CE7AF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A2801AD-29DB-4B2E-807A-129C49615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E629D16-4E4D-481A-B152-7E23E9A42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EECF4363-A52C-49E0-BFAF-9FF88EC57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2C7F0D09-1F15-4162-98A1-517313E5E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096CD3B1-B224-4F9F-AFBF-C0E1E3598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5C66E228-224C-4DC5-A49E-2148C371D5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790BF835-4045-4976-92E7-992B63932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5937B942-101B-478C-BD40-F482A01F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34272CF3-29A3-4132-883E-E4B4A62DA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50100215-A65C-491F-A54C-C65AD0B50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5218044B-2815-F084-AD99-A56C914967E2}"/>
              </a:ext>
            </a:extLst>
          </p:cNvPr>
          <p:cNvPicPr>
            <a:picLocks noChangeAspect="1"/>
          </p:cNvPicPr>
          <p:nvPr/>
        </p:nvPicPr>
        <p:blipFill>
          <a:blip r:embed="rId3"/>
          <a:stretch>
            <a:fillRect/>
          </a:stretch>
        </p:blipFill>
        <p:spPr>
          <a:xfrm>
            <a:off x="6931152" y="261682"/>
            <a:ext cx="4937760" cy="2777490"/>
          </a:xfrm>
          <a:prstGeom prst="rect">
            <a:avLst/>
          </a:prstGeom>
        </p:spPr>
      </p:pic>
      <p:sp>
        <p:nvSpPr>
          <p:cNvPr id="39" name="Rectangle 38">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CD107BB-D560-6752-4A16-7EEA29F1BD48}"/>
              </a:ext>
            </a:extLst>
          </p:cNvPr>
          <p:cNvSpPr>
            <a:spLocks noGrp="1"/>
          </p:cNvSpPr>
          <p:nvPr>
            <p:ph type="sldNum" sz="quarter" idx="12"/>
          </p:nvPr>
        </p:nvSpPr>
        <p:spPr>
          <a:xfrm>
            <a:off x="73564" y="3379979"/>
            <a:ext cx="457200" cy="365760"/>
          </a:xfrm>
        </p:spPr>
        <p:txBody>
          <a:bodyPr>
            <a:normAutofit/>
          </a:bodyPr>
          <a:lstStyle/>
          <a:p>
            <a:pPr algn="ctr">
              <a:spcAft>
                <a:spcPts val="600"/>
              </a:spcAft>
            </a:pPr>
            <a:fld id="{BF917E8E-68E8-4002-93DC-932A42F5B354}" type="slidenum">
              <a:rPr lang="en-US">
                <a:solidFill>
                  <a:srgbClr val="FFFFFF"/>
                </a:solidFill>
              </a:rPr>
              <a:pPr algn="ctr">
                <a:spcAft>
                  <a:spcPts val="600"/>
                </a:spcAft>
              </a:pPr>
              <a:t>62</a:t>
            </a:fld>
            <a:endParaRPr lang="en-US">
              <a:solidFill>
                <a:srgbClr val="FFFFFF"/>
              </a:solidFill>
            </a:endParaRPr>
          </a:p>
        </p:txBody>
      </p:sp>
      <p:sp>
        <p:nvSpPr>
          <p:cNvPr id="3" name="Content Placeholder 2">
            <a:extLst>
              <a:ext uri="{FF2B5EF4-FFF2-40B4-BE49-F238E27FC236}">
                <a16:creationId xmlns:a16="http://schemas.microsoft.com/office/drawing/2014/main" id="{46E4D60D-E2BE-FFDE-9732-48912031D215}"/>
              </a:ext>
            </a:extLst>
          </p:cNvPr>
          <p:cNvSpPr>
            <a:spLocks noGrp="1"/>
          </p:cNvSpPr>
          <p:nvPr>
            <p:ph idx="1"/>
          </p:nvPr>
        </p:nvSpPr>
        <p:spPr>
          <a:xfrm>
            <a:off x="680536" y="3379979"/>
            <a:ext cx="11188376" cy="3478021"/>
          </a:xfrm>
        </p:spPr>
        <p:txBody>
          <a:bodyPr anchor="ctr">
            <a:normAutofit fontScale="92500"/>
          </a:bodyPr>
          <a:lstStyle/>
          <a:p>
            <a:r>
              <a:rPr lang="en-US" sz="2400" dirty="0"/>
              <a:t>Create a Safe Environment</a:t>
            </a:r>
          </a:p>
          <a:p>
            <a:r>
              <a:rPr lang="en-US" sz="2400" dirty="0"/>
              <a:t>Remember the importance of observing individuals</a:t>
            </a:r>
          </a:p>
          <a:p>
            <a:r>
              <a:rPr lang="en-US" sz="2400" dirty="0"/>
              <a:t>Manage YOUR behavior </a:t>
            </a:r>
            <a:r>
              <a:rPr lang="en-US" sz="2200" dirty="0"/>
              <a:t>(verbal, para-verbal, non-verbal, cues)</a:t>
            </a:r>
          </a:p>
          <a:p>
            <a:r>
              <a:rPr lang="en-US" sz="2400" dirty="0"/>
              <a:t>Use nonverbal and verbal de-escalation strategies (least restrictive interaction needed to protect everyone).</a:t>
            </a:r>
          </a:p>
          <a:p>
            <a:r>
              <a:rPr lang="en-US" sz="2400" dirty="0"/>
              <a:t>Use your R.A.D.A.R. and recall the Crisis Cycle (be alert for antecedents and predict behaviors)</a:t>
            </a:r>
          </a:p>
          <a:p>
            <a:r>
              <a:rPr lang="en-US" sz="2400" dirty="0"/>
              <a:t>Practice physical safety during incidents</a:t>
            </a:r>
          </a:p>
          <a:p>
            <a:r>
              <a:rPr lang="en-US" sz="2400" dirty="0"/>
              <a:t>We are Mandated Reporters! </a:t>
            </a:r>
          </a:p>
          <a:p>
            <a:pPr marL="0" indent="0">
              <a:buNone/>
            </a:pPr>
            <a:endParaRPr lang="en-US" sz="1900" dirty="0"/>
          </a:p>
        </p:txBody>
      </p:sp>
    </p:spTree>
    <p:extLst>
      <p:ext uri="{BB962C8B-B14F-4D97-AF65-F5344CB8AC3E}">
        <p14:creationId xmlns:p14="http://schemas.microsoft.com/office/powerpoint/2010/main" val="3039813557"/>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3236" y="263237"/>
            <a:ext cx="6575553" cy="3505199"/>
          </a:xfrm>
        </p:spPr>
        <p:txBody>
          <a:bodyPr>
            <a:normAutofit/>
          </a:bodyPr>
          <a:lstStyle/>
          <a:p>
            <a:pPr algn="ctr"/>
            <a:r>
              <a:rPr lang="en-US" sz="4800" b="1" i="1" dirty="0">
                <a:effectLst>
                  <a:outerShdw blurRad="38100" dist="38100" dir="2700000" algn="tl">
                    <a:srgbClr val="000000">
                      <a:alpha val="43137"/>
                    </a:srgbClr>
                  </a:outerShdw>
                </a:effectLst>
              </a:rPr>
              <a:t>QUESTIONS? </a:t>
            </a:r>
            <a:br>
              <a:rPr lang="en-US" sz="4800" b="1" dirty="0">
                <a:effectLst>
                  <a:outerShdw blurRad="38100" dist="38100" dir="2700000" algn="tl">
                    <a:srgbClr val="000000">
                      <a:alpha val="43137"/>
                    </a:srgbClr>
                  </a:outerShdw>
                </a:effectLst>
              </a:rPr>
            </a:b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THANK YOU for your participation! </a:t>
            </a:r>
            <a:r>
              <a:rPr lang="en-US" sz="4800" b="1" dirty="0">
                <a:effectLst>
                  <a:outerShdw blurRad="38100" dist="38100" dir="2700000" algn="tl">
                    <a:srgbClr val="000000">
                      <a:alpha val="43137"/>
                    </a:srgbClr>
                  </a:outerShdw>
                </a:effectLst>
                <a:sym typeface="Wingdings" panose="05000000000000000000" pitchFamily="2" charset="2"/>
              </a:rPr>
              <a:t></a:t>
            </a:r>
            <a:endParaRPr lang="en-US" sz="4800" b="1" dirty="0">
              <a:effectLst>
                <a:outerShdw blurRad="38100" dist="38100" dir="2700000" algn="tl">
                  <a:srgbClr val="000000">
                    <a:alpha val="43137"/>
                  </a:srgbClr>
                </a:outerShdw>
              </a:effectLst>
            </a:endParaRPr>
          </a:p>
        </p:txBody>
      </p:sp>
      <p:sp>
        <p:nvSpPr>
          <p:cNvPr id="6" name="Content Placeholder 5">
            <a:extLst>
              <a:ext uri="{FF2B5EF4-FFF2-40B4-BE49-F238E27FC236}">
                <a16:creationId xmlns:a16="http://schemas.microsoft.com/office/drawing/2014/main" id="{3B53FC24-1A20-E21A-8D48-D5731FA3BE6E}"/>
              </a:ext>
            </a:extLst>
          </p:cNvPr>
          <p:cNvSpPr>
            <a:spLocks noGrp="1"/>
          </p:cNvSpPr>
          <p:nvPr>
            <p:ph idx="1"/>
          </p:nvPr>
        </p:nvSpPr>
        <p:spPr>
          <a:xfrm>
            <a:off x="263236" y="4281055"/>
            <a:ext cx="6933155" cy="2313708"/>
          </a:xfrm>
        </p:spPr>
        <p:txBody>
          <a:bodyPr>
            <a:normAutofit/>
          </a:bodyPr>
          <a:lstStyle/>
          <a:p>
            <a:pPr marL="0" indent="0">
              <a:buNone/>
            </a:pPr>
            <a:r>
              <a:rPr lang="en-US" sz="1800" b="1" u="sng" dirty="0"/>
              <a:t>References</a:t>
            </a:r>
          </a:p>
          <a:p>
            <a:pPr marL="0" indent="0">
              <a:buNone/>
            </a:pPr>
            <a:r>
              <a:rPr lang="en-US" sz="1800" dirty="0"/>
              <a:t>Safety Care, Quality Behavioral Solutions to Complex Behavior Problems™. </a:t>
            </a:r>
            <a:r>
              <a:rPr lang="en-US" sz="1800" dirty="0">
                <a:hlinkClick r:id="rId3"/>
              </a:rPr>
              <a:t>https://www.qbscompanies.com/Safety-Care</a:t>
            </a:r>
            <a:r>
              <a:rPr lang="en-US" sz="1800" dirty="0"/>
              <a:t>. </a:t>
            </a:r>
          </a:p>
          <a:p>
            <a:pPr marL="0" indent="0">
              <a:buNone/>
            </a:pPr>
            <a:r>
              <a:rPr lang="en-US" sz="1800" dirty="0"/>
              <a:t>cpi, nonviolent crisis intervention. </a:t>
            </a:r>
            <a:r>
              <a:rPr lang="en-US" sz="1800" dirty="0">
                <a:hlinkClick r:id="rId4"/>
              </a:rPr>
              <a:t>https://www.crisisprevention.com/</a:t>
            </a:r>
            <a:r>
              <a:rPr lang="en-US" sz="1800" dirty="0"/>
              <a:t>.</a:t>
            </a:r>
          </a:p>
          <a:p>
            <a:pPr marL="0" indent="0">
              <a:buNone/>
            </a:pPr>
            <a:r>
              <a:rPr lang="en-US" sz="1800" dirty="0" err="1"/>
              <a:t>Mandt</a:t>
            </a:r>
            <a:r>
              <a:rPr lang="en-US" sz="1800" dirty="0"/>
              <a:t> System, Inc. </a:t>
            </a:r>
            <a:r>
              <a:rPr lang="en-US" sz="1800" dirty="0">
                <a:hlinkClick r:id="rId5"/>
              </a:rPr>
              <a:t>http://www.mandtsystem.com/</a:t>
            </a:r>
            <a:r>
              <a:rPr lang="en-US" sz="1800" dirty="0"/>
              <a:t>. </a:t>
            </a:r>
          </a:p>
          <a:p>
            <a:pPr marL="0" indent="0">
              <a:buNone/>
            </a:pPr>
            <a:r>
              <a:rPr lang="en-US" sz="1800" dirty="0"/>
              <a:t>Safe Crisis Management, </a:t>
            </a:r>
            <a:r>
              <a:rPr lang="en-US" sz="1800" dirty="0">
                <a:hlinkClick r:id="rId6"/>
              </a:rPr>
              <a:t>https://safecrisismanagement.com/</a:t>
            </a:r>
            <a:r>
              <a:rPr lang="en-US" sz="1800" dirty="0"/>
              <a:t>.</a:t>
            </a:r>
          </a:p>
          <a:p>
            <a:pPr marL="0" indent="0">
              <a:buNone/>
            </a:pPr>
            <a:endParaRPr lang="en-US" sz="2000" dirty="0"/>
          </a:p>
        </p:txBody>
      </p:sp>
      <p:pic>
        <p:nvPicPr>
          <p:cNvPr id="9" name="Picture 8">
            <a:extLst>
              <a:ext uri="{FF2B5EF4-FFF2-40B4-BE49-F238E27FC236}">
                <a16:creationId xmlns:a16="http://schemas.microsoft.com/office/drawing/2014/main" id="{05AF3E89-93E3-DF85-6D27-564E8273AA6A}"/>
              </a:ext>
            </a:extLst>
          </p:cNvPr>
          <p:cNvPicPr>
            <a:picLocks noChangeAspect="1"/>
          </p:cNvPicPr>
          <p:nvPr/>
        </p:nvPicPr>
        <p:blipFill rotWithShape="1">
          <a:blip r:embed="rId7"/>
          <a:srcRect t="1560" r="2" b="6064"/>
          <a:stretch/>
        </p:blipFill>
        <p:spPr>
          <a:xfrm>
            <a:off x="7199440" y="10"/>
            <a:ext cx="4992560" cy="6857990"/>
          </a:xfrm>
          <a:prstGeom prst="rect">
            <a:avLst/>
          </a:prstGeom>
          <a:effectLst/>
        </p:spPr>
      </p:pic>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BF917E8E-68E8-4002-93DC-932A42F5B354}" type="slidenum">
              <a:rPr lang="en-US">
                <a:solidFill>
                  <a:srgbClr val="FFFFFF"/>
                </a:solidFill>
              </a:rPr>
              <a:pPr>
                <a:spcAft>
                  <a:spcPts val="600"/>
                </a:spcAft>
              </a:pPr>
              <a:t>63</a:t>
            </a:fld>
            <a:endParaRPr lang="en-US">
              <a:solidFill>
                <a:srgbClr val="FFFFFF"/>
              </a:solidFill>
            </a:endParaRPr>
          </a:p>
        </p:txBody>
      </p:sp>
    </p:spTree>
    <p:extLst>
      <p:ext uri="{BB962C8B-B14F-4D97-AF65-F5344CB8AC3E}">
        <p14:creationId xmlns:p14="http://schemas.microsoft.com/office/powerpoint/2010/main" val="386776535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1550" y="242597"/>
            <a:ext cx="4802249" cy="1828250"/>
          </a:xfrm>
        </p:spPr>
        <p:txBody>
          <a:bodyPr anchor="b">
            <a:normAutofit/>
          </a:bodyPr>
          <a:lstStyle/>
          <a:p>
            <a:r>
              <a:rPr lang="en-US" sz="4000" b="1" dirty="0">
                <a:effectLst>
                  <a:outerShdw blurRad="38100" dist="38100" dir="2700000" algn="tl">
                    <a:srgbClr val="000000">
                      <a:alpha val="43137"/>
                    </a:srgbClr>
                  </a:outerShdw>
                </a:effectLst>
              </a:rPr>
              <a:t>Safety Habits –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Create a Safe Environment</a:t>
            </a:r>
          </a:p>
        </p:txBody>
      </p:sp>
      <p:pic>
        <p:nvPicPr>
          <p:cNvPr id="5" name="Picture 4" descr="A person wearing a scarf&#10;&#10;Description automatically generated with low confidence"/>
          <p:cNvPicPr>
            <a:picLocks noChangeAspect="1"/>
          </p:cNvPicPr>
          <p:nvPr/>
        </p:nvPicPr>
        <p:blipFill rotWithShape="1">
          <a:blip r:embed="rId3"/>
          <a:srcRect l="1715" r="1" b="1"/>
          <a:stretch/>
        </p:blipFill>
        <p:spPr>
          <a:xfrm>
            <a:off x="-1" y="10"/>
            <a:ext cx="3003123" cy="3892380"/>
          </a:xfrm>
          <a:prstGeom prst="rect">
            <a:avLst/>
          </a:prstGeom>
        </p:spPr>
      </p:pic>
      <p:pic>
        <p:nvPicPr>
          <p:cNvPr id="10" name="Picture 9" descr="A person wearing pink sandals&#10;&#10;Description automatically generated with medium confidence"/>
          <p:cNvPicPr>
            <a:picLocks noChangeAspect="1"/>
          </p:cNvPicPr>
          <p:nvPr/>
        </p:nvPicPr>
        <p:blipFill rotWithShape="1">
          <a:blip r:embed="rId4"/>
          <a:srcRect l="10624" r="17330" b="2"/>
          <a:stretch/>
        </p:blipFill>
        <p:spPr>
          <a:xfrm>
            <a:off x="3180257" y="10"/>
            <a:ext cx="3016307" cy="2785935"/>
          </a:xfrm>
          <a:prstGeom prst="rect">
            <a:avLst/>
          </a:prstGeom>
        </p:spPr>
      </p:pic>
      <p:pic>
        <p:nvPicPr>
          <p:cNvPr id="9" name="Picture 8" descr="A person wearing glasses&#10;&#10;Description automatically generated with low confidence"/>
          <p:cNvPicPr>
            <a:picLocks noChangeAspect="1"/>
          </p:cNvPicPr>
          <p:nvPr/>
        </p:nvPicPr>
        <p:blipFill rotWithShape="1">
          <a:blip r:embed="rId5"/>
          <a:srcRect r="-2" b="7494"/>
          <a:stretch/>
        </p:blipFill>
        <p:spPr>
          <a:xfrm>
            <a:off x="-1" y="4079988"/>
            <a:ext cx="3003123" cy="2778013"/>
          </a:xfrm>
          <a:prstGeom prst="rect">
            <a:avLst/>
          </a:prstGeom>
        </p:spPr>
      </p:pic>
      <p:pic>
        <p:nvPicPr>
          <p:cNvPr id="6" name="Picture 5"/>
          <p:cNvPicPr>
            <a:picLocks noChangeAspect="1"/>
          </p:cNvPicPr>
          <p:nvPr/>
        </p:nvPicPr>
        <p:blipFill rotWithShape="1">
          <a:blip r:embed="rId6"/>
          <a:srcRect r="3" b="13954"/>
          <a:stretch/>
        </p:blipFill>
        <p:spPr>
          <a:xfrm>
            <a:off x="3180257" y="2957665"/>
            <a:ext cx="3016307" cy="3900335"/>
          </a:xfrm>
          <a:prstGeom prst="rect">
            <a:avLst/>
          </a:prstGeom>
        </p:spPr>
      </p:pic>
      <p:sp>
        <p:nvSpPr>
          <p:cNvPr id="3" name="Content Placeholder 2"/>
          <p:cNvSpPr>
            <a:spLocks noGrp="1"/>
          </p:cNvSpPr>
          <p:nvPr>
            <p:ph idx="1"/>
          </p:nvPr>
        </p:nvSpPr>
        <p:spPr>
          <a:xfrm>
            <a:off x="6551551" y="2407298"/>
            <a:ext cx="5084638" cy="3728929"/>
          </a:xfrm>
        </p:spPr>
        <p:txBody>
          <a:bodyPr>
            <a:normAutofit/>
          </a:bodyPr>
          <a:lstStyle/>
          <a:p>
            <a:pPr marL="0" indent="0">
              <a:buNone/>
            </a:pPr>
            <a:r>
              <a:rPr lang="en-US" sz="2400" b="1" dirty="0"/>
              <a:t>DRESS FOR SAFETY:</a:t>
            </a:r>
          </a:p>
          <a:p>
            <a:r>
              <a:rPr lang="en-US" sz="2400" dirty="0"/>
              <a:t>Appropriate clothing (i.e., not low cut or too short)</a:t>
            </a:r>
          </a:p>
          <a:p>
            <a:r>
              <a:rPr lang="en-US" sz="2400" dirty="0"/>
              <a:t>Enclosed, comfortable footwear</a:t>
            </a:r>
          </a:p>
          <a:p>
            <a:r>
              <a:rPr lang="en-US" sz="2400" dirty="0"/>
              <a:t>Avoid loose items (i.e., jewelry, scarves, hair)</a:t>
            </a:r>
          </a:p>
          <a:p>
            <a:r>
              <a:rPr lang="en-US" sz="2400" dirty="0"/>
              <a:t>Glasses, if not needed</a:t>
            </a:r>
          </a:p>
          <a:p>
            <a:r>
              <a:rPr lang="en-US" sz="2400" dirty="0"/>
              <a:t>Perfumes</a:t>
            </a:r>
          </a:p>
          <a:p>
            <a:pPr marL="0" indent="0">
              <a:buNone/>
            </a:pPr>
            <a:endParaRPr lang="en-US" sz="2000" dirty="0"/>
          </a:p>
          <a:p>
            <a:pPr marL="0" indent="0">
              <a:buNone/>
            </a:pPr>
            <a:endParaRPr lang="en-US" sz="2000" dirty="0"/>
          </a:p>
          <a:p>
            <a:pPr marL="0" indent="0">
              <a:buNone/>
            </a:pPr>
            <a:endParaRPr lang="en-US" sz="2000" dirty="0"/>
          </a:p>
        </p:txBody>
      </p:sp>
      <p:sp>
        <p:nvSpPr>
          <p:cNvPr id="4" name="Slide Number Placeholder 3"/>
          <p:cNvSpPr>
            <a:spLocks noGrp="1"/>
          </p:cNvSpPr>
          <p:nvPr>
            <p:ph type="sldNum" sz="quarter" idx="12"/>
          </p:nvPr>
        </p:nvSpPr>
        <p:spPr>
          <a:xfrm>
            <a:off x="10666350" y="6356350"/>
            <a:ext cx="687450" cy="365125"/>
          </a:xfrm>
        </p:spPr>
        <p:txBody>
          <a:bodyPr>
            <a:normAutofit/>
          </a:bodyPr>
          <a:lstStyle/>
          <a:p>
            <a:pPr>
              <a:spcAft>
                <a:spcPts val="600"/>
              </a:spcAft>
            </a:pPr>
            <a:fld id="{BF917E8E-68E8-4002-93DC-932A42F5B354}" type="slidenum">
              <a:rPr lang="en-US"/>
              <a:pPr>
                <a:spcAft>
                  <a:spcPts val="600"/>
                </a:spcAft>
              </a:pPr>
              <a:t>7</a:t>
            </a:fld>
            <a:endParaRPr lang="en-US"/>
          </a:p>
        </p:txBody>
      </p:sp>
    </p:spTree>
    <p:extLst>
      <p:ext uri="{BB962C8B-B14F-4D97-AF65-F5344CB8AC3E}">
        <p14:creationId xmlns:p14="http://schemas.microsoft.com/office/powerpoint/2010/main" val="421118937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009" y="502400"/>
            <a:ext cx="3367171" cy="1818064"/>
          </a:xfrm>
        </p:spPr>
        <p:txBody>
          <a:bodyPr>
            <a:normAutofit/>
          </a:bodyPr>
          <a:lstStyle/>
          <a:p>
            <a:r>
              <a:rPr lang="en-US" sz="4000" b="1" dirty="0">
                <a:effectLst>
                  <a:outerShdw blurRad="38100" dist="38100" dir="2700000" algn="tl">
                    <a:srgbClr val="000000">
                      <a:alpha val="43137"/>
                    </a:srgbClr>
                  </a:outerShdw>
                </a:effectLst>
              </a:rPr>
              <a:t>Safety Habits –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Create a Safe Environment</a:t>
            </a:r>
          </a:p>
        </p:txBody>
      </p:sp>
      <p:pic>
        <p:nvPicPr>
          <p:cNvPr id="7" name="Picture 6" descr="A group of people in a crowd&#10;&#10;Description automatically generated with low confidence">
            <a:extLst>
              <a:ext uri="{FF2B5EF4-FFF2-40B4-BE49-F238E27FC236}">
                <a16:creationId xmlns:a16="http://schemas.microsoft.com/office/drawing/2014/main" id="{D9A8CA5F-6F10-1409-EB0A-B68D0EDEE474}"/>
              </a:ext>
            </a:extLst>
          </p:cNvPr>
          <p:cNvPicPr>
            <a:picLocks noChangeAspect="1"/>
          </p:cNvPicPr>
          <p:nvPr/>
        </p:nvPicPr>
        <p:blipFill rotWithShape="1">
          <a:blip r:embed="rId3"/>
          <a:srcRect t="18165" b="27434"/>
          <a:stretch/>
        </p:blipFill>
        <p:spPr>
          <a:xfrm>
            <a:off x="4555236" y="6"/>
            <a:ext cx="7636763" cy="2762724"/>
          </a:xfrm>
          <a:prstGeom prst="rect">
            <a:avLst/>
          </a:prstGeom>
        </p:spPr>
      </p:pic>
      <p:pic>
        <p:nvPicPr>
          <p:cNvPr id="10" name="Picture 9" descr="A person with the head in the hands&#10;&#10;Description automatically generated with medium confidence">
            <a:extLst>
              <a:ext uri="{FF2B5EF4-FFF2-40B4-BE49-F238E27FC236}">
                <a16:creationId xmlns:a16="http://schemas.microsoft.com/office/drawing/2014/main" id="{C85E0D3D-56AC-1122-0E80-CFE97ABC4B69}"/>
              </a:ext>
            </a:extLst>
          </p:cNvPr>
          <p:cNvPicPr>
            <a:picLocks noChangeAspect="1"/>
          </p:cNvPicPr>
          <p:nvPr/>
        </p:nvPicPr>
        <p:blipFill rotWithShape="1">
          <a:blip r:embed="rId4"/>
          <a:srcRect l="18396" r="17897" b="2"/>
          <a:stretch/>
        </p:blipFill>
        <p:spPr>
          <a:xfrm>
            <a:off x="-1" y="2826737"/>
            <a:ext cx="4565779" cy="4031263"/>
          </a:xfrm>
          <a:prstGeom prst="rect">
            <a:avLst/>
          </a:prstGeom>
        </p:spPr>
      </p:pic>
      <p:sp>
        <p:nvSpPr>
          <p:cNvPr id="3" name="Content Placeholder 2"/>
          <p:cNvSpPr>
            <a:spLocks noGrp="1"/>
          </p:cNvSpPr>
          <p:nvPr>
            <p:ph idx="1"/>
          </p:nvPr>
        </p:nvSpPr>
        <p:spPr>
          <a:xfrm>
            <a:off x="4767943" y="2984490"/>
            <a:ext cx="7083240" cy="3500286"/>
          </a:xfrm>
        </p:spPr>
        <p:txBody>
          <a:bodyPr anchor="ctr">
            <a:normAutofit/>
          </a:bodyPr>
          <a:lstStyle/>
          <a:p>
            <a:pPr marL="0" indent="0">
              <a:buNone/>
            </a:pPr>
            <a:r>
              <a:rPr lang="en-US" b="1" dirty="0"/>
              <a:t>Minimize Clutter and Excessive Stimulation:</a:t>
            </a:r>
          </a:p>
          <a:p>
            <a:r>
              <a:rPr lang="en-US" dirty="0"/>
              <a:t>Dangerous objects</a:t>
            </a:r>
          </a:p>
          <a:p>
            <a:r>
              <a:rPr lang="en-US" dirty="0"/>
              <a:t>Objects that interfere with free movement</a:t>
            </a:r>
          </a:p>
          <a:p>
            <a:r>
              <a:rPr lang="en-US" dirty="0"/>
              <a:t>Cluttered surfaces/unnecessary objects </a:t>
            </a:r>
          </a:p>
          <a:p>
            <a:r>
              <a:rPr lang="en-US" dirty="0"/>
              <a:t>Loud noises</a:t>
            </a:r>
          </a:p>
          <a:p>
            <a:r>
              <a:rPr lang="en-US" dirty="0"/>
              <a:t>Overly crowded places</a:t>
            </a:r>
          </a:p>
        </p:txBody>
      </p:sp>
      <p:sp>
        <p:nvSpPr>
          <p:cNvPr id="4" name="Slide Number Placeholder 3"/>
          <p:cNvSpPr>
            <a:spLocks noGrp="1"/>
          </p:cNvSpPr>
          <p:nvPr>
            <p:ph type="sldNum" sz="quarter" idx="12"/>
          </p:nvPr>
        </p:nvSpPr>
        <p:spPr>
          <a:xfrm>
            <a:off x="10052180" y="6356350"/>
            <a:ext cx="1301620" cy="365125"/>
          </a:xfrm>
        </p:spPr>
        <p:txBody>
          <a:bodyPr anchor="ctr">
            <a:normAutofit/>
          </a:bodyPr>
          <a:lstStyle/>
          <a:p>
            <a:pPr>
              <a:spcAft>
                <a:spcPts val="600"/>
              </a:spcAft>
            </a:pPr>
            <a:fld id="{BF917E8E-68E8-4002-93DC-932A42F5B354}" type="slidenum">
              <a:rPr lang="en-US"/>
              <a:pPr>
                <a:spcAft>
                  <a:spcPts val="600"/>
                </a:spcAft>
              </a:pPr>
              <a:t>8</a:t>
            </a:fld>
            <a:endParaRPr lang="en-US"/>
          </a:p>
        </p:txBody>
      </p:sp>
    </p:spTree>
    <p:extLst>
      <p:ext uri="{BB962C8B-B14F-4D97-AF65-F5344CB8AC3E}">
        <p14:creationId xmlns:p14="http://schemas.microsoft.com/office/powerpoint/2010/main" val="417044154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9C8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pPr algn="ctr"/>
            <a:r>
              <a:rPr lang="en-US" b="1" dirty="0">
                <a:solidFill>
                  <a:schemeClr val="tx1">
                    <a:lumMod val="95000"/>
                    <a:lumOff val="5000"/>
                  </a:schemeClr>
                </a:solidFill>
                <a:effectLst>
                  <a:outerShdw blurRad="38100" dist="38100" dir="2700000" algn="tl">
                    <a:srgbClr val="000000">
                      <a:alpha val="43137"/>
                    </a:srgbClr>
                  </a:outerShdw>
                </a:effectLst>
              </a:rPr>
              <a:t>Safety Habits – </a:t>
            </a:r>
            <a:br>
              <a:rPr lang="en-US" b="1" dirty="0">
                <a:solidFill>
                  <a:schemeClr val="tx1">
                    <a:lumMod val="95000"/>
                    <a:lumOff val="5000"/>
                  </a:schemeClr>
                </a:solidFill>
                <a:effectLst>
                  <a:outerShdw blurRad="38100" dist="38100" dir="2700000" algn="tl">
                    <a:srgbClr val="000000">
                      <a:alpha val="43137"/>
                    </a:srgbClr>
                  </a:outerShdw>
                </a:effectLst>
              </a:rPr>
            </a:br>
            <a:r>
              <a:rPr lang="en-US" b="1" dirty="0">
                <a:solidFill>
                  <a:schemeClr val="tx1">
                    <a:lumMod val="95000"/>
                    <a:lumOff val="5000"/>
                  </a:schemeClr>
                </a:solidFill>
                <a:effectLst>
                  <a:outerShdw blurRad="38100" dist="38100" dir="2700000" algn="tl">
                    <a:srgbClr val="000000">
                      <a:alpha val="43137"/>
                    </a:srgbClr>
                  </a:outerShdw>
                </a:effectLst>
              </a:rPr>
              <a:t>Create a Safe Environment</a:t>
            </a:r>
            <a:endParaRPr lang="en-US" dirty="0">
              <a:solidFill>
                <a:schemeClr val="tx1">
                  <a:lumMod val="95000"/>
                  <a:lumOff val="5000"/>
                </a:schemeClr>
              </a:solidFill>
              <a:effectLst>
                <a:outerShdw blurRad="38100" dist="38100" dir="2700000" algn="tl">
                  <a:srgbClr val="000000">
                    <a:alpha val="43137"/>
                  </a:srgbClr>
                </a:outerShdw>
              </a:effectLst>
            </a:endParaRPr>
          </a:p>
        </p:txBody>
      </p:sp>
      <p:sp>
        <p:nvSpPr>
          <p:cNvPr id="20" name="Rectangle 19">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F0C585">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FA902B7-7E8E-30F9-2580-A528AD8B5B5E}"/>
              </a:ext>
            </a:extLst>
          </p:cNvPr>
          <p:cNvPicPr>
            <a:picLocks noChangeAspect="1"/>
          </p:cNvPicPr>
          <p:nvPr/>
        </p:nvPicPr>
        <p:blipFill>
          <a:blip r:embed="rId3"/>
          <a:stretch>
            <a:fillRect/>
          </a:stretch>
        </p:blipFill>
        <p:spPr>
          <a:xfrm>
            <a:off x="524256" y="2879655"/>
            <a:ext cx="3067356" cy="3211891"/>
          </a:xfrm>
          <a:prstGeom prst="rect">
            <a:avLst/>
          </a:prstGeom>
        </p:spPr>
      </p:pic>
      <p:sp>
        <p:nvSpPr>
          <p:cNvPr id="22" name="Rectangle 21">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F0C585">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EF56FF1-642A-96B8-7297-EE3C9618ECC8}"/>
              </a:ext>
            </a:extLst>
          </p:cNvPr>
          <p:cNvPicPr>
            <a:picLocks noChangeAspect="1"/>
          </p:cNvPicPr>
          <p:nvPr/>
        </p:nvPicPr>
        <p:blipFill>
          <a:blip r:embed="rId4"/>
          <a:stretch>
            <a:fillRect/>
          </a:stretch>
        </p:blipFill>
        <p:spPr>
          <a:xfrm>
            <a:off x="4138970" y="2951921"/>
            <a:ext cx="3067358" cy="3067358"/>
          </a:xfrm>
          <a:prstGeom prst="rect">
            <a:avLst/>
          </a:prstGeom>
        </p:spPr>
      </p:pic>
      <p:sp>
        <p:nvSpPr>
          <p:cNvPr id="24"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56975" y="321733"/>
            <a:ext cx="4313292" cy="6213422"/>
          </a:xfrm>
          <a:solidFill>
            <a:schemeClr val="bg1">
              <a:lumMod val="65000"/>
            </a:schemeClr>
          </a:solidFill>
        </p:spPr>
        <p:txBody>
          <a:bodyPr anchor="ctr">
            <a:normAutofit/>
          </a:bodyPr>
          <a:lstStyle/>
          <a:p>
            <a:pPr marL="0" indent="0">
              <a:buNone/>
            </a:pPr>
            <a:r>
              <a:rPr lang="en-US" sz="2400" b="1" dirty="0">
                <a:solidFill>
                  <a:schemeClr val="tx1">
                    <a:lumMod val="95000"/>
                    <a:lumOff val="5000"/>
                  </a:schemeClr>
                </a:solidFill>
              </a:rPr>
              <a:t>KNOW WHERE YOU ARE: </a:t>
            </a:r>
            <a:endParaRPr lang="en-US" sz="2400" dirty="0">
              <a:solidFill>
                <a:schemeClr val="tx1">
                  <a:lumMod val="95000"/>
                  <a:lumOff val="5000"/>
                </a:schemeClr>
              </a:solidFill>
            </a:endParaRPr>
          </a:p>
          <a:p>
            <a:pPr marL="514350" indent="-514350">
              <a:buAutoNum type="arabicPeriod"/>
            </a:pPr>
            <a:r>
              <a:rPr lang="en-US" sz="2400" dirty="0">
                <a:solidFill>
                  <a:schemeClr val="tx1">
                    <a:lumMod val="95000"/>
                    <a:lumOff val="5000"/>
                  </a:schemeClr>
                </a:solidFill>
              </a:rPr>
              <a:t>Stop and scan the environment.</a:t>
            </a:r>
          </a:p>
          <a:p>
            <a:pPr marL="514350" indent="-514350">
              <a:buAutoNum type="arabicPeriod"/>
            </a:pPr>
            <a:r>
              <a:rPr lang="en-US" sz="2400" dirty="0">
                <a:solidFill>
                  <a:schemeClr val="tx1">
                    <a:lumMod val="95000"/>
                    <a:lumOff val="5000"/>
                  </a:schemeClr>
                </a:solidFill>
              </a:rPr>
              <a:t>Know who is behind you at all times.</a:t>
            </a:r>
          </a:p>
          <a:p>
            <a:pPr marL="514350" indent="-514350">
              <a:buAutoNum type="arabicPeriod"/>
            </a:pPr>
            <a:r>
              <a:rPr lang="en-US" sz="2400" dirty="0">
                <a:solidFill>
                  <a:schemeClr val="tx1">
                    <a:lumMod val="95000"/>
                    <a:lumOff val="5000"/>
                  </a:schemeClr>
                </a:solidFill>
              </a:rPr>
              <a:t>Know where the exits are and if the individual becomes anxious, position yourself between both.</a:t>
            </a:r>
          </a:p>
          <a:p>
            <a:pPr marL="514350" indent="-514350">
              <a:buAutoNum type="arabicPeriod"/>
            </a:pPr>
            <a:r>
              <a:rPr lang="en-US" sz="2400" dirty="0">
                <a:solidFill>
                  <a:schemeClr val="tx1">
                    <a:lumMod val="95000"/>
                    <a:lumOff val="5000"/>
                  </a:schemeClr>
                </a:solidFill>
              </a:rPr>
              <a:t>Be aware of how and where you position your body      (i.e., do not reach across or around individuals).</a:t>
            </a:r>
          </a:p>
        </p:txBody>
      </p:sp>
      <p:sp>
        <p:nvSpPr>
          <p:cNvPr id="4" name="Slide Number Placeholder 3"/>
          <p:cNvSpPr>
            <a:spLocks noGrp="1"/>
          </p:cNvSpPr>
          <p:nvPr>
            <p:ph type="sldNum" sz="quarter" idx="12"/>
          </p:nvPr>
        </p:nvSpPr>
        <p:spPr>
          <a:xfrm>
            <a:off x="10830150" y="6535157"/>
            <a:ext cx="641035" cy="274320"/>
          </a:xfrm>
        </p:spPr>
        <p:txBody>
          <a:bodyPr>
            <a:normAutofit/>
          </a:bodyPr>
          <a:lstStyle/>
          <a:p>
            <a:pPr>
              <a:spcAft>
                <a:spcPts val="600"/>
              </a:spcAft>
            </a:pPr>
            <a:fld id="{BF917E8E-68E8-4002-93DC-932A42F5B354}" type="slidenum">
              <a:rPr lang="en-US" sz="1050">
                <a:solidFill>
                  <a:schemeClr val="tx1">
                    <a:lumMod val="50000"/>
                    <a:lumOff val="50000"/>
                  </a:schemeClr>
                </a:solidFill>
              </a:rPr>
              <a:pPr>
                <a:spcAft>
                  <a:spcPts val="600"/>
                </a:spcAft>
              </a:pPr>
              <a:t>9</a:t>
            </a:fld>
            <a:endParaRPr lang="en-US" sz="1050">
              <a:solidFill>
                <a:schemeClr val="tx1">
                  <a:lumMod val="50000"/>
                  <a:lumOff val="50000"/>
                </a:schemeClr>
              </a:solidFill>
            </a:endParaRPr>
          </a:p>
        </p:txBody>
      </p:sp>
    </p:spTree>
    <p:extLst>
      <p:ext uri="{BB962C8B-B14F-4D97-AF65-F5344CB8AC3E}">
        <p14:creationId xmlns:p14="http://schemas.microsoft.com/office/powerpoint/2010/main" val="419589327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5157</TotalTime>
  <Words>9388</Words>
  <Application>Microsoft Office PowerPoint</Application>
  <PresentationFormat>Widescreen</PresentationFormat>
  <Paragraphs>832</Paragraphs>
  <Slides>63</Slides>
  <Notes>63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Calibri Light</vt:lpstr>
      <vt:lpstr>Wingdings</vt:lpstr>
      <vt:lpstr>Office Theme</vt:lpstr>
      <vt:lpstr>Safe &amp; Appropriate  Use of Behavior Supports &amp;  De-escalation Strategies</vt:lpstr>
      <vt:lpstr>Training Objectives:</vt:lpstr>
      <vt:lpstr>Building Healthy Relationships</vt:lpstr>
      <vt:lpstr>PowerPoint Presentation</vt:lpstr>
      <vt:lpstr>Maslow’s Hierarchy  of Needs</vt:lpstr>
      <vt:lpstr>Safety Habits:  Managing Staff (YOUR) Behavior</vt:lpstr>
      <vt:lpstr>Safety Habits –  Create a Safe Environment</vt:lpstr>
      <vt:lpstr>Safety Habits –  Create a Safe Environment</vt:lpstr>
      <vt:lpstr>Safety Habits –  Create a Safe Environment</vt:lpstr>
      <vt:lpstr>Characteristics: Cyclical</vt:lpstr>
      <vt:lpstr>Managing Staff Behavior –  Types of Communication  </vt:lpstr>
      <vt:lpstr>Managing Staff Behavior –  Types of Communication  </vt:lpstr>
      <vt:lpstr>Managing Staff Behavior –  Types of Communication </vt:lpstr>
      <vt:lpstr>Effective Communication</vt:lpstr>
      <vt:lpstr>Managing Staff Behavior –  Types of Communication  (Verbal, Para-verbal, Non-verbal) </vt:lpstr>
      <vt:lpstr>Managing Staff Behavior – Types of Communication  </vt:lpstr>
      <vt:lpstr>Managing Staff Behavior –  Types of Communication  (Verbal, Para-verbal, Non-verbal)</vt:lpstr>
      <vt:lpstr>Individual Support Plan (ISP)  </vt:lpstr>
      <vt:lpstr>Understanding Challenging Behaviors</vt:lpstr>
      <vt:lpstr>PowerPoint Presentation</vt:lpstr>
      <vt:lpstr>Defining Behavior-Criteria</vt:lpstr>
      <vt:lpstr>Defining Behavior-Activity</vt:lpstr>
      <vt:lpstr>Incident Minimization Detecting Antecedents and Predicting Behavior</vt:lpstr>
      <vt:lpstr>Safety Habits –  Individual Observation</vt:lpstr>
      <vt:lpstr>PowerPoint Presentation</vt:lpstr>
      <vt:lpstr>The Crisis Cycle Phases</vt:lpstr>
      <vt:lpstr>Incident Minimization   De-escalation</vt:lpstr>
      <vt:lpstr> Goal is to always use the least restrictive strategy possible! </vt:lpstr>
      <vt:lpstr>Non-Verbal Strategies   Most often used for low level behaviors – off task, anxious, distracted, non-participation, etc. Effective use of nonverbal strategies prompts self-correction by the individual while minimizing the audience impact.  </vt:lpstr>
      <vt:lpstr>Non-Verbal Strategies   Most often used for low level behaviors – off task, anxious, distracted, non-participation, etc. Effective use of nonverbal strategies prompts self-correction by the individual while minimizing the audience impact.</vt:lpstr>
      <vt:lpstr>Encouragement Strategies  Most often used for low level behavior – off task, anxious, non-participation, etc.  Volume slightly above normal, motivational tone, average rate.  </vt:lpstr>
      <vt:lpstr>Encouragement Strategies  Most often used for low level behavior – off task, anxious, non-participation, etc.  Volume slightly above normal, motivational tone, average rate.  </vt:lpstr>
      <vt:lpstr>Discussion Strategies  Used for complaints, diffusing negative energy, prompting problem-solving, information-seeking. Lower volume, soothing tone, slower rate. Best conducted away from the group/activity.  </vt:lpstr>
      <vt:lpstr>Discussion Strategies  Used for complaints, diffusing negative energy, prompting problem-solving, information-seeking. Lower volume, soothing tone, slower rate. Best conducted away from the group/activity.  </vt:lpstr>
      <vt:lpstr>Direction Strategies  Used for rule violations, threats, disruptive behaviors.                                       Slightly above-average volume, stern tone, slower rate.  </vt:lpstr>
      <vt:lpstr>Direction Strategies  Used for rule violations, threats, disruptive behaviors.                                            Slightly above-average volume, stern tone, slower rate.  </vt:lpstr>
      <vt:lpstr>PowerPoint Presentation</vt:lpstr>
      <vt:lpstr>R.A.D.A.R.          </vt:lpstr>
      <vt:lpstr>Recognize Stage of  R.A.D.A.R.</vt:lpstr>
      <vt:lpstr>Assessment Stage of R.A.D.A.R.</vt:lpstr>
      <vt:lpstr>Decide Stage of R.A.D.A.R. </vt:lpstr>
      <vt:lpstr>Act Stage of R.A.D.A.R.</vt:lpstr>
      <vt:lpstr>Incident Minimization   Safety During Incidents</vt:lpstr>
      <vt:lpstr>Incident Minimization  Leadership During Incidents</vt:lpstr>
      <vt:lpstr>Incident Minimization Physical Safety</vt:lpstr>
      <vt:lpstr> Incident Minimization  Managing Staff Behavior  </vt:lpstr>
      <vt:lpstr>Incident  Minimization    Physical  Safety</vt:lpstr>
      <vt:lpstr>Incident  Minimization    Physical  Safety</vt:lpstr>
      <vt:lpstr>Pivot Parry / Evasion Deflection</vt:lpstr>
      <vt:lpstr>Hair Pull Escape – End of Long Hair</vt:lpstr>
      <vt:lpstr>Hair Pull Escape – Close to Scalp</vt:lpstr>
      <vt:lpstr>Single Wrist Grab Escape – Make a Circle</vt:lpstr>
      <vt:lpstr>Single Wrist Grab Escape – Finger Roll</vt:lpstr>
      <vt:lpstr>Two-Hand Wrist Grab Escape – Thumbs on Top</vt:lpstr>
      <vt:lpstr>Two-Hand Wrist Grab Escape – Thumbs on Bottom</vt:lpstr>
      <vt:lpstr>Bite Escape</vt:lpstr>
      <vt:lpstr>Review Results Stage of R.A.D.A.R.</vt:lpstr>
      <vt:lpstr>Documentation of Physical Incident</vt:lpstr>
      <vt:lpstr>Date Time  </vt:lpstr>
      <vt:lpstr>Debriefing (Processing)  After an Incident</vt:lpstr>
      <vt:lpstr>UCP Central PA’s  Positive Intervention/ Restrictive Procedure  Policy</vt:lpstr>
      <vt:lpstr>Safe &amp; Appropriate Use of Behavior Supports &amp; De-escalation Strategies</vt:lpstr>
      <vt:lpstr>QUESTIONS?   THANK YOU for your participation!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De-escalation 101</dc:title>
  <dc:creator>Beamer, Rebecca</dc:creator>
  <cp:lastModifiedBy>Beamer, Rebecca</cp:lastModifiedBy>
  <cp:revision>573</cp:revision>
  <cp:lastPrinted>2023-08-07T20:14:27Z</cp:lastPrinted>
  <dcterms:created xsi:type="dcterms:W3CDTF">2017-04-28T14:09:36Z</dcterms:created>
  <dcterms:modified xsi:type="dcterms:W3CDTF">2024-03-22T15:27:26Z</dcterms:modified>
</cp:coreProperties>
</file>