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41" r:id="rId3"/>
    <p:sldId id="259" r:id="rId4"/>
    <p:sldId id="343" r:id="rId5"/>
    <p:sldId id="346" r:id="rId6"/>
    <p:sldId id="344" r:id="rId7"/>
    <p:sldId id="336" r:id="rId8"/>
    <p:sldId id="338" r:id="rId9"/>
    <p:sldId id="337" r:id="rId10"/>
    <p:sldId id="339" r:id="rId11"/>
    <p:sldId id="347" r:id="rId12"/>
    <p:sldId id="335" r:id="rId13"/>
    <p:sldId id="257" r:id="rId14"/>
    <p:sldId id="263" r:id="rId15"/>
    <p:sldId id="258" r:id="rId16"/>
    <p:sldId id="262" r:id="rId17"/>
    <p:sldId id="260" r:id="rId18"/>
    <p:sldId id="261" r:id="rId19"/>
    <p:sldId id="340" r:id="rId20"/>
    <p:sldId id="345" r:id="rId21"/>
    <p:sldId id="342"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70" autoAdjust="0"/>
  </p:normalViewPr>
  <p:slideViewPr>
    <p:cSldViewPr snapToGrid="0">
      <p:cViewPr varScale="1">
        <p:scale>
          <a:sx n="75" d="100"/>
          <a:sy n="75" d="100"/>
        </p:scale>
        <p:origin x="19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5023-BEB9-4C7A-AED4-CC1144CD814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5186F40-D26F-40A2-916B-369750E97F58}">
      <dgm:prSet/>
      <dgm:spPr/>
      <dgm:t>
        <a:bodyPr/>
        <a:lstStyle/>
        <a:p>
          <a:r>
            <a:rPr lang="en-US" b="1" dirty="0"/>
            <a:t>All employees must immediately verbally report threatening behavior!</a:t>
          </a:r>
          <a:endParaRPr lang="en-US" dirty="0"/>
        </a:p>
      </dgm:t>
    </dgm:pt>
    <dgm:pt modelId="{D621BF73-EB84-4143-8DF2-69DC545D93B3}" type="parTrans" cxnId="{8F7D46C1-3E1C-42B7-ADA8-183527FBEF5D}">
      <dgm:prSet/>
      <dgm:spPr/>
      <dgm:t>
        <a:bodyPr/>
        <a:lstStyle/>
        <a:p>
          <a:endParaRPr lang="en-US"/>
        </a:p>
      </dgm:t>
    </dgm:pt>
    <dgm:pt modelId="{3FA7981C-3284-48EE-BDB3-E73A1B8EDF60}" type="sibTrans" cxnId="{8F7D46C1-3E1C-42B7-ADA8-183527FBEF5D}">
      <dgm:prSet/>
      <dgm:spPr/>
      <dgm:t>
        <a:bodyPr/>
        <a:lstStyle/>
        <a:p>
          <a:endParaRPr lang="en-US"/>
        </a:p>
      </dgm:t>
    </dgm:pt>
    <dgm:pt modelId="{DE7528CA-1867-4020-8957-E5CDFA0300F1}">
      <dgm:prSet/>
      <dgm:spPr/>
      <dgm:t>
        <a:bodyPr/>
        <a:lstStyle/>
        <a:p>
          <a:r>
            <a:rPr lang="en-US" b="1" u="sng" dirty="0"/>
            <a:t>Threats of Violence, Action Steps:</a:t>
          </a:r>
          <a:endParaRPr lang="en-US" dirty="0"/>
        </a:p>
      </dgm:t>
    </dgm:pt>
    <dgm:pt modelId="{412F76F6-75D1-4D82-9DB1-BFF87E81008C}" type="parTrans" cxnId="{A21B621F-464F-4FC9-B414-C1DEADB2D776}">
      <dgm:prSet/>
      <dgm:spPr/>
      <dgm:t>
        <a:bodyPr/>
        <a:lstStyle/>
        <a:p>
          <a:endParaRPr lang="en-US"/>
        </a:p>
      </dgm:t>
    </dgm:pt>
    <dgm:pt modelId="{403A03FD-0B14-49F9-A5A9-7E8A0097F85B}" type="sibTrans" cxnId="{A21B621F-464F-4FC9-B414-C1DEADB2D776}">
      <dgm:prSet/>
      <dgm:spPr/>
      <dgm:t>
        <a:bodyPr/>
        <a:lstStyle/>
        <a:p>
          <a:endParaRPr lang="en-US"/>
        </a:p>
      </dgm:t>
    </dgm:pt>
    <dgm:pt modelId="{0AF4EB1F-50F8-4964-AC69-2974C375FAD4}">
      <dgm:prSet/>
      <dgm:spPr/>
      <dgm:t>
        <a:bodyPr/>
        <a:lstStyle/>
        <a:p>
          <a:pPr>
            <a:buFont typeface="Wingdings" panose="05000000000000000000" pitchFamily="2" charset="2"/>
            <a:buChar char="ü"/>
          </a:pPr>
          <a:r>
            <a:rPr lang="en-US" sz="2400" dirty="0"/>
            <a:t>Employees must immediately </a:t>
          </a:r>
          <a:r>
            <a:rPr lang="en-US" sz="2400" u="sng" dirty="0"/>
            <a:t>verbally</a:t>
          </a:r>
          <a:r>
            <a:rPr lang="en-US" sz="2400" dirty="0"/>
            <a:t> report concerns to the supervisor or other manager (if immediate supervisor is not available).</a:t>
          </a:r>
        </a:p>
      </dgm:t>
    </dgm:pt>
    <dgm:pt modelId="{A0F81EC5-C730-4717-BC02-221A57884C5A}" type="parTrans" cxnId="{9BFFFAFD-86EB-4F62-91FC-9565444D8B0D}">
      <dgm:prSet/>
      <dgm:spPr/>
      <dgm:t>
        <a:bodyPr/>
        <a:lstStyle/>
        <a:p>
          <a:endParaRPr lang="en-US"/>
        </a:p>
      </dgm:t>
    </dgm:pt>
    <dgm:pt modelId="{EB72D652-31AA-4473-9E67-720BA21987C7}" type="sibTrans" cxnId="{9BFFFAFD-86EB-4F62-91FC-9565444D8B0D}">
      <dgm:prSet/>
      <dgm:spPr/>
      <dgm:t>
        <a:bodyPr/>
        <a:lstStyle/>
        <a:p>
          <a:endParaRPr lang="en-US"/>
        </a:p>
      </dgm:t>
    </dgm:pt>
    <dgm:pt modelId="{409867C5-4DCB-4534-9C1C-3BD70F54523D}">
      <dgm:prSet/>
      <dgm:spPr/>
      <dgm:t>
        <a:bodyPr/>
        <a:lstStyle/>
        <a:p>
          <a:pPr>
            <a:buFont typeface="Wingdings" panose="05000000000000000000" pitchFamily="2" charset="2"/>
            <a:buChar char="ü"/>
          </a:pPr>
          <a:r>
            <a:rPr lang="en-US" dirty="0"/>
            <a:t>When reporting concerns, employees should be as specific and detailed as possible.</a:t>
          </a:r>
        </a:p>
      </dgm:t>
    </dgm:pt>
    <dgm:pt modelId="{42C91B82-1150-4F11-B68B-1C88F8BC1416}" type="parTrans" cxnId="{D0E42FB1-BF20-4572-BDC1-7E000F63D620}">
      <dgm:prSet/>
      <dgm:spPr/>
      <dgm:t>
        <a:bodyPr/>
        <a:lstStyle/>
        <a:p>
          <a:endParaRPr lang="en-US"/>
        </a:p>
      </dgm:t>
    </dgm:pt>
    <dgm:pt modelId="{270B6C5F-206F-4871-BF06-184C1419C2B4}" type="sibTrans" cxnId="{D0E42FB1-BF20-4572-BDC1-7E000F63D620}">
      <dgm:prSet/>
      <dgm:spPr/>
      <dgm:t>
        <a:bodyPr/>
        <a:lstStyle/>
        <a:p>
          <a:endParaRPr lang="en-US"/>
        </a:p>
      </dgm:t>
    </dgm:pt>
    <dgm:pt modelId="{35938CDA-D7AA-48CB-88A9-69E789E9970D}">
      <dgm:prSet/>
      <dgm:spPr/>
      <dgm:t>
        <a:bodyPr/>
        <a:lstStyle/>
        <a:p>
          <a:pPr>
            <a:buFont typeface="Wingdings" panose="05000000000000000000" pitchFamily="2" charset="2"/>
            <a:buChar char="ü"/>
          </a:pPr>
          <a:r>
            <a:rPr lang="en-US" dirty="0"/>
            <a:t>Supervisor must immediately </a:t>
          </a:r>
          <a:r>
            <a:rPr lang="en-US" u="sng" dirty="0"/>
            <a:t>verbally</a:t>
          </a:r>
          <a:r>
            <a:rPr lang="en-US" dirty="0"/>
            <a:t> notify HR.</a:t>
          </a:r>
        </a:p>
      </dgm:t>
    </dgm:pt>
    <dgm:pt modelId="{DB65AE6E-69AA-49CE-BDBA-62BD32B8BA18}" type="parTrans" cxnId="{9F9470FF-917A-45D1-813D-A8BFEF051325}">
      <dgm:prSet/>
      <dgm:spPr/>
      <dgm:t>
        <a:bodyPr/>
        <a:lstStyle/>
        <a:p>
          <a:endParaRPr lang="en-US"/>
        </a:p>
      </dgm:t>
    </dgm:pt>
    <dgm:pt modelId="{8A6FA635-A713-406F-BA98-BD9E8F36D322}" type="sibTrans" cxnId="{9F9470FF-917A-45D1-813D-A8BFEF051325}">
      <dgm:prSet/>
      <dgm:spPr/>
      <dgm:t>
        <a:bodyPr/>
        <a:lstStyle/>
        <a:p>
          <a:endParaRPr lang="en-US"/>
        </a:p>
      </dgm:t>
    </dgm:pt>
    <dgm:pt modelId="{65A97C3A-B9B9-4332-9993-534801684BE4}">
      <dgm:prSet/>
      <dgm:spPr/>
      <dgm:t>
        <a:bodyPr/>
        <a:lstStyle/>
        <a:p>
          <a:pPr>
            <a:buFont typeface="Wingdings" panose="05000000000000000000" pitchFamily="2" charset="2"/>
            <a:buChar char="ü"/>
          </a:pPr>
          <a:r>
            <a:rPr lang="en-US" sz="2400" dirty="0"/>
            <a:t>Ensure safety of staff/participants.</a:t>
          </a:r>
        </a:p>
      </dgm:t>
    </dgm:pt>
    <dgm:pt modelId="{8918A393-38D9-49A9-B95F-94C147C2155D}" type="parTrans" cxnId="{927C3A6B-A402-40E2-A343-D124EDA48C4A}">
      <dgm:prSet/>
      <dgm:spPr/>
    </dgm:pt>
    <dgm:pt modelId="{D27C6305-2F12-464C-91BD-08064956C6DB}" type="sibTrans" cxnId="{927C3A6B-A402-40E2-A343-D124EDA48C4A}">
      <dgm:prSet/>
      <dgm:spPr/>
    </dgm:pt>
    <dgm:pt modelId="{A6FF6F7F-E7AF-4402-8909-8BA0E9D355C9}" type="pres">
      <dgm:prSet presAssocID="{55C05023-BEB9-4C7A-AED4-CC1144CD814F}" presName="linear" presStyleCnt="0">
        <dgm:presLayoutVars>
          <dgm:animLvl val="lvl"/>
          <dgm:resizeHandles val="exact"/>
        </dgm:presLayoutVars>
      </dgm:prSet>
      <dgm:spPr/>
    </dgm:pt>
    <dgm:pt modelId="{F25771C2-2E5B-47B9-8598-90FF9EBFDD18}" type="pres">
      <dgm:prSet presAssocID="{A5186F40-D26F-40A2-916B-369750E97F58}" presName="parentText" presStyleLbl="node1" presStyleIdx="0" presStyleCnt="2">
        <dgm:presLayoutVars>
          <dgm:chMax val="0"/>
          <dgm:bulletEnabled val="1"/>
        </dgm:presLayoutVars>
      </dgm:prSet>
      <dgm:spPr/>
    </dgm:pt>
    <dgm:pt modelId="{B4AA321C-7D39-4043-9965-8FC33A97F8A6}" type="pres">
      <dgm:prSet presAssocID="{3FA7981C-3284-48EE-BDB3-E73A1B8EDF60}" presName="spacer" presStyleCnt="0"/>
      <dgm:spPr/>
    </dgm:pt>
    <dgm:pt modelId="{3AE502BC-6B5C-4C08-82EA-5564C518770B}" type="pres">
      <dgm:prSet presAssocID="{DE7528CA-1867-4020-8957-E5CDFA0300F1}" presName="parentText" presStyleLbl="node1" presStyleIdx="1" presStyleCnt="2">
        <dgm:presLayoutVars>
          <dgm:chMax val="0"/>
          <dgm:bulletEnabled val="1"/>
        </dgm:presLayoutVars>
      </dgm:prSet>
      <dgm:spPr/>
    </dgm:pt>
    <dgm:pt modelId="{3A4FAD23-4936-4CB0-8F32-8D5D69B72AB4}" type="pres">
      <dgm:prSet presAssocID="{DE7528CA-1867-4020-8957-E5CDFA0300F1}" presName="childText" presStyleLbl="revTx" presStyleIdx="0" presStyleCnt="1">
        <dgm:presLayoutVars>
          <dgm:bulletEnabled val="1"/>
        </dgm:presLayoutVars>
      </dgm:prSet>
      <dgm:spPr/>
    </dgm:pt>
  </dgm:ptLst>
  <dgm:cxnLst>
    <dgm:cxn modelId="{782E6C14-FD07-4DDF-9034-7FA365A8DFF8}" type="presOf" srcId="{35938CDA-D7AA-48CB-88A9-69E789E9970D}" destId="{3A4FAD23-4936-4CB0-8F32-8D5D69B72AB4}" srcOrd="0" destOrd="3" presId="urn:microsoft.com/office/officeart/2005/8/layout/vList2"/>
    <dgm:cxn modelId="{A21B621F-464F-4FC9-B414-C1DEADB2D776}" srcId="{55C05023-BEB9-4C7A-AED4-CC1144CD814F}" destId="{DE7528CA-1867-4020-8957-E5CDFA0300F1}" srcOrd="1" destOrd="0" parTransId="{412F76F6-75D1-4D82-9DB1-BFF87E81008C}" sibTransId="{403A03FD-0B14-49F9-A5A9-7E8A0097F85B}"/>
    <dgm:cxn modelId="{AFDC2C5C-EE55-4101-9156-52122E1D45F0}" type="presOf" srcId="{65A97C3A-B9B9-4332-9993-534801684BE4}" destId="{3A4FAD23-4936-4CB0-8F32-8D5D69B72AB4}" srcOrd="0" destOrd="0" presId="urn:microsoft.com/office/officeart/2005/8/layout/vList2"/>
    <dgm:cxn modelId="{08EE6667-1E26-421C-B2D9-4BF636A4EBCD}" type="presOf" srcId="{0AF4EB1F-50F8-4964-AC69-2974C375FAD4}" destId="{3A4FAD23-4936-4CB0-8F32-8D5D69B72AB4}" srcOrd="0" destOrd="1" presId="urn:microsoft.com/office/officeart/2005/8/layout/vList2"/>
    <dgm:cxn modelId="{927C3A6B-A402-40E2-A343-D124EDA48C4A}" srcId="{DE7528CA-1867-4020-8957-E5CDFA0300F1}" destId="{65A97C3A-B9B9-4332-9993-534801684BE4}" srcOrd="0" destOrd="0" parTransId="{8918A393-38D9-49A9-B95F-94C147C2155D}" sibTransId="{D27C6305-2F12-464C-91BD-08064956C6DB}"/>
    <dgm:cxn modelId="{1DD66B57-4828-4100-A181-5F1FFA2B7AD6}" type="presOf" srcId="{A5186F40-D26F-40A2-916B-369750E97F58}" destId="{F25771C2-2E5B-47B9-8598-90FF9EBFDD18}" srcOrd="0" destOrd="0" presId="urn:microsoft.com/office/officeart/2005/8/layout/vList2"/>
    <dgm:cxn modelId="{23A23192-F82F-4720-BFB7-AE5AEF491A40}" type="presOf" srcId="{409867C5-4DCB-4534-9C1C-3BD70F54523D}" destId="{3A4FAD23-4936-4CB0-8F32-8D5D69B72AB4}" srcOrd="0" destOrd="2" presId="urn:microsoft.com/office/officeart/2005/8/layout/vList2"/>
    <dgm:cxn modelId="{3F14F099-0D73-4AE2-BCC6-09816D79C212}" type="presOf" srcId="{DE7528CA-1867-4020-8957-E5CDFA0300F1}" destId="{3AE502BC-6B5C-4C08-82EA-5564C518770B}" srcOrd="0" destOrd="0" presId="urn:microsoft.com/office/officeart/2005/8/layout/vList2"/>
    <dgm:cxn modelId="{D0E42FB1-BF20-4572-BDC1-7E000F63D620}" srcId="{DE7528CA-1867-4020-8957-E5CDFA0300F1}" destId="{409867C5-4DCB-4534-9C1C-3BD70F54523D}" srcOrd="2" destOrd="0" parTransId="{42C91B82-1150-4F11-B68B-1C88F8BC1416}" sibTransId="{270B6C5F-206F-4871-BF06-184C1419C2B4}"/>
    <dgm:cxn modelId="{8F7D46C1-3E1C-42B7-ADA8-183527FBEF5D}" srcId="{55C05023-BEB9-4C7A-AED4-CC1144CD814F}" destId="{A5186F40-D26F-40A2-916B-369750E97F58}" srcOrd="0" destOrd="0" parTransId="{D621BF73-EB84-4143-8DF2-69DC545D93B3}" sibTransId="{3FA7981C-3284-48EE-BDB3-E73A1B8EDF60}"/>
    <dgm:cxn modelId="{4D56E3DF-0D4B-420F-96F9-2A650640E7D5}" type="presOf" srcId="{55C05023-BEB9-4C7A-AED4-CC1144CD814F}" destId="{A6FF6F7F-E7AF-4402-8909-8BA0E9D355C9}" srcOrd="0" destOrd="0" presId="urn:microsoft.com/office/officeart/2005/8/layout/vList2"/>
    <dgm:cxn modelId="{9BFFFAFD-86EB-4F62-91FC-9565444D8B0D}" srcId="{DE7528CA-1867-4020-8957-E5CDFA0300F1}" destId="{0AF4EB1F-50F8-4964-AC69-2974C375FAD4}" srcOrd="1" destOrd="0" parTransId="{A0F81EC5-C730-4717-BC02-221A57884C5A}" sibTransId="{EB72D652-31AA-4473-9E67-720BA21987C7}"/>
    <dgm:cxn modelId="{9F9470FF-917A-45D1-813D-A8BFEF051325}" srcId="{DE7528CA-1867-4020-8957-E5CDFA0300F1}" destId="{35938CDA-D7AA-48CB-88A9-69E789E9970D}" srcOrd="3" destOrd="0" parTransId="{DB65AE6E-69AA-49CE-BDBA-62BD32B8BA18}" sibTransId="{8A6FA635-A713-406F-BA98-BD9E8F36D322}"/>
    <dgm:cxn modelId="{42324B29-22A5-4870-B58A-8096102F3E58}" type="presParOf" srcId="{A6FF6F7F-E7AF-4402-8909-8BA0E9D355C9}" destId="{F25771C2-2E5B-47B9-8598-90FF9EBFDD18}" srcOrd="0" destOrd="0" presId="urn:microsoft.com/office/officeart/2005/8/layout/vList2"/>
    <dgm:cxn modelId="{220CC89C-26F4-4EDA-A561-0140CB5A42CA}" type="presParOf" srcId="{A6FF6F7F-E7AF-4402-8909-8BA0E9D355C9}" destId="{B4AA321C-7D39-4043-9965-8FC33A97F8A6}" srcOrd="1" destOrd="0" presId="urn:microsoft.com/office/officeart/2005/8/layout/vList2"/>
    <dgm:cxn modelId="{B1FD4430-C96F-44DE-AFBA-51BDEA494F32}" type="presParOf" srcId="{A6FF6F7F-E7AF-4402-8909-8BA0E9D355C9}" destId="{3AE502BC-6B5C-4C08-82EA-5564C518770B}" srcOrd="2" destOrd="0" presId="urn:microsoft.com/office/officeart/2005/8/layout/vList2"/>
    <dgm:cxn modelId="{F6362D50-C73A-4134-A393-23A3F7BAAC34}" type="presParOf" srcId="{A6FF6F7F-E7AF-4402-8909-8BA0E9D355C9}" destId="{3A4FAD23-4936-4CB0-8F32-8D5D69B72AB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B39A4-66D8-41E7-893C-0DF32663F8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A5A3502-6758-48D7-AFB2-B4B914621DE1}">
      <dgm:prSet custT="1"/>
      <dgm:spPr/>
      <dgm:t>
        <a:bodyPr/>
        <a:lstStyle/>
        <a:p>
          <a:r>
            <a:rPr lang="en-US" sz="2000" b="0" dirty="0">
              <a:solidFill>
                <a:schemeClr val="tx1">
                  <a:lumMod val="95000"/>
                  <a:lumOff val="5000"/>
                </a:schemeClr>
              </a:solidFill>
            </a:rPr>
            <a:t>Ensure the safety of participants and staff</a:t>
          </a:r>
        </a:p>
      </dgm:t>
    </dgm:pt>
    <dgm:pt modelId="{5A7FC987-73E0-41BB-B7D5-4D0AFB91FC86}" type="parTrans" cxnId="{64096A5A-5138-4C49-95E5-36323F874A3B}">
      <dgm:prSet/>
      <dgm:spPr/>
      <dgm:t>
        <a:bodyPr/>
        <a:lstStyle/>
        <a:p>
          <a:endParaRPr lang="en-US"/>
        </a:p>
      </dgm:t>
    </dgm:pt>
    <dgm:pt modelId="{E40B7C28-5D38-490B-8605-17BD5CBCF6F5}" type="sibTrans" cxnId="{64096A5A-5138-4C49-95E5-36323F874A3B}">
      <dgm:prSet/>
      <dgm:spPr/>
      <dgm:t>
        <a:bodyPr/>
        <a:lstStyle/>
        <a:p>
          <a:endParaRPr lang="en-US"/>
        </a:p>
      </dgm:t>
    </dgm:pt>
    <dgm:pt modelId="{BA57915F-BC97-40F3-BF3B-D6F2D62F9D9E}">
      <dgm:prSet/>
      <dgm:spPr/>
      <dgm:t>
        <a:bodyPr/>
        <a:lstStyle/>
        <a:p>
          <a:r>
            <a:rPr lang="en-US" b="1" dirty="0">
              <a:solidFill>
                <a:schemeClr val="tx1">
                  <a:lumMod val="95000"/>
                  <a:lumOff val="5000"/>
                </a:schemeClr>
              </a:solidFill>
            </a:rPr>
            <a:t>Verbally</a:t>
          </a:r>
          <a:r>
            <a:rPr lang="en-US" dirty="0">
              <a:solidFill>
                <a:schemeClr val="tx1">
                  <a:lumMod val="95000"/>
                  <a:lumOff val="5000"/>
                </a:schemeClr>
              </a:solidFill>
            </a:rPr>
            <a:t> notify supervisor/management </a:t>
          </a:r>
        </a:p>
      </dgm:t>
    </dgm:pt>
    <dgm:pt modelId="{7DB387C4-4DEE-4353-BD73-64B9DC9FDCA9}" type="parTrans" cxnId="{D3CB1F7F-E3C8-49A5-AAA0-3352A2BE37C5}">
      <dgm:prSet/>
      <dgm:spPr/>
      <dgm:t>
        <a:bodyPr/>
        <a:lstStyle/>
        <a:p>
          <a:endParaRPr lang="en-US"/>
        </a:p>
      </dgm:t>
    </dgm:pt>
    <dgm:pt modelId="{D7D34D47-93D9-48BE-BEC7-1620CC5D416B}" type="sibTrans" cxnId="{D3CB1F7F-E3C8-49A5-AAA0-3352A2BE37C5}">
      <dgm:prSet/>
      <dgm:spPr/>
      <dgm:t>
        <a:bodyPr/>
        <a:lstStyle/>
        <a:p>
          <a:endParaRPr lang="en-US"/>
        </a:p>
      </dgm:t>
    </dgm:pt>
    <dgm:pt modelId="{780FB47F-2ABB-432C-8036-E482F74C6D95}">
      <dgm:prSet custT="1"/>
      <dgm:spPr/>
      <dgm:t>
        <a:bodyPr/>
        <a:lstStyle/>
        <a:p>
          <a:r>
            <a:rPr lang="en-US" sz="2000" dirty="0">
              <a:solidFill>
                <a:schemeClr val="tx1"/>
              </a:solidFill>
              <a:effectLst/>
              <a:latin typeface="+mn-lt"/>
              <a:ea typeface="+mn-ea"/>
              <a:cs typeface="+mn-cs"/>
            </a:rPr>
            <a:t>When reporting a threat of violence, the employee should be as specific and detailed as possible</a:t>
          </a:r>
          <a:endParaRPr lang="en-US" sz="2000" dirty="0">
            <a:solidFill>
              <a:schemeClr val="tx1">
                <a:lumMod val="95000"/>
                <a:lumOff val="5000"/>
              </a:schemeClr>
            </a:solidFill>
          </a:endParaRPr>
        </a:p>
      </dgm:t>
    </dgm:pt>
    <dgm:pt modelId="{7FA44020-D794-4F54-8561-9143752AF02D}" type="parTrans" cxnId="{D63D6CF0-03F6-424B-BC78-EDDD09715FD2}">
      <dgm:prSet/>
      <dgm:spPr/>
      <dgm:t>
        <a:bodyPr/>
        <a:lstStyle/>
        <a:p>
          <a:endParaRPr lang="en-US"/>
        </a:p>
      </dgm:t>
    </dgm:pt>
    <dgm:pt modelId="{6CA4C70A-6CBB-46FA-95E6-C4AB46AC933D}" type="sibTrans" cxnId="{D63D6CF0-03F6-424B-BC78-EDDD09715FD2}">
      <dgm:prSet/>
      <dgm:spPr/>
      <dgm:t>
        <a:bodyPr/>
        <a:lstStyle/>
        <a:p>
          <a:endParaRPr lang="en-US"/>
        </a:p>
      </dgm:t>
    </dgm:pt>
    <dgm:pt modelId="{D535AB82-2E7B-4179-AB8B-09BAFD419965}">
      <dgm:prSet custT="1"/>
      <dgm:spPr/>
      <dgm:t>
        <a:bodyPr/>
        <a:lstStyle/>
        <a:p>
          <a:r>
            <a:rPr lang="en-US" sz="2000" dirty="0">
              <a:solidFill>
                <a:schemeClr val="tx1">
                  <a:lumMod val="95000"/>
                  <a:lumOff val="5000"/>
                </a:schemeClr>
              </a:solidFill>
            </a:rPr>
            <a:t>Do not place self in harms way</a:t>
          </a:r>
        </a:p>
      </dgm:t>
    </dgm:pt>
    <dgm:pt modelId="{8F62DCCE-0CCD-4795-BBFC-9FBDCFCD52C8}" type="parTrans" cxnId="{EA0C39DE-C1A4-4DE3-9CF4-3D612098A35C}">
      <dgm:prSet/>
      <dgm:spPr/>
      <dgm:t>
        <a:bodyPr/>
        <a:lstStyle/>
        <a:p>
          <a:endParaRPr lang="en-US"/>
        </a:p>
      </dgm:t>
    </dgm:pt>
    <dgm:pt modelId="{39FDBF34-D8C2-4273-82D0-A2581C4B02B5}" type="sibTrans" cxnId="{EA0C39DE-C1A4-4DE3-9CF4-3D612098A35C}">
      <dgm:prSet/>
      <dgm:spPr/>
      <dgm:t>
        <a:bodyPr/>
        <a:lstStyle/>
        <a:p>
          <a:endParaRPr lang="en-US"/>
        </a:p>
      </dgm:t>
    </dgm:pt>
    <dgm:pt modelId="{5E88527B-F830-4501-95F7-E1D698BFA495}">
      <dgm:prSet custT="1"/>
      <dgm:spPr/>
      <dgm:t>
        <a:bodyPr/>
        <a:lstStyle/>
        <a:p>
          <a:r>
            <a:rPr lang="en-US" sz="2000" dirty="0">
              <a:solidFill>
                <a:schemeClr val="tx1">
                  <a:lumMod val="95000"/>
                  <a:lumOff val="5000"/>
                </a:schemeClr>
              </a:solidFill>
            </a:rPr>
            <a:t>Supervisor immediately verbally notify HR</a:t>
          </a:r>
        </a:p>
      </dgm:t>
    </dgm:pt>
    <dgm:pt modelId="{FFE75506-CB95-49E9-BF1D-16F99AAEBA5C}" type="parTrans" cxnId="{88FF6C48-B82E-427A-92B8-A66838E08756}">
      <dgm:prSet/>
      <dgm:spPr/>
      <dgm:t>
        <a:bodyPr/>
        <a:lstStyle/>
        <a:p>
          <a:endParaRPr lang="en-US"/>
        </a:p>
      </dgm:t>
    </dgm:pt>
    <dgm:pt modelId="{38E817BC-FD8C-429D-B613-B530309C5840}" type="sibTrans" cxnId="{88FF6C48-B82E-427A-92B8-A66838E08756}">
      <dgm:prSet/>
      <dgm:spPr/>
      <dgm:t>
        <a:bodyPr/>
        <a:lstStyle/>
        <a:p>
          <a:endParaRPr lang="en-US"/>
        </a:p>
      </dgm:t>
    </dgm:pt>
    <dgm:pt modelId="{8E2A3291-DD47-468B-90D7-979B042A9395}" type="pres">
      <dgm:prSet presAssocID="{A1FB39A4-66D8-41E7-893C-0DF32663F897}" presName="root" presStyleCnt="0">
        <dgm:presLayoutVars>
          <dgm:dir/>
          <dgm:resizeHandles val="exact"/>
        </dgm:presLayoutVars>
      </dgm:prSet>
      <dgm:spPr/>
    </dgm:pt>
    <dgm:pt modelId="{41777D00-72D7-4DF0-8CD1-277112D6691F}" type="pres">
      <dgm:prSet presAssocID="{9A5A3502-6758-48D7-AFB2-B4B914621DE1}" presName="compNode" presStyleCnt="0"/>
      <dgm:spPr/>
    </dgm:pt>
    <dgm:pt modelId="{AC0001D0-2A2F-4808-8B1B-5F8C3FE03BC5}" type="pres">
      <dgm:prSet presAssocID="{9A5A3502-6758-48D7-AFB2-B4B914621DE1}" presName="bgRect" presStyleLbl="bgShp" presStyleIdx="0" presStyleCnt="5" custLinFactNeighborX="0" custLinFactNeighborY="-469"/>
      <dgm:spPr/>
    </dgm:pt>
    <dgm:pt modelId="{F80523EE-693A-4E04-A722-24968A9BA9AC}" type="pres">
      <dgm:prSet presAssocID="{9A5A3502-6758-48D7-AFB2-B4B914621DE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C3FD7FB3-91A9-4C7E-A330-44804052337F}" type="pres">
      <dgm:prSet presAssocID="{9A5A3502-6758-48D7-AFB2-B4B914621DE1}" presName="spaceRect" presStyleCnt="0"/>
      <dgm:spPr/>
    </dgm:pt>
    <dgm:pt modelId="{BBA98281-5438-4031-912C-C67D262C2BCC}" type="pres">
      <dgm:prSet presAssocID="{9A5A3502-6758-48D7-AFB2-B4B914621DE1}" presName="parTx" presStyleLbl="revTx" presStyleIdx="0" presStyleCnt="5">
        <dgm:presLayoutVars>
          <dgm:chMax val="0"/>
          <dgm:chPref val="0"/>
        </dgm:presLayoutVars>
      </dgm:prSet>
      <dgm:spPr/>
    </dgm:pt>
    <dgm:pt modelId="{E277D7B8-E8D6-4DE8-9EFF-F966EA8D36AE}" type="pres">
      <dgm:prSet presAssocID="{E40B7C28-5D38-490B-8605-17BD5CBCF6F5}" presName="sibTrans" presStyleCnt="0"/>
      <dgm:spPr/>
    </dgm:pt>
    <dgm:pt modelId="{9ABE3430-4796-452C-9013-2F9F053E3B43}" type="pres">
      <dgm:prSet presAssocID="{BA57915F-BC97-40F3-BF3B-D6F2D62F9D9E}" presName="compNode" presStyleCnt="0"/>
      <dgm:spPr/>
    </dgm:pt>
    <dgm:pt modelId="{9E77F395-7621-4C2C-9ED4-C5F3564DDDD5}" type="pres">
      <dgm:prSet presAssocID="{BA57915F-BC97-40F3-BF3B-D6F2D62F9D9E}" presName="bgRect" presStyleLbl="bgShp" presStyleIdx="1" presStyleCnt="5"/>
      <dgm:spPr/>
    </dgm:pt>
    <dgm:pt modelId="{B66B90EC-E29E-4D2F-8B75-D2ECED45BEDC}" type="pres">
      <dgm:prSet presAssocID="{BA57915F-BC97-40F3-BF3B-D6F2D62F9D9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816574D1-D862-46DB-AEFF-1A64B4FBBB67}" type="pres">
      <dgm:prSet presAssocID="{BA57915F-BC97-40F3-BF3B-D6F2D62F9D9E}" presName="spaceRect" presStyleCnt="0"/>
      <dgm:spPr/>
    </dgm:pt>
    <dgm:pt modelId="{2EEDFD4C-D3C3-482A-BB26-541540BE3920}" type="pres">
      <dgm:prSet presAssocID="{BA57915F-BC97-40F3-BF3B-D6F2D62F9D9E}" presName="parTx" presStyleLbl="revTx" presStyleIdx="1" presStyleCnt="5">
        <dgm:presLayoutVars>
          <dgm:chMax val="0"/>
          <dgm:chPref val="0"/>
        </dgm:presLayoutVars>
      </dgm:prSet>
      <dgm:spPr/>
    </dgm:pt>
    <dgm:pt modelId="{1B6E0756-4490-442C-A44F-B35818A9D74A}" type="pres">
      <dgm:prSet presAssocID="{D7D34D47-93D9-48BE-BEC7-1620CC5D416B}" presName="sibTrans" presStyleCnt="0"/>
      <dgm:spPr/>
    </dgm:pt>
    <dgm:pt modelId="{3071B335-CF28-423D-9CA9-1F3C22BD6CDD}" type="pres">
      <dgm:prSet presAssocID="{780FB47F-2ABB-432C-8036-E482F74C6D95}" presName="compNode" presStyleCnt="0"/>
      <dgm:spPr/>
    </dgm:pt>
    <dgm:pt modelId="{10E355B6-F5A8-48AE-A7B2-8B6C6E77DE2B}" type="pres">
      <dgm:prSet presAssocID="{780FB47F-2ABB-432C-8036-E482F74C6D95}" presName="bgRect" presStyleLbl="bgShp" presStyleIdx="2" presStyleCnt="5" custLinFactNeighborX="0" custLinFactNeighborY="341"/>
      <dgm:spPr/>
    </dgm:pt>
    <dgm:pt modelId="{12B09DB5-5103-4942-BE1C-1F20B48C8685}" type="pres">
      <dgm:prSet presAssocID="{780FB47F-2ABB-432C-8036-E482F74C6D9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36474231-6247-4A47-AE3B-72349EC222BF}" type="pres">
      <dgm:prSet presAssocID="{780FB47F-2ABB-432C-8036-E482F74C6D95}" presName="spaceRect" presStyleCnt="0"/>
      <dgm:spPr/>
    </dgm:pt>
    <dgm:pt modelId="{D48D99C6-A953-451D-A1CC-3101F60C40F0}" type="pres">
      <dgm:prSet presAssocID="{780FB47F-2ABB-432C-8036-E482F74C6D95}" presName="parTx" presStyleLbl="revTx" presStyleIdx="2" presStyleCnt="5" custScaleX="102616">
        <dgm:presLayoutVars>
          <dgm:chMax val="0"/>
          <dgm:chPref val="0"/>
        </dgm:presLayoutVars>
      </dgm:prSet>
      <dgm:spPr/>
    </dgm:pt>
    <dgm:pt modelId="{9308FEAA-E037-408F-A116-25C38A4F422C}" type="pres">
      <dgm:prSet presAssocID="{6CA4C70A-6CBB-46FA-95E6-C4AB46AC933D}" presName="sibTrans" presStyleCnt="0"/>
      <dgm:spPr/>
    </dgm:pt>
    <dgm:pt modelId="{85FB2893-FF5F-4D10-B0E3-CB8EDF393A36}" type="pres">
      <dgm:prSet presAssocID="{D535AB82-2E7B-4179-AB8B-09BAFD419965}" presName="compNode" presStyleCnt="0"/>
      <dgm:spPr/>
    </dgm:pt>
    <dgm:pt modelId="{676BFE6A-AFB0-4F24-A69A-41568C3A415C}" type="pres">
      <dgm:prSet presAssocID="{D535AB82-2E7B-4179-AB8B-09BAFD419965}" presName="bgRect" presStyleLbl="bgShp" presStyleIdx="3" presStyleCnt="5"/>
      <dgm:spPr/>
    </dgm:pt>
    <dgm:pt modelId="{A597FAAF-4406-495F-8B44-EDC0297A17A4}" type="pres">
      <dgm:prSet presAssocID="{D535AB82-2E7B-4179-AB8B-09BAFD41996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box1"/>
        </a:ext>
      </dgm:extLst>
    </dgm:pt>
    <dgm:pt modelId="{97C8B400-9532-42C2-9E5A-0A41E65F81B1}" type="pres">
      <dgm:prSet presAssocID="{D535AB82-2E7B-4179-AB8B-09BAFD419965}" presName="spaceRect" presStyleCnt="0"/>
      <dgm:spPr/>
    </dgm:pt>
    <dgm:pt modelId="{2C4E7095-487E-4120-88E5-E4B690F4EB71}" type="pres">
      <dgm:prSet presAssocID="{D535AB82-2E7B-4179-AB8B-09BAFD419965}" presName="parTx" presStyleLbl="revTx" presStyleIdx="3" presStyleCnt="5">
        <dgm:presLayoutVars>
          <dgm:chMax val="0"/>
          <dgm:chPref val="0"/>
        </dgm:presLayoutVars>
      </dgm:prSet>
      <dgm:spPr/>
    </dgm:pt>
    <dgm:pt modelId="{94AB819F-C20A-403C-83BA-50F54AECE227}" type="pres">
      <dgm:prSet presAssocID="{39FDBF34-D8C2-4273-82D0-A2581C4B02B5}" presName="sibTrans" presStyleCnt="0"/>
      <dgm:spPr/>
    </dgm:pt>
    <dgm:pt modelId="{AA951240-075C-4D5E-A08F-46DC84BD5558}" type="pres">
      <dgm:prSet presAssocID="{5E88527B-F830-4501-95F7-E1D698BFA495}" presName="compNode" presStyleCnt="0"/>
      <dgm:spPr/>
    </dgm:pt>
    <dgm:pt modelId="{1C741010-FDDC-43AA-BAC0-FC888DFF72A8}" type="pres">
      <dgm:prSet presAssocID="{5E88527B-F830-4501-95F7-E1D698BFA495}" presName="bgRect" presStyleLbl="bgShp" presStyleIdx="4" presStyleCnt="5"/>
      <dgm:spPr/>
    </dgm:pt>
    <dgm:pt modelId="{C8D79A9B-25DB-4F82-B193-CCDA2576579E}" type="pres">
      <dgm:prSet presAssocID="{5E88527B-F830-4501-95F7-E1D698BFA49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eiver"/>
        </a:ext>
      </dgm:extLst>
    </dgm:pt>
    <dgm:pt modelId="{0B55594B-3BE3-4ECC-96E4-E9A135979E72}" type="pres">
      <dgm:prSet presAssocID="{5E88527B-F830-4501-95F7-E1D698BFA495}" presName="spaceRect" presStyleCnt="0"/>
      <dgm:spPr/>
    </dgm:pt>
    <dgm:pt modelId="{0CD5466D-AD5E-4C42-AB1A-B1064B60855A}" type="pres">
      <dgm:prSet presAssocID="{5E88527B-F830-4501-95F7-E1D698BFA495}" presName="parTx" presStyleLbl="revTx" presStyleIdx="4" presStyleCnt="5">
        <dgm:presLayoutVars>
          <dgm:chMax val="0"/>
          <dgm:chPref val="0"/>
        </dgm:presLayoutVars>
      </dgm:prSet>
      <dgm:spPr/>
    </dgm:pt>
  </dgm:ptLst>
  <dgm:cxnLst>
    <dgm:cxn modelId="{9B9E361E-86EE-431E-802F-A341E984D60C}" type="presOf" srcId="{780FB47F-2ABB-432C-8036-E482F74C6D95}" destId="{D48D99C6-A953-451D-A1CC-3101F60C40F0}" srcOrd="0" destOrd="0" presId="urn:microsoft.com/office/officeart/2018/2/layout/IconVerticalSolidList"/>
    <dgm:cxn modelId="{88FF6C48-B82E-427A-92B8-A66838E08756}" srcId="{A1FB39A4-66D8-41E7-893C-0DF32663F897}" destId="{5E88527B-F830-4501-95F7-E1D698BFA495}" srcOrd="4" destOrd="0" parTransId="{FFE75506-CB95-49E9-BF1D-16F99AAEBA5C}" sibTransId="{38E817BC-FD8C-429D-B613-B530309C5840}"/>
    <dgm:cxn modelId="{AA5A8D55-5C7C-4BD9-9BF2-F42826568A93}" type="presOf" srcId="{9A5A3502-6758-48D7-AFB2-B4B914621DE1}" destId="{BBA98281-5438-4031-912C-C67D262C2BCC}" srcOrd="0" destOrd="0" presId="urn:microsoft.com/office/officeart/2018/2/layout/IconVerticalSolidList"/>
    <dgm:cxn modelId="{64096A5A-5138-4C49-95E5-36323F874A3B}" srcId="{A1FB39A4-66D8-41E7-893C-0DF32663F897}" destId="{9A5A3502-6758-48D7-AFB2-B4B914621DE1}" srcOrd="0" destOrd="0" parTransId="{5A7FC987-73E0-41BB-B7D5-4D0AFB91FC86}" sibTransId="{E40B7C28-5D38-490B-8605-17BD5CBCF6F5}"/>
    <dgm:cxn modelId="{3344935A-3233-47B5-BEBC-14935C7C9A1D}" type="presOf" srcId="{5E88527B-F830-4501-95F7-E1D698BFA495}" destId="{0CD5466D-AD5E-4C42-AB1A-B1064B60855A}" srcOrd="0" destOrd="0" presId="urn:microsoft.com/office/officeart/2018/2/layout/IconVerticalSolidList"/>
    <dgm:cxn modelId="{D3CB1F7F-E3C8-49A5-AAA0-3352A2BE37C5}" srcId="{A1FB39A4-66D8-41E7-893C-0DF32663F897}" destId="{BA57915F-BC97-40F3-BF3B-D6F2D62F9D9E}" srcOrd="1" destOrd="0" parTransId="{7DB387C4-4DEE-4353-BD73-64B9DC9FDCA9}" sibTransId="{D7D34D47-93D9-48BE-BEC7-1620CC5D416B}"/>
    <dgm:cxn modelId="{7358B881-4D9E-428F-94FB-D437DCA6BF65}" type="presOf" srcId="{D535AB82-2E7B-4179-AB8B-09BAFD419965}" destId="{2C4E7095-487E-4120-88E5-E4B690F4EB71}" srcOrd="0" destOrd="0" presId="urn:microsoft.com/office/officeart/2018/2/layout/IconVerticalSolidList"/>
    <dgm:cxn modelId="{672FEB8E-D5A9-47D8-9ED7-99F589EDFB55}" type="presOf" srcId="{A1FB39A4-66D8-41E7-893C-0DF32663F897}" destId="{8E2A3291-DD47-468B-90D7-979B042A9395}" srcOrd="0" destOrd="0" presId="urn:microsoft.com/office/officeart/2018/2/layout/IconVerticalSolidList"/>
    <dgm:cxn modelId="{902851BF-D872-47E5-9FB1-E7E8D273576E}" type="presOf" srcId="{BA57915F-BC97-40F3-BF3B-D6F2D62F9D9E}" destId="{2EEDFD4C-D3C3-482A-BB26-541540BE3920}" srcOrd="0" destOrd="0" presId="urn:microsoft.com/office/officeart/2018/2/layout/IconVerticalSolidList"/>
    <dgm:cxn modelId="{EA0C39DE-C1A4-4DE3-9CF4-3D612098A35C}" srcId="{A1FB39A4-66D8-41E7-893C-0DF32663F897}" destId="{D535AB82-2E7B-4179-AB8B-09BAFD419965}" srcOrd="3" destOrd="0" parTransId="{8F62DCCE-0CCD-4795-BBFC-9FBDCFCD52C8}" sibTransId="{39FDBF34-D8C2-4273-82D0-A2581C4B02B5}"/>
    <dgm:cxn modelId="{D63D6CF0-03F6-424B-BC78-EDDD09715FD2}" srcId="{A1FB39A4-66D8-41E7-893C-0DF32663F897}" destId="{780FB47F-2ABB-432C-8036-E482F74C6D95}" srcOrd="2" destOrd="0" parTransId="{7FA44020-D794-4F54-8561-9143752AF02D}" sibTransId="{6CA4C70A-6CBB-46FA-95E6-C4AB46AC933D}"/>
    <dgm:cxn modelId="{F06CFD98-A473-42C0-91FC-14941BEBC656}" type="presParOf" srcId="{8E2A3291-DD47-468B-90D7-979B042A9395}" destId="{41777D00-72D7-4DF0-8CD1-277112D6691F}" srcOrd="0" destOrd="0" presId="urn:microsoft.com/office/officeart/2018/2/layout/IconVerticalSolidList"/>
    <dgm:cxn modelId="{88F69C3C-44E1-4370-A1C4-19B2F38BB3E1}" type="presParOf" srcId="{41777D00-72D7-4DF0-8CD1-277112D6691F}" destId="{AC0001D0-2A2F-4808-8B1B-5F8C3FE03BC5}" srcOrd="0" destOrd="0" presId="urn:microsoft.com/office/officeart/2018/2/layout/IconVerticalSolidList"/>
    <dgm:cxn modelId="{BDCA4EA2-DC93-4743-AABD-B3AF27D6BA7D}" type="presParOf" srcId="{41777D00-72D7-4DF0-8CD1-277112D6691F}" destId="{F80523EE-693A-4E04-A722-24968A9BA9AC}" srcOrd="1" destOrd="0" presId="urn:microsoft.com/office/officeart/2018/2/layout/IconVerticalSolidList"/>
    <dgm:cxn modelId="{F3A248D6-AB4D-4132-BEFC-D6A0A2560205}" type="presParOf" srcId="{41777D00-72D7-4DF0-8CD1-277112D6691F}" destId="{C3FD7FB3-91A9-4C7E-A330-44804052337F}" srcOrd="2" destOrd="0" presId="urn:microsoft.com/office/officeart/2018/2/layout/IconVerticalSolidList"/>
    <dgm:cxn modelId="{83155C3F-835A-4575-9CEB-097B695370A5}" type="presParOf" srcId="{41777D00-72D7-4DF0-8CD1-277112D6691F}" destId="{BBA98281-5438-4031-912C-C67D262C2BCC}" srcOrd="3" destOrd="0" presId="urn:microsoft.com/office/officeart/2018/2/layout/IconVerticalSolidList"/>
    <dgm:cxn modelId="{B3A19870-71EB-4F0A-924D-E9573B14FA57}" type="presParOf" srcId="{8E2A3291-DD47-468B-90D7-979B042A9395}" destId="{E277D7B8-E8D6-4DE8-9EFF-F966EA8D36AE}" srcOrd="1" destOrd="0" presId="urn:microsoft.com/office/officeart/2018/2/layout/IconVerticalSolidList"/>
    <dgm:cxn modelId="{DC70EF85-3560-4E9B-B7E5-BDAD57AE9935}" type="presParOf" srcId="{8E2A3291-DD47-468B-90D7-979B042A9395}" destId="{9ABE3430-4796-452C-9013-2F9F053E3B43}" srcOrd="2" destOrd="0" presId="urn:microsoft.com/office/officeart/2018/2/layout/IconVerticalSolidList"/>
    <dgm:cxn modelId="{08218CFF-6F1C-4454-904D-44853C983BF9}" type="presParOf" srcId="{9ABE3430-4796-452C-9013-2F9F053E3B43}" destId="{9E77F395-7621-4C2C-9ED4-C5F3564DDDD5}" srcOrd="0" destOrd="0" presId="urn:microsoft.com/office/officeart/2018/2/layout/IconVerticalSolidList"/>
    <dgm:cxn modelId="{7CCBCD15-2AC0-4C4B-AA94-501F148C6211}" type="presParOf" srcId="{9ABE3430-4796-452C-9013-2F9F053E3B43}" destId="{B66B90EC-E29E-4D2F-8B75-D2ECED45BEDC}" srcOrd="1" destOrd="0" presId="urn:microsoft.com/office/officeart/2018/2/layout/IconVerticalSolidList"/>
    <dgm:cxn modelId="{21EE7AEC-ED0F-4F9E-A5D3-DAE1CE8D5EE7}" type="presParOf" srcId="{9ABE3430-4796-452C-9013-2F9F053E3B43}" destId="{816574D1-D862-46DB-AEFF-1A64B4FBBB67}" srcOrd="2" destOrd="0" presId="urn:microsoft.com/office/officeart/2018/2/layout/IconVerticalSolidList"/>
    <dgm:cxn modelId="{E5581865-3FBF-4B0A-BDA9-C1C9A2A01BED}" type="presParOf" srcId="{9ABE3430-4796-452C-9013-2F9F053E3B43}" destId="{2EEDFD4C-D3C3-482A-BB26-541540BE3920}" srcOrd="3" destOrd="0" presId="urn:microsoft.com/office/officeart/2018/2/layout/IconVerticalSolidList"/>
    <dgm:cxn modelId="{BD83DE81-51F9-4012-9976-351BE037E988}" type="presParOf" srcId="{8E2A3291-DD47-468B-90D7-979B042A9395}" destId="{1B6E0756-4490-442C-A44F-B35818A9D74A}" srcOrd="3" destOrd="0" presId="urn:microsoft.com/office/officeart/2018/2/layout/IconVerticalSolidList"/>
    <dgm:cxn modelId="{6AE9F3F0-2A75-4410-98D3-864E71B56852}" type="presParOf" srcId="{8E2A3291-DD47-468B-90D7-979B042A9395}" destId="{3071B335-CF28-423D-9CA9-1F3C22BD6CDD}" srcOrd="4" destOrd="0" presId="urn:microsoft.com/office/officeart/2018/2/layout/IconVerticalSolidList"/>
    <dgm:cxn modelId="{FC490738-1436-41AE-BC08-BA3A706991EF}" type="presParOf" srcId="{3071B335-CF28-423D-9CA9-1F3C22BD6CDD}" destId="{10E355B6-F5A8-48AE-A7B2-8B6C6E77DE2B}" srcOrd="0" destOrd="0" presId="urn:microsoft.com/office/officeart/2018/2/layout/IconVerticalSolidList"/>
    <dgm:cxn modelId="{99FF6830-46DF-4737-A5E9-8962D51A5548}" type="presParOf" srcId="{3071B335-CF28-423D-9CA9-1F3C22BD6CDD}" destId="{12B09DB5-5103-4942-BE1C-1F20B48C8685}" srcOrd="1" destOrd="0" presId="urn:microsoft.com/office/officeart/2018/2/layout/IconVerticalSolidList"/>
    <dgm:cxn modelId="{1CC28257-AD7A-4FD9-9A7E-D1B8CAE80239}" type="presParOf" srcId="{3071B335-CF28-423D-9CA9-1F3C22BD6CDD}" destId="{36474231-6247-4A47-AE3B-72349EC222BF}" srcOrd="2" destOrd="0" presId="urn:microsoft.com/office/officeart/2018/2/layout/IconVerticalSolidList"/>
    <dgm:cxn modelId="{D354740E-6054-483F-9060-D04C523966DE}" type="presParOf" srcId="{3071B335-CF28-423D-9CA9-1F3C22BD6CDD}" destId="{D48D99C6-A953-451D-A1CC-3101F60C40F0}" srcOrd="3" destOrd="0" presId="urn:microsoft.com/office/officeart/2018/2/layout/IconVerticalSolidList"/>
    <dgm:cxn modelId="{7F0D7942-FF9B-431B-BCDC-7636ECC5B203}" type="presParOf" srcId="{8E2A3291-DD47-468B-90D7-979B042A9395}" destId="{9308FEAA-E037-408F-A116-25C38A4F422C}" srcOrd="5" destOrd="0" presId="urn:microsoft.com/office/officeart/2018/2/layout/IconVerticalSolidList"/>
    <dgm:cxn modelId="{45D90B03-3D0B-498E-A643-4E5B51E6B24B}" type="presParOf" srcId="{8E2A3291-DD47-468B-90D7-979B042A9395}" destId="{85FB2893-FF5F-4D10-B0E3-CB8EDF393A36}" srcOrd="6" destOrd="0" presId="urn:microsoft.com/office/officeart/2018/2/layout/IconVerticalSolidList"/>
    <dgm:cxn modelId="{83D8D831-F013-4464-87DD-C7DAE060513F}" type="presParOf" srcId="{85FB2893-FF5F-4D10-B0E3-CB8EDF393A36}" destId="{676BFE6A-AFB0-4F24-A69A-41568C3A415C}" srcOrd="0" destOrd="0" presId="urn:microsoft.com/office/officeart/2018/2/layout/IconVerticalSolidList"/>
    <dgm:cxn modelId="{615DCB5C-BAB2-4C95-B66A-1FB3BAE532D0}" type="presParOf" srcId="{85FB2893-FF5F-4D10-B0E3-CB8EDF393A36}" destId="{A597FAAF-4406-495F-8B44-EDC0297A17A4}" srcOrd="1" destOrd="0" presId="urn:microsoft.com/office/officeart/2018/2/layout/IconVerticalSolidList"/>
    <dgm:cxn modelId="{3F6F3DF9-7873-4D87-A439-2123C2A54AEC}" type="presParOf" srcId="{85FB2893-FF5F-4D10-B0E3-CB8EDF393A36}" destId="{97C8B400-9532-42C2-9E5A-0A41E65F81B1}" srcOrd="2" destOrd="0" presId="urn:microsoft.com/office/officeart/2018/2/layout/IconVerticalSolidList"/>
    <dgm:cxn modelId="{E8EC9324-BC26-4550-A787-5F953CEFE138}" type="presParOf" srcId="{85FB2893-FF5F-4D10-B0E3-CB8EDF393A36}" destId="{2C4E7095-487E-4120-88E5-E4B690F4EB71}" srcOrd="3" destOrd="0" presId="urn:microsoft.com/office/officeart/2018/2/layout/IconVerticalSolidList"/>
    <dgm:cxn modelId="{CE326F7A-E708-497D-BDA4-2B9F193169B9}" type="presParOf" srcId="{8E2A3291-DD47-468B-90D7-979B042A9395}" destId="{94AB819F-C20A-403C-83BA-50F54AECE227}" srcOrd="7" destOrd="0" presId="urn:microsoft.com/office/officeart/2018/2/layout/IconVerticalSolidList"/>
    <dgm:cxn modelId="{806533B9-9978-458C-B996-93D4EDCB1A1A}" type="presParOf" srcId="{8E2A3291-DD47-468B-90D7-979B042A9395}" destId="{AA951240-075C-4D5E-A08F-46DC84BD5558}" srcOrd="8" destOrd="0" presId="urn:microsoft.com/office/officeart/2018/2/layout/IconVerticalSolidList"/>
    <dgm:cxn modelId="{94C321BF-E209-4A65-AF14-70A151D1E7AE}" type="presParOf" srcId="{AA951240-075C-4D5E-A08F-46DC84BD5558}" destId="{1C741010-FDDC-43AA-BAC0-FC888DFF72A8}" srcOrd="0" destOrd="0" presId="urn:microsoft.com/office/officeart/2018/2/layout/IconVerticalSolidList"/>
    <dgm:cxn modelId="{42BEB7AA-4B40-4BAE-BAEF-B88DEC051BB4}" type="presParOf" srcId="{AA951240-075C-4D5E-A08F-46DC84BD5558}" destId="{C8D79A9B-25DB-4F82-B193-CCDA2576579E}" srcOrd="1" destOrd="0" presId="urn:microsoft.com/office/officeart/2018/2/layout/IconVerticalSolidList"/>
    <dgm:cxn modelId="{4A466A53-C6B8-4B21-8560-08E1042A89D7}" type="presParOf" srcId="{AA951240-075C-4D5E-A08F-46DC84BD5558}" destId="{0B55594B-3BE3-4ECC-96E4-E9A135979E72}" srcOrd="2" destOrd="0" presId="urn:microsoft.com/office/officeart/2018/2/layout/IconVerticalSolidList"/>
    <dgm:cxn modelId="{E456364D-355D-45F4-8F95-C06038470903}" type="presParOf" srcId="{AA951240-075C-4D5E-A08F-46DC84BD5558}" destId="{0CD5466D-AD5E-4C42-AB1A-B1064B6085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B39A4-66D8-41E7-893C-0DF32663F8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A5A3502-6758-48D7-AFB2-B4B914621DE1}">
      <dgm:prSet custT="1"/>
      <dgm:spPr/>
      <dgm:t>
        <a:bodyPr/>
        <a:lstStyle/>
        <a:p>
          <a:r>
            <a:rPr lang="en-US" sz="2000" b="0" dirty="0">
              <a:solidFill>
                <a:schemeClr val="tx1">
                  <a:lumMod val="95000"/>
                  <a:lumOff val="5000"/>
                </a:schemeClr>
              </a:solidFill>
            </a:rPr>
            <a:t>Avoid danger zone by moving staff/participants away and CALL 911!</a:t>
          </a:r>
        </a:p>
      </dgm:t>
    </dgm:pt>
    <dgm:pt modelId="{5A7FC987-73E0-41BB-B7D5-4D0AFB91FC86}" type="parTrans" cxnId="{64096A5A-5138-4C49-95E5-36323F874A3B}">
      <dgm:prSet/>
      <dgm:spPr/>
      <dgm:t>
        <a:bodyPr/>
        <a:lstStyle/>
        <a:p>
          <a:endParaRPr lang="en-US"/>
        </a:p>
      </dgm:t>
    </dgm:pt>
    <dgm:pt modelId="{E40B7C28-5D38-490B-8605-17BD5CBCF6F5}" type="sibTrans" cxnId="{64096A5A-5138-4C49-95E5-36323F874A3B}">
      <dgm:prSet/>
      <dgm:spPr/>
      <dgm:t>
        <a:bodyPr/>
        <a:lstStyle/>
        <a:p>
          <a:endParaRPr lang="en-US"/>
        </a:p>
      </dgm:t>
    </dgm:pt>
    <dgm:pt modelId="{BA57915F-BC97-40F3-BF3B-D6F2D62F9D9E}">
      <dgm:prSet/>
      <dgm:spPr/>
      <dgm:t>
        <a:bodyPr/>
        <a:lstStyle/>
        <a:p>
          <a:r>
            <a:rPr lang="en-US" dirty="0">
              <a:solidFill>
                <a:schemeClr val="tx1">
                  <a:lumMod val="95000"/>
                  <a:lumOff val="5000"/>
                </a:schemeClr>
              </a:solidFill>
            </a:rPr>
            <a:t>If participant creating situation, attempt de-escalation. If not possible, safely isolate participant and CALL 911.</a:t>
          </a:r>
        </a:p>
      </dgm:t>
    </dgm:pt>
    <dgm:pt modelId="{7DB387C4-4DEE-4353-BD73-64B9DC9FDCA9}" type="parTrans" cxnId="{D3CB1F7F-E3C8-49A5-AAA0-3352A2BE37C5}">
      <dgm:prSet/>
      <dgm:spPr/>
      <dgm:t>
        <a:bodyPr/>
        <a:lstStyle/>
        <a:p>
          <a:endParaRPr lang="en-US"/>
        </a:p>
      </dgm:t>
    </dgm:pt>
    <dgm:pt modelId="{D7D34D47-93D9-48BE-BEC7-1620CC5D416B}" type="sibTrans" cxnId="{D3CB1F7F-E3C8-49A5-AAA0-3352A2BE37C5}">
      <dgm:prSet/>
      <dgm:spPr/>
      <dgm:t>
        <a:bodyPr/>
        <a:lstStyle/>
        <a:p>
          <a:endParaRPr lang="en-US"/>
        </a:p>
      </dgm:t>
    </dgm:pt>
    <dgm:pt modelId="{780FB47F-2ABB-432C-8036-E482F74C6D95}">
      <dgm:prSet custT="1"/>
      <dgm:spPr/>
      <dgm:t>
        <a:bodyPr/>
        <a:lstStyle/>
        <a:p>
          <a:r>
            <a:rPr lang="en-US" sz="2000" b="1" dirty="0">
              <a:solidFill>
                <a:schemeClr val="tx1">
                  <a:lumMod val="95000"/>
                  <a:lumOff val="5000"/>
                </a:schemeClr>
              </a:solidFill>
            </a:rPr>
            <a:t>Verbally</a:t>
          </a:r>
          <a:r>
            <a:rPr lang="en-US" sz="2000" dirty="0">
              <a:solidFill>
                <a:schemeClr val="tx1">
                  <a:lumMod val="95000"/>
                  <a:lumOff val="5000"/>
                </a:schemeClr>
              </a:solidFill>
            </a:rPr>
            <a:t> notify supervisor/management as soon as you have exited immediate danger</a:t>
          </a:r>
        </a:p>
      </dgm:t>
    </dgm:pt>
    <dgm:pt modelId="{7FA44020-D794-4F54-8561-9143752AF02D}" type="parTrans" cxnId="{D63D6CF0-03F6-424B-BC78-EDDD09715FD2}">
      <dgm:prSet/>
      <dgm:spPr/>
      <dgm:t>
        <a:bodyPr/>
        <a:lstStyle/>
        <a:p>
          <a:endParaRPr lang="en-US"/>
        </a:p>
      </dgm:t>
    </dgm:pt>
    <dgm:pt modelId="{6CA4C70A-6CBB-46FA-95E6-C4AB46AC933D}" type="sibTrans" cxnId="{D63D6CF0-03F6-424B-BC78-EDDD09715FD2}">
      <dgm:prSet/>
      <dgm:spPr/>
      <dgm:t>
        <a:bodyPr/>
        <a:lstStyle/>
        <a:p>
          <a:endParaRPr lang="en-US"/>
        </a:p>
      </dgm:t>
    </dgm:pt>
    <dgm:pt modelId="{D535AB82-2E7B-4179-AB8B-09BAFD419965}">
      <dgm:prSet custT="1"/>
      <dgm:spPr/>
      <dgm:t>
        <a:bodyPr/>
        <a:lstStyle/>
        <a:p>
          <a:r>
            <a:rPr lang="en-US" sz="2000" dirty="0">
              <a:solidFill>
                <a:schemeClr val="tx1">
                  <a:lumMod val="95000"/>
                  <a:lumOff val="5000"/>
                </a:schemeClr>
              </a:solidFill>
            </a:rPr>
            <a:t>Do not place self in harms way</a:t>
          </a:r>
        </a:p>
      </dgm:t>
    </dgm:pt>
    <dgm:pt modelId="{8F62DCCE-0CCD-4795-BBFC-9FBDCFCD52C8}" type="parTrans" cxnId="{EA0C39DE-C1A4-4DE3-9CF4-3D612098A35C}">
      <dgm:prSet/>
      <dgm:spPr/>
      <dgm:t>
        <a:bodyPr/>
        <a:lstStyle/>
        <a:p>
          <a:endParaRPr lang="en-US"/>
        </a:p>
      </dgm:t>
    </dgm:pt>
    <dgm:pt modelId="{39FDBF34-D8C2-4273-82D0-A2581C4B02B5}" type="sibTrans" cxnId="{EA0C39DE-C1A4-4DE3-9CF4-3D612098A35C}">
      <dgm:prSet/>
      <dgm:spPr/>
      <dgm:t>
        <a:bodyPr/>
        <a:lstStyle/>
        <a:p>
          <a:endParaRPr lang="en-US"/>
        </a:p>
      </dgm:t>
    </dgm:pt>
    <dgm:pt modelId="{5E88527B-F830-4501-95F7-E1D698BFA495}">
      <dgm:prSet custT="1"/>
      <dgm:spPr/>
      <dgm:t>
        <a:bodyPr/>
        <a:lstStyle/>
        <a:p>
          <a:r>
            <a:rPr lang="en-US" sz="2000" dirty="0">
              <a:solidFill>
                <a:schemeClr val="tx1">
                  <a:lumMod val="95000"/>
                  <a:lumOff val="5000"/>
                </a:schemeClr>
              </a:solidFill>
            </a:rPr>
            <a:t>Supervisor immediately verbally notify HR</a:t>
          </a:r>
        </a:p>
      </dgm:t>
    </dgm:pt>
    <dgm:pt modelId="{FFE75506-CB95-49E9-BF1D-16F99AAEBA5C}" type="parTrans" cxnId="{88FF6C48-B82E-427A-92B8-A66838E08756}">
      <dgm:prSet/>
      <dgm:spPr/>
      <dgm:t>
        <a:bodyPr/>
        <a:lstStyle/>
        <a:p>
          <a:endParaRPr lang="en-US"/>
        </a:p>
      </dgm:t>
    </dgm:pt>
    <dgm:pt modelId="{38E817BC-FD8C-429D-B613-B530309C5840}" type="sibTrans" cxnId="{88FF6C48-B82E-427A-92B8-A66838E08756}">
      <dgm:prSet/>
      <dgm:spPr/>
      <dgm:t>
        <a:bodyPr/>
        <a:lstStyle/>
        <a:p>
          <a:endParaRPr lang="en-US"/>
        </a:p>
      </dgm:t>
    </dgm:pt>
    <dgm:pt modelId="{8E2A3291-DD47-468B-90D7-979B042A9395}" type="pres">
      <dgm:prSet presAssocID="{A1FB39A4-66D8-41E7-893C-0DF32663F897}" presName="root" presStyleCnt="0">
        <dgm:presLayoutVars>
          <dgm:dir/>
          <dgm:resizeHandles val="exact"/>
        </dgm:presLayoutVars>
      </dgm:prSet>
      <dgm:spPr/>
    </dgm:pt>
    <dgm:pt modelId="{41777D00-72D7-4DF0-8CD1-277112D6691F}" type="pres">
      <dgm:prSet presAssocID="{9A5A3502-6758-48D7-AFB2-B4B914621DE1}" presName="compNode" presStyleCnt="0"/>
      <dgm:spPr/>
    </dgm:pt>
    <dgm:pt modelId="{AC0001D0-2A2F-4808-8B1B-5F8C3FE03BC5}" type="pres">
      <dgm:prSet presAssocID="{9A5A3502-6758-48D7-AFB2-B4B914621DE1}" presName="bgRect" presStyleLbl="bgShp" presStyleIdx="0" presStyleCnt="5" custLinFactNeighborX="0" custLinFactNeighborY="-469"/>
      <dgm:spPr/>
    </dgm:pt>
    <dgm:pt modelId="{F80523EE-693A-4E04-A722-24968A9BA9AC}" type="pres">
      <dgm:prSet presAssocID="{9A5A3502-6758-48D7-AFB2-B4B914621DE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C3FD7FB3-91A9-4C7E-A330-44804052337F}" type="pres">
      <dgm:prSet presAssocID="{9A5A3502-6758-48D7-AFB2-B4B914621DE1}" presName="spaceRect" presStyleCnt="0"/>
      <dgm:spPr/>
    </dgm:pt>
    <dgm:pt modelId="{BBA98281-5438-4031-912C-C67D262C2BCC}" type="pres">
      <dgm:prSet presAssocID="{9A5A3502-6758-48D7-AFB2-B4B914621DE1}" presName="parTx" presStyleLbl="revTx" presStyleIdx="0" presStyleCnt="5">
        <dgm:presLayoutVars>
          <dgm:chMax val="0"/>
          <dgm:chPref val="0"/>
        </dgm:presLayoutVars>
      </dgm:prSet>
      <dgm:spPr/>
    </dgm:pt>
    <dgm:pt modelId="{E277D7B8-E8D6-4DE8-9EFF-F966EA8D36AE}" type="pres">
      <dgm:prSet presAssocID="{E40B7C28-5D38-490B-8605-17BD5CBCF6F5}" presName="sibTrans" presStyleCnt="0"/>
      <dgm:spPr/>
    </dgm:pt>
    <dgm:pt modelId="{9ABE3430-4796-452C-9013-2F9F053E3B43}" type="pres">
      <dgm:prSet presAssocID="{BA57915F-BC97-40F3-BF3B-D6F2D62F9D9E}" presName="compNode" presStyleCnt="0"/>
      <dgm:spPr/>
    </dgm:pt>
    <dgm:pt modelId="{9E77F395-7621-4C2C-9ED4-C5F3564DDDD5}" type="pres">
      <dgm:prSet presAssocID="{BA57915F-BC97-40F3-BF3B-D6F2D62F9D9E}" presName="bgRect" presStyleLbl="bgShp" presStyleIdx="1" presStyleCnt="5"/>
      <dgm:spPr/>
    </dgm:pt>
    <dgm:pt modelId="{B66B90EC-E29E-4D2F-8B75-D2ECED45BEDC}" type="pres">
      <dgm:prSet presAssocID="{BA57915F-BC97-40F3-BF3B-D6F2D62F9D9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816574D1-D862-46DB-AEFF-1A64B4FBBB67}" type="pres">
      <dgm:prSet presAssocID="{BA57915F-BC97-40F3-BF3B-D6F2D62F9D9E}" presName="spaceRect" presStyleCnt="0"/>
      <dgm:spPr/>
    </dgm:pt>
    <dgm:pt modelId="{2EEDFD4C-D3C3-482A-BB26-541540BE3920}" type="pres">
      <dgm:prSet presAssocID="{BA57915F-BC97-40F3-BF3B-D6F2D62F9D9E}" presName="parTx" presStyleLbl="revTx" presStyleIdx="1" presStyleCnt="5">
        <dgm:presLayoutVars>
          <dgm:chMax val="0"/>
          <dgm:chPref val="0"/>
        </dgm:presLayoutVars>
      </dgm:prSet>
      <dgm:spPr/>
    </dgm:pt>
    <dgm:pt modelId="{1B6E0756-4490-442C-A44F-B35818A9D74A}" type="pres">
      <dgm:prSet presAssocID="{D7D34D47-93D9-48BE-BEC7-1620CC5D416B}" presName="sibTrans" presStyleCnt="0"/>
      <dgm:spPr/>
    </dgm:pt>
    <dgm:pt modelId="{3071B335-CF28-423D-9CA9-1F3C22BD6CDD}" type="pres">
      <dgm:prSet presAssocID="{780FB47F-2ABB-432C-8036-E482F74C6D95}" presName="compNode" presStyleCnt="0"/>
      <dgm:spPr/>
    </dgm:pt>
    <dgm:pt modelId="{10E355B6-F5A8-48AE-A7B2-8B6C6E77DE2B}" type="pres">
      <dgm:prSet presAssocID="{780FB47F-2ABB-432C-8036-E482F74C6D95}" presName="bgRect" presStyleLbl="bgShp" presStyleIdx="2" presStyleCnt="5" custLinFactNeighborX="0" custLinFactNeighborY="341"/>
      <dgm:spPr/>
    </dgm:pt>
    <dgm:pt modelId="{12B09DB5-5103-4942-BE1C-1F20B48C8685}" type="pres">
      <dgm:prSet presAssocID="{780FB47F-2ABB-432C-8036-E482F74C6D9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36474231-6247-4A47-AE3B-72349EC222BF}" type="pres">
      <dgm:prSet presAssocID="{780FB47F-2ABB-432C-8036-E482F74C6D95}" presName="spaceRect" presStyleCnt="0"/>
      <dgm:spPr/>
    </dgm:pt>
    <dgm:pt modelId="{D48D99C6-A953-451D-A1CC-3101F60C40F0}" type="pres">
      <dgm:prSet presAssocID="{780FB47F-2ABB-432C-8036-E482F74C6D95}" presName="parTx" presStyleLbl="revTx" presStyleIdx="2" presStyleCnt="5">
        <dgm:presLayoutVars>
          <dgm:chMax val="0"/>
          <dgm:chPref val="0"/>
        </dgm:presLayoutVars>
      </dgm:prSet>
      <dgm:spPr/>
    </dgm:pt>
    <dgm:pt modelId="{9308FEAA-E037-408F-A116-25C38A4F422C}" type="pres">
      <dgm:prSet presAssocID="{6CA4C70A-6CBB-46FA-95E6-C4AB46AC933D}" presName="sibTrans" presStyleCnt="0"/>
      <dgm:spPr/>
    </dgm:pt>
    <dgm:pt modelId="{85FB2893-FF5F-4D10-B0E3-CB8EDF393A36}" type="pres">
      <dgm:prSet presAssocID="{D535AB82-2E7B-4179-AB8B-09BAFD419965}" presName="compNode" presStyleCnt="0"/>
      <dgm:spPr/>
    </dgm:pt>
    <dgm:pt modelId="{676BFE6A-AFB0-4F24-A69A-41568C3A415C}" type="pres">
      <dgm:prSet presAssocID="{D535AB82-2E7B-4179-AB8B-09BAFD419965}" presName="bgRect" presStyleLbl="bgShp" presStyleIdx="3" presStyleCnt="5"/>
      <dgm:spPr/>
    </dgm:pt>
    <dgm:pt modelId="{A597FAAF-4406-495F-8B44-EDC0297A17A4}" type="pres">
      <dgm:prSet presAssocID="{D535AB82-2E7B-4179-AB8B-09BAFD41996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box1"/>
        </a:ext>
      </dgm:extLst>
    </dgm:pt>
    <dgm:pt modelId="{97C8B400-9532-42C2-9E5A-0A41E65F81B1}" type="pres">
      <dgm:prSet presAssocID="{D535AB82-2E7B-4179-AB8B-09BAFD419965}" presName="spaceRect" presStyleCnt="0"/>
      <dgm:spPr/>
    </dgm:pt>
    <dgm:pt modelId="{2C4E7095-487E-4120-88E5-E4B690F4EB71}" type="pres">
      <dgm:prSet presAssocID="{D535AB82-2E7B-4179-AB8B-09BAFD419965}" presName="parTx" presStyleLbl="revTx" presStyleIdx="3" presStyleCnt="5">
        <dgm:presLayoutVars>
          <dgm:chMax val="0"/>
          <dgm:chPref val="0"/>
        </dgm:presLayoutVars>
      </dgm:prSet>
      <dgm:spPr/>
    </dgm:pt>
    <dgm:pt modelId="{94AB819F-C20A-403C-83BA-50F54AECE227}" type="pres">
      <dgm:prSet presAssocID="{39FDBF34-D8C2-4273-82D0-A2581C4B02B5}" presName="sibTrans" presStyleCnt="0"/>
      <dgm:spPr/>
    </dgm:pt>
    <dgm:pt modelId="{AA951240-075C-4D5E-A08F-46DC84BD5558}" type="pres">
      <dgm:prSet presAssocID="{5E88527B-F830-4501-95F7-E1D698BFA495}" presName="compNode" presStyleCnt="0"/>
      <dgm:spPr/>
    </dgm:pt>
    <dgm:pt modelId="{1C741010-FDDC-43AA-BAC0-FC888DFF72A8}" type="pres">
      <dgm:prSet presAssocID="{5E88527B-F830-4501-95F7-E1D698BFA495}" presName="bgRect" presStyleLbl="bgShp" presStyleIdx="4" presStyleCnt="5"/>
      <dgm:spPr/>
    </dgm:pt>
    <dgm:pt modelId="{C8D79A9B-25DB-4F82-B193-CCDA2576579E}" type="pres">
      <dgm:prSet presAssocID="{5E88527B-F830-4501-95F7-E1D698BFA49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eiver"/>
        </a:ext>
      </dgm:extLst>
    </dgm:pt>
    <dgm:pt modelId="{0B55594B-3BE3-4ECC-96E4-E9A135979E72}" type="pres">
      <dgm:prSet presAssocID="{5E88527B-F830-4501-95F7-E1D698BFA495}" presName="spaceRect" presStyleCnt="0"/>
      <dgm:spPr/>
    </dgm:pt>
    <dgm:pt modelId="{0CD5466D-AD5E-4C42-AB1A-B1064B60855A}" type="pres">
      <dgm:prSet presAssocID="{5E88527B-F830-4501-95F7-E1D698BFA495}" presName="parTx" presStyleLbl="revTx" presStyleIdx="4" presStyleCnt="5">
        <dgm:presLayoutVars>
          <dgm:chMax val="0"/>
          <dgm:chPref val="0"/>
        </dgm:presLayoutVars>
      </dgm:prSet>
      <dgm:spPr/>
    </dgm:pt>
  </dgm:ptLst>
  <dgm:cxnLst>
    <dgm:cxn modelId="{9B9E361E-86EE-431E-802F-A341E984D60C}" type="presOf" srcId="{780FB47F-2ABB-432C-8036-E482F74C6D95}" destId="{D48D99C6-A953-451D-A1CC-3101F60C40F0}" srcOrd="0" destOrd="0" presId="urn:microsoft.com/office/officeart/2018/2/layout/IconVerticalSolidList"/>
    <dgm:cxn modelId="{88FF6C48-B82E-427A-92B8-A66838E08756}" srcId="{A1FB39A4-66D8-41E7-893C-0DF32663F897}" destId="{5E88527B-F830-4501-95F7-E1D698BFA495}" srcOrd="4" destOrd="0" parTransId="{FFE75506-CB95-49E9-BF1D-16F99AAEBA5C}" sibTransId="{38E817BC-FD8C-429D-B613-B530309C5840}"/>
    <dgm:cxn modelId="{AA5A8D55-5C7C-4BD9-9BF2-F42826568A93}" type="presOf" srcId="{9A5A3502-6758-48D7-AFB2-B4B914621DE1}" destId="{BBA98281-5438-4031-912C-C67D262C2BCC}" srcOrd="0" destOrd="0" presId="urn:microsoft.com/office/officeart/2018/2/layout/IconVerticalSolidList"/>
    <dgm:cxn modelId="{64096A5A-5138-4C49-95E5-36323F874A3B}" srcId="{A1FB39A4-66D8-41E7-893C-0DF32663F897}" destId="{9A5A3502-6758-48D7-AFB2-B4B914621DE1}" srcOrd="0" destOrd="0" parTransId="{5A7FC987-73E0-41BB-B7D5-4D0AFB91FC86}" sibTransId="{E40B7C28-5D38-490B-8605-17BD5CBCF6F5}"/>
    <dgm:cxn modelId="{3344935A-3233-47B5-BEBC-14935C7C9A1D}" type="presOf" srcId="{5E88527B-F830-4501-95F7-E1D698BFA495}" destId="{0CD5466D-AD5E-4C42-AB1A-B1064B60855A}" srcOrd="0" destOrd="0" presId="urn:microsoft.com/office/officeart/2018/2/layout/IconVerticalSolidList"/>
    <dgm:cxn modelId="{D3CB1F7F-E3C8-49A5-AAA0-3352A2BE37C5}" srcId="{A1FB39A4-66D8-41E7-893C-0DF32663F897}" destId="{BA57915F-BC97-40F3-BF3B-D6F2D62F9D9E}" srcOrd="1" destOrd="0" parTransId="{7DB387C4-4DEE-4353-BD73-64B9DC9FDCA9}" sibTransId="{D7D34D47-93D9-48BE-BEC7-1620CC5D416B}"/>
    <dgm:cxn modelId="{7358B881-4D9E-428F-94FB-D437DCA6BF65}" type="presOf" srcId="{D535AB82-2E7B-4179-AB8B-09BAFD419965}" destId="{2C4E7095-487E-4120-88E5-E4B690F4EB71}" srcOrd="0" destOrd="0" presId="urn:microsoft.com/office/officeart/2018/2/layout/IconVerticalSolidList"/>
    <dgm:cxn modelId="{672FEB8E-D5A9-47D8-9ED7-99F589EDFB55}" type="presOf" srcId="{A1FB39A4-66D8-41E7-893C-0DF32663F897}" destId="{8E2A3291-DD47-468B-90D7-979B042A9395}" srcOrd="0" destOrd="0" presId="urn:microsoft.com/office/officeart/2018/2/layout/IconVerticalSolidList"/>
    <dgm:cxn modelId="{902851BF-D872-47E5-9FB1-E7E8D273576E}" type="presOf" srcId="{BA57915F-BC97-40F3-BF3B-D6F2D62F9D9E}" destId="{2EEDFD4C-D3C3-482A-BB26-541540BE3920}" srcOrd="0" destOrd="0" presId="urn:microsoft.com/office/officeart/2018/2/layout/IconVerticalSolidList"/>
    <dgm:cxn modelId="{EA0C39DE-C1A4-4DE3-9CF4-3D612098A35C}" srcId="{A1FB39A4-66D8-41E7-893C-0DF32663F897}" destId="{D535AB82-2E7B-4179-AB8B-09BAFD419965}" srcOrd="3" destOrd="0" parTransId="{8F62DCCE-0CCD-4795-BBFC-9FBDCFCD52C8}" sibTransId="{39FDBF34-D8C2-4273-82D0-A2581C4B02B5}"/>
    <dgm:cxn modelId="{D63D6CF0-03F6-424B-BC78-EDDD09715FD2}" srcId="{A1FB39A4-66D8-41E7-893C-0DF32663F897}" destId="{780FB47F-2ABB-432C-8036-E482F74C6D95}" srcOrd="2" destOrd="0" parTransId="{7FA44020-D794-4F54-8561-9143752AF02D}" sibTransId="{6CA4C70A-6CBB-46FA-95E6-C4AB46AC933D}"/>
    <dgm:cxn modelId="{F06CFD98-A473-42C0-91FC-14941BEBC656}" type="presParOf" srcId="{8E2A3291-DD47-468B-90D7-979B042A9395}" destId="{41777D00-72D7-4DF0-8CD1-277112D6691F}" srcOrd="0" destOrd="0" presId="urn:microsoft.com/office/officeart/2018/2/layout/IconVerticalSolidList"/>
    <dgm:cxn modelId="{88F69C3C-44E1-4370-A1C4-19B2F38BB3E1}" type="presParOf" srcId="{41777D00-72D7-4DF0-8CD1-277112D6691F}" destId="{AC0001D0-2A2F-4808-8B1B-5F8C3FE03BC5}" srcOrd="0" destOrd="0" presId="urn:microsoft.com/office/officeart/2018/2/layout/IconVerticalSolidList"/>
    <dgm:cxn modelId="{BDCA4EA2-DC93-4743-AABD-B3AF27D6BA7D}" type="presParOf" srcId="{41777D00-72D7-4DF0-8CD1-277112D6691F}" destId="{F80523EE-693A-4E04-A722-24968A9BA9AC}" srcOrd="1" destOrd="0" presId="urn:microsoft.com/office/officeart/2018/2/layout/IconVerticalSolidList"/>
    <dgm:cxn modelId="{F3A248D6-AB4D-4132-BEFC-D6A0A2560205}" type="presParOf" srcId="{41777D00-72D7-4DF0-8CD1-277112D6691F}" destId="{C3FD7FB3-91A9-4C7E-A330-44804052337F}" srcOrd="2" destOrd="0" presId="urn:microsoft.com/office/officeart/2018/2/layout/IconVerticalSolidList"/>
    <dgm:cxn modelId="{83155C3F-835A-4575-9CEB-097B695370A5}" type="presParOf" srcId="{41777D00-72D7-4DF0-8CD1-277112D6691F}" destId="{BBA98281-5438-4031-912C-C67D262C2BCC}" srcOrd="3" destOrd="0" presId="urn:microsoft.com/office/officeart/2018/2/layout/IconVerticalSolidList"/>
    <dgm:cxn modelId="{B3A19870-71EB-4F0A-924D-E9573B14FA57}" type="presParOf" srcId="{8E2A3291-DD47-468B-90D7-979B042A9395}" destId="{E277D7B8-E8D6-4DE8-9EFF-F966EA8D36AE}" srcOrd="1" destOrd="0" presId="urn:microsoft.com/office/officeart/2018/2/layout/IconVerticalSolidList"/>
    <dgm:cxn modelId="{DC70EF85-3560-4E9B-B7E5-BDAD57AE9935}" type="presParOf" srcId="{8E2A3291-DD47-468B-90D7-979B042A9395}" destId="{9ABE3430-4796-452C-9013-2F9F053E3B43}" srcOrd="2" destOrd="0" presId="urn:microsoft.com/office/officeart/2018/2/layout/IconVerticalSolidList"/>
    <dgm:cxn modelId="{08218CFF-6F1C-4454-904D-44853C983BF9}" type="presParOf" srcId="{9ABE3430-4796-452C-9013-2F9F053E3B43}" destId="{9E77F395-7621-4C2C-9ED4-C5F3564DDDD5}" srcOrd="0" destOrd="0" presId="urn:microsoft.com/office/officeart/2018/2/layout/IconVerticalSolidList"/>
    <dgm:cxn modelId="{7CCBCD15-2AC0-4C4B-AA94-501F148C6211}" type="presParOf" srcId="{9ABE3430-4796-452C-9013-2F9F053E3B43}" destId="{B66B90EC-E29E-4D2F-8B75-D2ECED45BEDC}" srcOrd="1" destOrd="0" presId="urn:microsoft.com/office/officeart/2018/2/layout/IconVerticalSolidList"/>
    <dgm:cxn modelId="{21EE7AEC-ED0F-4F9E-A5D3-DAE1CE8D5EE7}" type="presParOf" srcId="{9ABE3430-4796-452C-9013-2F9F053E3B43}" destId="{816574D1-D862-46DB-AEFF-1A64B4FBBB67}" srcOrd="2" destOrd="0" presId="urn:microsoft.com/office/officeart/2018/2/layout/IconVerticalSolidList"/>
    <dgm:cxn modelId="{E5581865-3FBF-4B0A-BDA9-C1C9A2A01BED}" type="presParOf" srcId="{9ABE3430-4796-452C-9013-2F9F053E3B43}" destId="{2EEDFD4C-D3C3-482A-BB26-541540BE3920}" srcOrd="3" destOrd="0" presId="urn:microsoft.com/office/officeart/2018/2/layout/IconVerticalSolidList"/>
    <dgm:cxn modelId="{BD83DE81-51F9-4012-9976-351BE037E988}" type="presParOf" srcId="{8E2A3291-DD47-468B-90D7-979B042A9395}" destId="{1B6E0756-4490-442C-A44F-B35818A9D74A}" srcOrd="3" destOrd="0" presId="urn:microsoft.com/office/officeart/2018/2/layout/IconVerticalSolidList"/>
    <dgm:cxn modelId="{6AE9F3F0-2A75-4410-98D3-864E71B56852}" type="presParOf" srcId="{8E2A3291-DD47-468B-90D7-979B042A9395}" destId="{3071B335-CF28-423D-9CA9-1F3C22BD6CDD}" srcOrd="4" destOrd="0" presId="urn:microsoft.com/office/officeart/2018/2/layout/IconVerticalSolidList"/>
    <dgm:cxn modelId="{FC490738-1436-41AE-BC08-BA3A706991EF}" type="presParOf" srcId="{3071B335-CF28-423D-9CA9-1F3C22BD6CDD}" destId="{10E355B6-F5A8-48AE-A7B2-8B6C6E77DE2B}" srcOrd="0" destOrd="0" presId="urn:microsoft.com/office/officeart/2018/2/layout/IconVerticalSolidList"/>
    <dgm:cxn modelId="{99FF6830-46DF-4737-A5E9-8962D51A5548}" type="presParOf" srcId="{3071B335-CF28-423D-9CA9-1F3C22BD6CDD}" destId="{12B09DB5-5103-4942-BE1C-1F20B48C8685}" srcOrd="1" destOrd="0" presId="urn:microsoft.com/office/officeart/2018/2/layout/IconVerticalSolidList"/>
    <dgm:cxn modelId="{1CC28257-AD7A-4FD9-9A7E-D1B8CAE80239}" type="presParOf" srcId="{3071B335-CF28-423D-9CA9-1F3C22BD6CDD}" destId="{36474231-6247-4A47-AE3B-72349EC222BF}" srcOrd="2" destOrd="0" presId="urn:microsoft.com/office/officeart/2018/2/layout/IconVerticalSolidList"/>
    <dgm:cxn modelId="{D354740E-6054-483F-9060-D04C523966DE}" type="presParOf" srcId="{3071B335-CF28-423D-9CA9-1F3C22BD6CDD}" destId="{D48D99C6-A953-451D-A1CC-3101F60C40F0}" srcOrd="3" destOrd="0" presId="urn:microsoft.com/office/officeart/2018/2/layout/IconVerticalSolidList"/>
    <dgm:cxn modelId="{7F0D7942-FF9B-431B-BCDC-7636ECC5B203}" type="presParOf" srcId="{8E2A3291-DD47-468B-90D7-979B042A9395}" destId="{9308FEAA-E037-408F-A116-25C38A4F422C}" srcOrd="5" destOrd="0" presId="urn:microsoft.com/office/officeart/2018/2/layout/IconVerticalSolidList"/>
    <dgm:cxn modelId="{45D90B03-3D0B-498E-A643-4E5B51E6B24B}" type="presParOf" srcId="{8E2A3291-DD47-468B-90D7-979B042A9395}" destId="{85FB2893-FF5F-4D10-B0E3-CB8EDF393A36}" srcOrd="6" destOrd="0" presId="urn:microsoft.com/office/officeart/2018/2/layout/IconVerticalSolidList"/>
    <dgm:cxn modelId="{83D8D831-F013-4464-87DD-C7DAE060513F}" type="presParOf" srcId="{85FB2893-FF5F-4D10-B0E3-CB8EDF393A36}" destId="{676BFE6A-AFB0-4F24-A69A-41568C3A415C}" srcOrd="0" destOrd="0" presId="urn:microsoft.com/office/officeart/2018/2/layout/IconVerticalSolidList"/>
    <dgm:cxn modelId="{615DCB5C-BAB2-4C95-B66A-1FB3BAE532D0}" type="presParOf" srcId="{85FB2893-FF5F-4D10-B0E3-CB8EDF393A36}" destId="{A597FAAF-4406-495F-8B44-EDC0297A17A4}" srcOrd="1" destOrd="0" presId="urn:microsoft.com/office/officeart/2018/2/layout/IconVerticalSolidList"/>
    <dgm:cxn modelId="{3F6F3DF9-7873-4D87-A439-2123C2A54AEC}" type="presParOf" srcId="{85FB2893-FF5F-4D10-B0E3-CB8EDF393A36}" destId="{97C8B400-9532-42C2-9E5A-0A41E65F81B1}" srcOrd="2" destOrd="0" presId="urn:microsoft.com/office/officeart/2018/2/layout/IconVerticalSolidList"/>
    <dgm:cxn modelId="{E8EC9324-BC26-4550-A787-5F953CEFE138}" type="presParOf" srcId="{85FB2893-FF5F-4D10-B0E3-CB8EDF393A36}" destId="{2C4E7095-487E-4120-88E5-E4B690F4EB71}" srcOrd="3" destOrd="0" presId="urn:microsoft.com/office/officeart/2018/2/layout/IconVerticalSolidList"/>
    <dgm:cxn modelId="{CE326F7A-E708-497D-BDA4-2B9F193169B9}" type="presParOf" srcId="{8E2A3291-DD47-468B-90D7-979B042A9395}" destId="{94AB819F-C20A-403C-83BA-50F54AECE227}" srcOrd="7" destOrd="0" presId="urn:microsoft.com/office/officeart/2018/2/layout/IconVerticalSolidList"/>
    <dgm:cxn modelId="{806533B9-9978-458C-B996-93D4EDCB1A1A}" type="presParOf" srcId="{8E2A3291-DD47-468B-90D7-979B042A9395}" destId="{AA951240-075C-4D5E-A08F-46DC84BD5558}" srcOrd="8" destOrd="0" presId="urn:microsoft.com/office/officeart/2018/2/layout/IconVerticalSolidList"/>
    <dgm:cxn modelId="{94C321BF-E209-4A65-AF14-70A151D1E7AE}" type="presParOf" srcId="{AA951240-075C-4D5E-A08F-46DC84BD5558}" destId="{1C741010-FDDC-43AA-BAC0-FC888DFF72A8}" srcOrd="0" destOrd="0" presId="urn:microsoft.com/office/officeart/2018/2/layout/IconVerticalSolidList"/>
    <dgm:cxn modelId="{42BEB7AA-4B40-4BAE-BAEF-B88DEC051BB4}" type="presParOf" srcId="{AA951240-075C-4D5E-A08F-46DC84BD5558}" destId="{C8D79A9B-25DB-4F82-B193-CCDA2576579E}" srcOrd="1" destOrd="0" presId="urn:microsoft.com/office/officeart/2018/2/layout/IconVerticalSolidList"/>
    <dgm:cxn modelId="{4A466A53-C6B8-4B21-8560-08E1042A89D7}" type="presParOf" srcId="{AA951240-075C-4D5E-A08F-46DC84BD5558}" destId="{0B55594B-3BE3-4ECC-96E4-E9A135979E72}" srcOrd="2" destOrd="0" presId="urn:microsoft.com/office/officeart/2018/2/layout/IconVerticalSolidList"/>
    <dgm:cxn modelId="{E456364D-355D-45F4-8F95-C06038470903}" type="presParOf" srcId="{AA951240-075C-4D5E-A08F-46DC84BD5558}" destId="{0CD5466D-AD5E-4C42-AB1A-B1064B6085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73C9DB-C039-4F5E-8D19-53AE12C83F7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9C0C902-6ED7-42FF-B1AC-63EB6B6E13D1}">
      <dgm:prSet/>
      <dgm:spPr/>
      <dgm:t>
        <a:bodyPr/>
        <a:lstStyle/>
        <a:p>
          <a:r>
            <a:rPr lang="en-US" dirty="0">
              <a:solidFill>
                <a:schemeClr val="tx1">
                  <a:lumMod val="95000"/>
                  <a:lumOff val="5000"/>
                </a:schemeClr>
              </a:solidFill>
            </a:rPr>
            <a:t>Employees are </a:t>
          </a:r>
          <a:r>
            <a:rPr lang="en-US" b="1" dirty="0">
              <a:solidFill>
                <a:schemeClr val="tx1">
                  <a:lumMod val="95000"/>
                  <a:lumOff val="5000"/>
                </a:schemeClr>
              </a:solidFill>
            </a:rPr>
            <a:t>prohibited</a:t>
          </a:r>
          <a:r>
            <a:rPr lang="en-US" dirty="0">
              <a:solidFill>
                <a:schemeClr val="tx1">
                  <a:lumMod val="95000"/>
                  <a:lumOff val="5000"/>
                </a:schemeClr>
              </a:solidFill>
            </a:rPr>
            <a:t> from carrying a weapon while in the course and scope of performing their job, whether on or not on UCP property, and whether they are licensed to carry or not. </a:t>
          </a:r>
          <a:r>
            <a:rPr lang="en-US" i="1" dirty="0">
              <a:solidFill>
                <a:schemeClr val="tx1">
                  <a:lumMod val="95000"/>
                  <a:lumOff val="5000"/>
                </a:schemeClr>
              </a:solidFill>
            </a:rPr>
            <a:t>Includes: </a:t>
          </a:r>
          <a:r>
            <a:rPr lang="en-US" dirty="0">
              <a:solidFill>
                <a:schemeClr val="tx1">
                  <a:lumMod val="95000"/>
                  <a:lumOff val="5000"/>
                </a:schemeClr>
              </a:solidFill>
            </a:rPr>
            <a:t>firearms, ammunition, high-powered archery, illegal knives, pepper spray.</a:t>
          </a:r>
        </a:p>
      </dgm:t>
    </dgm:pt>
    <dgm:pt modelId="{2A2EACEE-8260-4227-B2C5-4363FD2E920D}" type="parTrans" cxnId="{A2A24515-E2D3-4A1B-A6A6-784D740E17B4}">
      <dgm:prSet/>
      <dgm:spPr/>
      <dgm:t>
        <a:bodyPr/>
        <a:lstStyle/>
        <a:p>
          <a:endParaRPr lang="en-US"/>
        </a:p>
      </dgm:t>
    </dgm:pt>
    <dgm:pt modelId="{1BD8C4AE-08EB-46BE-9688-BBD872340EE1}" type="sibTrans" cxnId="{A2A24515-E2D3-4A1B-A6A6-784D740E17B4}">
      <dgm:prSet/>
      <dgm:spPr/>
      <dgm:t>
        <a:bodyPr/>
        <a:lstStyle/>
        <a:p>
          <a:endParaRPr lang="en-US"/>
        </a:p>
      </dgm:t>
    </dgm:pt>
    <dgm:pt modelId="{0BBB4580-6F45-443C-9D4B-5DC5481ACB34}">
      <dgm:prSet custT="1"/>
      <dgm:spPr/>
      <dgm:t>
        <a:bodyPr/>
        <a:lstStyle/>
        <a:p>
          <a:pPr algn="ctr"/>
          <a:r>
            <a:rPr lang="en-US" sz="3200" b="1" i="1" dirty="0">
              <a:solidFill>
                <a:schemeClr val="tx1">
                  <a:lumMod val="95000"/>
                  <a:lumOff val="5000"/>
                </a:schemeClr>
              </a:solidFill>
            </a:rPr>
            <a:t>Immediately report knowledge of possession of weapons by staff or participant!</a:t>
          </a:r>
          <a:endParaRPr lang="en-US" sz="3200" dirty="0">
            <a:solidFill>
              <a:schemeClr val="tx1">
                <a:lumMod val="95000"/>
                <a:lumOff val="5000"/>
              </a:schemeClr>
            </a:solidFill>
          </a:endParaRPr>
        </a:p>
      </dgm:t>
    </dgm:pt>
    <dgm:pt modelId="{7F12E60D-ACA4-499F-9FA8-C30FC684FD76}" type="parTrans" cxnId="{85C4187F-3427-48F6-9088-A0CCFBB14C06}">
      <dgm:prSet/>
      <dgm:spPr/>
      <dgm:t>
        <a:bodyPr/>
        <a:lstStyle/>
        <a:p>
          <a:endParaRPr lang="en-US"/>
        </a:p>
      </dgm:t>
    </dgm:pt>
    <dgm:pt modelId="{46A8A72E-17C0-4097-A4FD-D4B9BB0C453B}" type="sibTrans" cxnId="{85C4187F-3427-48F6-9088-A0CCFBB14C06}">
      <dgm:prSet/>
      <dgm:spPr/>
      <dgm:t>
        <a:bodyPr/>
        <a:lstStyle/>
        <a:p>
          <a:endParaRPr lang="en-US"/>
        </a:p>
      </dgm:t>
    </dgm:pt>
    <dgm:pt modelId="{8A45FDB2-BB4A-47BE-9266-15C2FFCE06ED}" type="pres">
      <dgm:prSet presAssocID="{1973C9DB-C039-4F5E-8D19-53AE12C83F71}" presName="linear" presStyleCnt="0">
        <dgm:presLayoutVars>
          <dgm:animLvl val="lvl"/>
          <dgm:resizeHandles val="exact"/>
        </dgm:presLayoutVars>
      </dgm:prSet>
      <dgm:spPr/>
    </dgm:pt>
    <dgm:pt modelId="{82037236-D8C5-4383-AF46-D3666A740494}" type="pres">
      <dgm:prSet presAssocID="{89C0C902-6ED7-42FF-B1AC-63EB6B6E13D1}" presName="parentText" presStyleLbl="node1" presStyleIdx="0" presStyleCnt="2">
        <dgm:presLayoutVars>
          <dgm:chMax val="0"/>
          <dgm:bulletEnabled val="1"/>
        </dgm:presLayoutVars>
      </dgm:prSet>
      <dgm:spPr/>
    </dgm:pt>
    <dgm:pt modelId="{BD5C3753-70D4-4720-9D26-6222444DCEC1}" type="pres">
      <dgm:prSet presAssocID="{1BD8C4AE-08EB-46BE-9688-BBD872340EE1}" presName="spacer" presStyleCnt="0"/>
      <dgm:spPr/>
    </dgm:pt>
    <dgm:pt modelId="{3F58C4CB-5ADC-423C-8102-807FB9093C65}" type="pres">
      <dgm:prSet presAssocID="{0BBB4580-6F45-443C-9D4B-5DC5481ACB34}" presName="parentText" presStyleLbl="node1" presStyleIdx="1" presStyleCnt="2">
        <dgm:presLayoutVars>
          <dgm:chMax val="0"/>
          <dgm:bulletEnabled val="1"/>
        </dgm:presLayoutVars>
      </dgm:prSet>
      <dgm:spPr/>
    </dgm:pt>
  </dgm:ptLst>
  <dgm:cxnLst>
    <dgm:cxn modelId="{A2A24515-E2D3-4A1B-A6A6-784D740E17B4}" srcId="{1973C9DB-C039-4F5E-8D19-53AE12C83F71}" destId="{89C0C902-6ED7-42FF-B1AC-63EB6B6E13D1}" srcOrd="0" destOrd="0" parTransId="{2A2EACEE-8260-4227-B2C5-4363FD2E920D}" sibTransId="{1BD8C4AE-08EB-46BE-9688-BBD872340EE1}"/>
    <dgm:cxn modelId="{738B3E3A-3C14-4D86-AF49-32BE3CEEC270}" type="presOf" srcId="{1973C9DB-C039-4F5E-8D19-53AE12C83F71}" destId="{8A45FDB2-BB4A-47BE-9266-15C2FFCE06ED}" srcOrd="0" destOrd="0" presId="urn:microsoft.com/office/officeart/2005/8/layout/vList2"/>
    <dgm:cxn modelId="{4BBD4A6A-C139-4A9A-AE8F-1D559A9AD68A}" type="presOf" srcId="{0BBB4580-6F45-443C-9D4B-5DC5481ACB34}" destId="{3F58C4CB-5ADC-423C-8102-807FB9093C65}" srcOrd="0" destOrd="0" presId="urn:microsoft.com/office/officeart/2005/8/layout/vList2"/>
    <dgm:cxn modelId="{D751A94D-6699-4E93-868E-1A7E931E44C9}" type="presOf" srcId="{89C0C902-6ED7-42FF-B1AC-63EB6B6E13D1}" destId="{82037236-D8C5-4383-AF46-D3666A740494}" srcOrd="0" destOrd="0" presId="urn:microsoft.com/office/officeart/2005/8/layout/vList2"/>
    <dgm:cxn modelId="{85C4187F-3427-48F6-9088-A0CCFBB14C06}" srcId="{1973C9DB-C039-4F5E-8D19-53AE12C83F71}" destId="{0BBB4580-6F45-443C-9D4B-5DC5481ACB34}" srcOrd="1" destOrd="0" parTransId="{7F12E60D-ACA4-499F-9FA8-C30FC684FD76}" sibTransId="{46A8A72E-17C0-4097-A4FD-D4B9BB0C453B}"/>
    <dgm:cxn modelId="{13C15B12-1982-4329-89E8-1F1836EBD692}" type="presParOf" srcId="{8A45FDB2-BB4A-47BE-9266-15C2FFCE06ED}" destId="{82037236-D8C5-4383-AF46-D3666A740494}" srcOrd="0" destOrd="0" presId="urn:microsoft.com/office/officeart/2005/8/layout/vList2"/>
    <dgm:cxn modelId="{DFB60E5A-8D41-4A50-866C-D59C5FCE452E}" type="presParOf" srcId="{8A45FDB2-BB4A-47BE-9266-15C2FFCE06ED}" destId="{BD5C3753-70D4-4720-9D26-6222444DCEC1}" srcOrd="1" destOrd="0" presId="urn:microsoft.com/office/officeart/2005/8/layout/vList2"/>
    <dgm:cxn modelId="{A0582551-2A35-47F9-9385-92D01534A6AE}" type="presParOf" srcId="{8A45FDB2-BB4A-47BE-9266-15C2FFCE06ED}" destId="{3F58C4CB-5ADC-423C-8102-807FB9093C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771C2-2E5B-47B9-8598-90FF9EBFDD18}">
      <dsp:nvSpPr>
        <dsp:cNvPr id="0" name=""/>
        <dsp:cNvSpPr/>
      </dsp:nvSpPr>
      <dsp:spPr>
        <a:xfrm>
          <a:off x="0" y="156898"/>
          <a:ext cx="6513603" cy="1233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All employees must immediately verbally report threatening behavior!</a:t>
          </a:r>
          <a:endParaRPr lang="en-US" sz="3100" kern="1200" dirty="0"/>
        </a:p>
      </dsp:txBody>
      <dsp:txXfrm>
        <a:off x="60199" y="217097"/>
        <a:ext cx="6393205" cy="1112781"/>
      </dsp:txXfrm>
    </dsp:sp>
    <dsp:sp modelId="{3AE502BC-6B5C-4C08-82EA-5564C518770B}">
      <dsp:nvSpPr>
        <dsp:cNvPr id="0" name=""/>
        <dsp:cNvSpPr/>
      </dsp:nvSpPr>
      <dsp:spPr>
        <a:xfrm>
          <a:off x="0" y="1479358"/>
          <a:ext cx="6513603" cy="12331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u="sng" kern="1200" dirty="0"/>
            <a:t>Threats of Violence, Action Steps:</a:t>
          </a:r>
          <a:endParaRPr lang="en-US" sz="3100" kern="1200" dirty="0"/>
        </a:p>
      </dsp:txBody>
      <dsp:txXfrm>
        <a:off x="60199" y="1539557"/>
        <a:ext cx="6393205" cy="1112781"/>
      </dsp:txXfrm>
    </dsp:sp>
    <dsp:sp modelId="{3A4FAD23-4936-4CB0-8F32-8D5D69B72AB4}">
      <dsp:nvSpPr>
        <dsp:cNvPr id="0" name=""/>
        <dsp:cNvSpPr/>
      </dsp:nvSpPr>
      <dsp:spPr>
        <a:xfrm>
          <a:off x="0" y="2712538"/>
          <a:ext cx="6513603" cy="301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9370" rIns="220472" bIns="3937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dirty="0"/>
            <a:t>Ensure safety of staff/participants.</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dirty="0"/>
            <a:t>Employees must immediately </a:t>
          </a:r>
          <a:r>
            <a:rPr lang="en-US" sz="2400" u="sng" kern="1200" dirty="0"/>
            <a:t>verbally</a:t>
          </a:r>
          <a:r>
            <a:rPr lang="en-US" sz="2400" kern="1200" dirty="0"/>
            <a:t> report concerns to the supervisor or other manager (if immediate supervisor is not available).</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dirty="0"/>
            <a:t>When reporting concerns, employees should be as specific and detailed as possible.</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dirty="0"/>
            <a:t>Supervisor must immediately </a:t>
          </a:r>
          <a:r>
            <a:rPr lang="en-US" sz="2400" u="sng" kern="1200" dirty="0"/>
            <a:t>verbally</a:t>
          </a:r>
          <a:r>
            <a:rPr lang="en-US" sz="2400" kern="1200" dirty="0"/>
            <a:t> notify HR.</a:t>
          </a:r>
        </a:p>
      </dsp:txBody>
      <dsp:txXfrm>
        <a:off x="0" y="2712538"/>
        <a:ext cx="6513603" cy="3015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001D0-2A2F-4808-8B1B-5F8C3FE03BC5}">
      <dsp:nvSpPr>
        <dsp:cNvPr id="0" name=""/>
        <dsp:cNvSpPr/>
      </dsp:nvSpPr>
      <dsp:spPr>
        <a:xfrm>
          <a:off x="-19113" y="8882"/>
          <a:ext cx="6513603" cy="9200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523EE-693A-4E04-A722-24968A9BA9AC}">
      <dsp:nvSpPr>
        <dsp:cNvPr id="0" name=""/>
        <dsp:cNvSpPr/>
      </dsp:nvSpPr>
      <dsp:spPr>
        <a:xfrm>
          <a:off x="259191" y="220200"/>
          <a:ext cx="506008" cy="5060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98281-5438-4031-912C-C67D262C2BCC}">
      <dsp:nvSpPr>
        <dsp:cNvPr id="0" name=""/>
        <dsp:cNvSpPr/>
      </dsp:nvSpPr>
      <dsp:spPr>
        <a:xfrm>
          <a:off x="1043505" y="13197"/>
          <a:ext cx="5418340"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lumMod val="95000"/>
                  <a:lumOff val="5000"/>
                </a:schemeClr>
              </a:solidFill>
            </a:rPr>
            <a:t>Ensure the safety of participants and staff</a:t>
          </a:r>
        </a:p>
      </dsp:txBody>
      <dsp:txXfrm>
        <a:off x="1043505" y="13197"/>
        <a:ext cx="5418340" cy="976505"/>
      </dsp:txXfrm>
    </dsp:sp>
    <dsp:sp modelId="{9E77F395-7621-4C2C-9ED4-C5F3564DDDD5}">
      <dsp:nvSpPr>
        <dsp:cNvPr id="0" name=""/>
        <dsp:cNvSpPr/>
      </dsp:nvSpPr>
      <dsp:spPr>
        <a:xfrm>
          <a:off x="-19113" y="1233828"/>
          <a:ext cx="6513603" cy="9200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B90EC-E29E-4D2F-8B75-D2ECED45BEDC}">
      <dsp:nvSpPr>
        <dsp:cNvPr id="0" name=""/>
        <dsp:cNvSpPr/>
      </dsp:nvSpPr>
      <dsp:spPr>
        <a:xfrm>
          <a:off x="259191" y="1440832"/>
          <a:ext cx="506008" cy="5060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EDFD4C-D3C3-482A-BB26-541540BE3920}">
      <dsp:nvSpPr>
        <dsp:cNvPr id="0" name=""/>
        <dsp:cNvSpPr/>
      </dsp:nvSpPr>
      <dsp:spPr>
        <a:xfrm>
          <a:off x="1043505" y="1233828"/>
          <a:ext cx="5418340"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lumMod val="95000"/>
                  <a:lumOff val="5000"/>
                </a:schemeClr>
              </a:solidFill>
            </a:rPr>
            <a:t>Verbally</a:t>
          </a:r>
          <a:r>
            <a:rPr lang="en-US" sz="1900" kern="1200" dirty="0">
              <a:solidFill>
                <a:schemeClr val="tx1">
                  <a:lumMod val="95000"/>
                  <a:lumOff val="5000"/>
                </a:schemeClr>
              </a:solidFill>
            </a:rPr>
            <a:t> notify supervisor/management </a:t>
          </a:r>
        </a:p>
      </dsp:txBody>
      <dsp:txXfrm>
        <a:off x="1043505" y="1233828"/>
        <a:ext cx="5418340" cy="976505"/>
      </dsp:txXfrm>
    </dsp:sp>
    <dsp:sp modelId="{10E355B6-F5A8-48AE-A7B2-8B6C6E77DE2B}">
      <dsp:nvSpPr>
        <dsp:cNvPr id="0" name=""/>
        <dsp:cNvSpPr/>
      </dsp:nvSpPr>
      <dsp:spPr>
        <a:xfrm>
          <a:off x="-19113" y="2457597"/>
          <a:ext cx="6513603" cy="92001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09DB5-5103-4942-BE1C-1F20B48C8685}">
      <dsp:nvSpPr>
        <dsp:cNvPr id="0" name=""/>
        <dsp:cNvSpPr/>
      </dsp:nvSpPr>
      <dsp:spPr>
        <a:xfrm>
          <a:off x="259191" y="2661463"/>
          <a:ext cx="506008" cy="5060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8D99C6-A953-451D-A1CC-3101F60C40F0}">
      <dsp:nvSpPr>
        <dsp:cNvPr id="0" name=""/>
        <dsp:cNvSpPr/>
      </dsp:nvSpPr>
      <dsp:spPr>
        <a:xfrm>
          <a:off x="972633" y="2454460"/>
          <a:ext cx="5560083"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ffectLst/>
              <a:latin typeface="+mn-lt"/>
              <a:ea typeface="+mn-ea"/>
              <a:cs typeface="+mn-cs"/>
            </a:rPr>
            <a:t>When reporting a threat of violence, the employee should be as specific and detailed as possible</a:t>
          </a:r>
          <a:endParaRPr lang="en-US" sz="2000" kern="1200" dirty="0">
            <a:solidFill>
              <a:schemeClr val="tx1">
                <a:lumMod val="95000"/>
                <a:lumOff val="5000"/>
              </a:schemeClr>
            </a:solidFill>
          </a:endParaRPr>
        </a:p>
      </dsp:txBody>
      <dsp:txXfrm>
        <a:off x="972633" y="2454460"/>
        <a:ext cx="5560083" cy="976505"/>
      </dsp:txXfrm>
    </dsp:sp>
    <dsp:sp modelId="{676BFE6A-AFB0-4F24-A69A-41568C3A415C}">
      <dsp:nvSpPr>
        <dsp:cNvPr id="0" name=""/>
        <dsp:cNvSpPr/>
      </dsp:nvSpPr>
      <dsp:spPr>
        <a:xfrm>
          <a:off x="-19113" y="3675091"/>
          <a:ext cx="6513603" cy="92001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97FAAF-4406-495F-8B44-EDC0297A17A4}">
      <dsp:nvSpPr>
        <dsp:cNvPr id="0" name=""/>
        <dsp:cNvSpPr/>
      </dsp:nvSpPr>
      <dsp:spPr>
        <a:xfrm>
          <a:off x="259191" y="3882095"/>
          <a:ext cx="506008" cy="5060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4E7095-487E-4120-88E5-E4B690F4EB71}">
      <dsp:nvSpPr>
        <dsp:cNvPr id="0" name=""/>
        <dsp:cNvSpPr/>
      </dsp:nvSpPr>
      <dsp:spPr>
        <a:xfrm>
          <a:off x="1043505" y="3675091"/>
          <a:ext cx="5418340"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95000"/>
                  <a:lumOff val="5000"/>
                </a:schemeClr>
              </a:solidFill>
            </a:rPr>
            <a:t>Do not place self in harms way</a:t>
          </a:r>
        </a:p>
      </dsp:txBody>
      <dsp:txXfrm>
        <a:off x="1043505" y="3675091"/>
        <a:ext cx="5418340" cy="976505"/>
      </dsp:txXfrm>
    </dsp:sp>
    <dsp:sp modelId="{1C741010-FDDC-43AA-BAC0-FC888DFF72A8}">
      <dsp:nvSpPr>
        <dsp:cNvPr id="0" name=""/>
        <dsp:cNvSpPr/>
      </dsp:nvSpPr>
      <dsp:spPr>
        <a:xfrm>
          <a:off x="-19113" y="4895723"/>
          <a:ext cx="6513603" cy="92001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D79A9B-25DB-4F82-B193-CCDA2576579E}">
      <dsp:nvSpPr>
        <dsp:cNvPr id="0" name=""/>
        <dsp:cNvSpPr/>
      </dsp:nvSpPr>
      <dsp:spPr>
        <a:xfrm>
          <a:off x="259191" y="5102726"/>
          <a:ext cx="506008" cy="5060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D5466D-AD5E-4C42-AB1A-B1064B60855A}">
      <dsp:nvSpPr>
        <dsp:cNvPr id="0" name=""/>
        <dsp:cNvSpPr/>
      </dsp:nvSpPr>
      <dsp:spPr>
        <a:xfrm>
          <a:off x="1043505" y="4895723"/>
          <a:ext cx="5418340"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95000"/>
                  <a:lumOff val="5000"/>
                </a:schemeClr>
              </a:solidFill>
            </a:rPr>
            <a:t>Supervisor immediately verbally notify HR</a:t>
          </a:r>
        </a:p>
      </dsp:txBody>
      <dsp:txXfrm>
        <a:off x="1043505" y="4895723"/>
        <a:ext cx="5418340" cy="976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001D0-2A2F-4808-8B1B-5F8C3FE03BC5}">
      <dsp:nvSpPr>
        <dsp:cNvPr id="0" name=""/>
        <dsp:cNvSpPr/>
      </dsp:nvSpPr>
      <dsp:spPr>
        <a:xfrm>
          <a:off x="0" y="4"/>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523EE-693A-4E04-A722-24968A9BA9AC}">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98281-5438-4031-912C-C67D262C2BCC}">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lumMod val="95000"/>
                  <a:lumOff val="5000"/>
                </a:schemeClr>
              </a:solidFill>
            </a:rPr>
            <a:t>Avoid danger zone by moving staff/participants away and CALL 911!</a:t>
          </a:r>
        </a:p>
      </dsp:txBody>
      <dsp:txXfrm>
        <a:off x="1131174" y="4597"/>
        <a:ext cx="5382429" cy="979371"/>
      </dsp:txXfrm>
    </dsp:sp>
    <dsp:sp modelId="{9E77F395-7621-4C2C-9ED4-C5F3564DDDD5}">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B90EC-E29E-4D2F-8B75-D2ECED45BEDC}">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EDFD4C-D3C3-482A-BB26-541540BE3920}">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lumMod val="95000"/>
                  <a:lumOff val="5000"/>
                </a:schemeClr>
              </a:solidFill>
            </a:rPr>
            <a:t>If participant creating situation, attempt de-escalation. If not possible, safely isolate participant and CALL 911.</a:t>
          </a:r>
        </a:p>
      </dsp:txBody>
      <dsp:txXfrm>
        <a:off x="1131174" y="1228812"/>
        <a:ext cx="5382429" cy="979371"/>
      </dsp:txXfrm>
    </dsp:sp>
    <dsp:sp modelId="{10E355B6-F5A8-48AE-A7B2-8B6C6E77DE2B}">
      <dsp:nvSpPr>
        <dsp:cNvPr id="0" name=""/>
        <dsp:cNvSpPr/>
      </dsp:nvSpPr>
      <dsp:spPr>
        <a:xfrm>
          <a:off x="0" y="2456366"/>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09DB5-5103-4942-BE1C-1F20B48C8685}">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8D99C6-A953-451D-A1CC-3101F60C40F0}">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95000"/>
                  <a:lumOff val="5000"/>
                </a:schemeClr>
              </a:solidFill>
            </a:rPr>
            <a:t>Verbally</a:t>
          </a:r>
          <a:r>
            <a:rPr lang="en-US" sz="2000" kern="1200" dirty="0">
              <a:solidFill>
                <a:schemeClr val="tx1">
                  <a:lumMod val="95000"/>
                  <a:lumOff val="5000"/>
                </a:schemeClr>
              </a:solidFill>
            </a:rPr>
            <a:t> notify supervisor/management as soon as you have exited immediate danger</a:t>
          </a:r>
        </a:p>
      </dsp:txBody>
      <dsp:txXfrm>
        <a:off x="1131174" y="2453027"/>
        <a:ext cx="5382429" cy="979371"/>
      </dsp:txXfrm>
    </dsp:sp>
    <dsp:sp modelId="{676BFE6A-AFB0-4F24-A69A-41568C3A415C}">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97FAAF-4406-495F-8B44-EDC0297A17A4}">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4E7095-487E-4120-88E5-E4B690F4EB71}">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95000"/>
                  <a:lumOff val="5000"/>
                </a:schemeClr>
              </a:solidFill>
            </a:rPr>
            <a:t>Do not place self in harms way</a:t>
          </a:r>
        </a:p>
      </dsp:txBody>
      <dsp:txXfrm>
        <a:off x="1131174" y="3677241"/>
        <a:ext cx="5382429" cy="979371"/>
      </dsp:txXfrm>
    </dsp:sp>
    <dsp:sp modelId="{1C741010-FDDC-43AA-BAC0-FC888DFF72A8}">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D79A9B-25DB-4F82-B193-CCDA2576579E}">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D5466D-AD5E-4C42-AB1A-B1064B60855A}">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95000"/>
                  <a:lumOff val="5000"/>
                </a:schemeClr>
              </a:solidFill>
            </a:rPr>
            <a:t>Supervisor immediately verbally notify HR</a:t>
          </a:r>
        </a:p>
      </dsp:txBody>
      <dsp:txXfrm>
        <a:off x="1131174" y="4901456"/>
        <a:ext cx="5382429" cy="979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37236-D8C5-4383-AF46-D3666A740494}">
      <dsp:nvSpPr>
        <dsp:cNvPr id="0" name=""/>
        <dsp:cNvSpPr/>
      </dsp:nvSpPr>
      <dsp:spPr>
        <a:xfrm>
          <a:off x="0" y="332713"/>
          <a:ext cx="6773765" cy="2574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lumMod val="95000"/>
                  <a:lumOff val="5000"/>
                </a:schemeClr>
              </a:solidFill>
            </a:rPr>
            <a:t>Employees are </a:t>
          </a:r>
          <a:r>
            <a:rPr lang="en-US" sz="2500" b="1" kern="1200" dirty="0">
              <a:solidFill>
                <a:schemeClr val="tx1">
                  <a:lumMod val="95000"/>
                  <a:lumOff val="5000"/>
                </a:schemeClr>
              </a:solidFill>
            </a:rPr>
            <a:t>prohibited</a:t>
          </a:r>
          <a:r>
            <a:rPr lang="en-US" sz="2500" kern="1200" dirty="0">
              <a:solidFill>
                <a:schemeClr val="tx1">
                  <a:lumMod val="95000"/>
                  <a:lumOff val="5000"/>
                </a:schemeClr>
              </a:solidFill>
            </a:rPr>
            <a:t> from carrying a weapon while in the course and scope of performing their job, whether on or not on UCP property, and whether they are licensed to carry or not. </a:t>
          </a:r>
          <a:r>
            <a:rPr lang="en-US" sz="2500" i="1" kern="1200" dirty="0">
              <a:solidFill>
                <a:schemeClr val="tx1">
                  <a:lumMod val="95000"/>
                  <a:lumOff val="5000"/>
                </a:schemeClr>
              </a:solidFill>
            </a:rPr>
            <a:t>Includes: </a:t>
          </a:r>
          <a:r>
            <a:rPr lang="en-US" sz="2500" kern="1200" dirty="0">
              <a:solidFill>
                <a:schemeClr val="tx1">
                  <a:lumMod val="95000"/>
                  <a:lumOff val="5000"/>
                </a:schemeClr>
              </a:solidFill>
            </a:rPr>
            <a:t>firearms, ammunition, high-powered archery, illegal knives, pepper spray.</a:t>
          </a:r>
        </a:p>
      </dsp:txBody>
      <dsp:txXfrm>
        <a:off x="125652" y="458365"/>
        <a:ext cx="6522461" cy="2322696"/>
      </dsp:txXfrm>
    </dsp:sp>
    <dsp:sp modelId="{3F58C4CB-5ADC-423C-8102-807FB9093C65}">
      <dsp:nvSpPr>
        <dsp:cNvPr id="0" name=""/>
        <dsp:cNvSpPr/>
      </dsp:nvSpPr>
      <dsp:spPr>
        <a:xfrm>
          <a:off x="0" y="2978713"/>
          <a:ext cx="6773765" cy="2574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1" kern="1200" dirty="0">
              <a:solidFill>
                <a:schemeClr val="tx1">
                  <a:lumMod val="95000"/>
                  <a:lumOff val="5000"/>
                </a:schemeClr>
              </a:solidFill>
            </a:rPr>
            <a:t>Immediately report knowledge of possession of weapons by staff or participant!</a:t>
          </a:r>
          <a:endParaRPr lang="en-US" sz="3200" kern="1200" dirty="0">
            <a:solidFill>
              <a:schemeClr val="tx1">
                <a:lumMod val="95000"/>
                <a:lumOff val="5000"/>
              </a:schemeClr>
            </a:solidFill>
          </a:endParaRPr>
        </a:p>
      </dsp:txBody>
      <dsp:txXfrm>
        <a:off x="125652" y="3104365"/>
        <a:ext cx="6522461" cy="23226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E2822E-54C0-483F-9D5E-24281D0763A4}" type="datetimeFigureOut">
              <a:rPr lang="en-US" smtClean="0"/>
              <a:t>3/16/2022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8A4D26-A723-4D1F-AAB4-2FDACA22860A}" type="slidenum">
              <a:rPr lang="en-US" smtClean="0"/>
              <a:t>‹#›</a:t>
            </a:fld>
            <a:endParaRPr lang="en-US" dirty="0"/>
          </a:p>
        </p:txBody>
      </p:sp>
    </p:spTree>
    <p:extLst>
      <p:ext uri="{BB962C8B-B14F-4D97-AF65-F5344CB8AC3E}">
        <p14:creationId xmlns:p14="http://schemas.microsoft.com/office/powerpoint/2010/main" val="199211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A4D26-A723-4D1F-AAB4-2FDACA22860A}" type="slidenum">
              <a:rPr lang="en-US" smtClean="0"/>
              <a:t>1</a:t>
            </a:fld>
            <a:endParaRPr lang="en-US" dirty="0"/>
          </a:p>
        </p:txBody>
      </p:sp>
    </p:spTree>
    <p:extLst>
      <p:ext uri="{BB962C8B-B14F-4D97-AF65-F5344CB8AC3E}">
        <p14:creationId xmlns:p14="http://schemas.microsoft.com/office/powerpoint/2010/main" val="131722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an employee becomes aware of any act of violence about to happen, or violence is occurring, the employee should take these steps: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Try to avoid danger by moving staff or participants away and immediately contact local law enforcement by dialing 911.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a participant is creating a threating situation, try to deescalate but if this is not possible, safely isolate the participant and call 911 (let them know it is an individual with a diagnosis).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Immediately after contacting the law enforcement authorities for emergency assistance, the employee must report the incident verbally to his or her Supervisor or a management. The Supervisor must then immediately verbally notify the Director of Human Resources or a member of the Human Resources Department.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reporting a threat or incident of violence, the employee should be as specific and detailed as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Employees should not place themselves in peril, nor should they attempt to intercede during an incident.</a:t>
            </a:r>
          </a:p>
          <a:p>
            <a:pPr marL="171450" indent="-171450">
              <a:buFont typeface="Arial" panose="020B0604020202020204" pitchFamily="34" charset="0"/>
              <a:buChar char="•"/>
            </a:pPr>
            <a:endParaRPr lang="en-US" dirty="0"/>
          </a:p>
          <a:p>
            <a:r>
              <a:rPr lang="en-US" dirty="0"/>
              <a:t>Shortly we will discuss active shooter/other assailant situation.</a:t>
            </a:r>
          </a:p>
        </p:txBody>
      </p:sp>
      <p:sp>
        <p:nvSpPr>
          <p:cNvPr id="4" name="Slide Number Placeholder 3"/>
          <p:cNvSpPr>
            <a:spLocks noGrp="1"/>
          </p:cNvSpPr>
          <p:nvPr>
            <p:ph type="sldNum" sz="quarter" idx="5"/>
          </p:nvPr>
        </p:nvSpPr>
        <p:spPr/>
        <p:txBody>
          <a:bodyPr/>
          <a:lstStyle/>
          <a:p>
            <a:fld id="{7B8A4D26-A723-4D1F-AAB4-2FDACA22860A}" type="slidenum">
              <a:rPr lang="en-US" smtClean="0"/>
              <a:t>10</a:t>
            </a:fld>
            <a:endParaRPr lang="en-US" dirty="0"/>
          </a:p>
        </p:txBody>
      </p:sp>
    </p:spTree>
    <p:extLst>
      <p:ext uri="{BB962C8B-B14F-4D97-AF65-F5344CB8AC3E}">
        <p14:creationId xmlns:p14="http://schemas.microsoft.com/office/powerpoint/2010/main" val="6387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UCP has a WEAPONS-FREE WORKPLACE policy to ensure that we maintain a workplace safe and free of violence for all employees, participants, visitors, volunteers, and vendors. UCP prohibits the possession or use of dangerous weapons on company property, unless otherwise allowed by law. Employees are prohibited from possessing a weapon on their person while on UCP property, while using company owned or leased vehicles, or during their employment with UCP.</a:t>
            </a:r>
          </a:p>
          <a:p>
            <a:endParaRPr lang="en-US" dirty="0"/>
          </a:p>
          <a:p>
            <a:r>
              <a:rPr lang="en-US" sz="1200" kern="1200" dirty="0">
                <a:solidFill>
                  <a:schemeClr val="tx1"/>
                </a:solidFill>
                <a:effectLst/>
                <a:latin typeface="+mn-lt"/>
                <a:ea typeface="+mn-ea"/>
                <a:cs typeface="+mn-cs"/>
              </a:rPr>
              <a:t>Prohibited weapons include any form of weapon or explosive restricted under local, state, or federal regulation. This includes, but is not limited to, firearms, ammunition, high-powered archery equipment, illegal knives or other weapons covered by the law. Legal, chemical dispensing devices such as pepper sprays that are sold commercially for personal protection are not covered by this policy. Any question about whether an item is covered by this policy shall be resolved by the HR department.</a:t>
            </a:r>
          </a:p>
          <a:p>
            <a:endParaRPr lang="en-US" dirty="0"/>
          </a:p>
          <a:p>
            <a:r>
              <a:rPr lang="en-US" sz="1200" kern="1200" dirty="0">
                <a:solidFill>
                  <a:schemeClr val="tx1"/>
                </a:solidFill>
                <a:effectLst/>
                <a:latin typeface="+mn-lt"/>
                <a:ea typeface="+mn-ea"/>
                <a:cs typeface="+mn-cs"/>
              </a:rPr>
              <a:t>Employees are required to immediately report to their Supervisor or Director any weapons that a staff member, participant or a participant’s friend or family member brings onto UCP property. </a:t>
            </a:r>
          </a:p>
          <a:p>
            <a:endParaRPr lang="en-US" dirty="0"/>
          </a:p>
        </p:txBody>
      </p:sp>
      <p:sp>
        <p:nvSpPr>
          <p:cNvPr id="4" name="Slide Number Placeholder 3"/>
          <p:cNvSpPr>
            <a:spLocks noGrp="1"/>
          </p:cNvSpPr>
          <p:nvPr>
            <p:ph type="sldNum" sz="quarter" idx="5"/>
          </p:nvPr>
        </p:nvSpPr>
        <p:spPr/>
        <p:txBody>
          <a:bodyPr/>
          <a:lstStyle/>
          <a:p>
            <a:fld id="{7B8A4D26-A723-4D1F-AAB4-2FDACA22860A}" type="slidenum">
              <a:rPr lang="en-US" smtClean="0"/>
              <a:t>11</a:t>
            </a:fld>
            <a:endParaRPr lang="en-US" dirty="0"/>
          </a:p>
        </p:txBody>
      </p:sp>
    </p:spTree>
    <p:extLst>
      <p:ext uri="{BB962C8B-B14F-4D97-AF65-F5344CB8AC3E}">
        <p14:creationId xmlns:p14="http://schemas.microsoft.com/office/powerpoint/2010/main" val="157663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UCP’s Emergency Response Guide details general guidance on what we should do in the event of any emergency – </a:t>
            </a:r>
          </a:p>
          <a:p>
            <a:endParaRPr lang="en-US" dirty="0"/>
          </a:p>
          <a:p>
            <a:r>
              <a:rPr lang="en-US" dirty="0"/>
              <a:t>ASK SOMEONE TO READ</a:t>
            </a:r>
          </a:p>
          <a:p>
            <a:endParaRPr lang="en-US" dirty="0"/>
          </a:p>
          <a:p>
            <a:pPr marL="0" indent="0">
              <a:buNone/>
            </a:pPr>
            <a:r>
              <a:rPr lang="en-US" sz="1200" b="1" dirty="0">
                <a:effectLst>
                  <a:outerShdw blurRad="38100" dist="38100" dir="2700000" algn="tl">
                    <a:srgbClr val="000000">
                      <a:alpha val="43137"/>
                    </a:srgbClr>
                  </a:outerShdw>
                </a:effectLst>
              </a:rPr>
              <a:t>What You Should KNOW:</a:t>
            </a:r>
          </a:p>
          <a:p>
            <a:r>
              <a:rPr lang="en-US" sz="1200" dirty="0"/>
              <a:t>In emergency situations, you might be the first line of defense. Know that others will take their cues from you. Act accordingly. </a:t>
            </a:r>
          </a:p>
          <a:p>
            <a:endParaRPr lang="en-US" sz="1200" dirty="0"/>
          </a:p>
          <a:p>
            <a:pPr marL="0" indent="0">
              <a:buNone/>
            </a:pPr>
            <a:r>
              <a:rPr lang="en-US" sz="1200" b="1" dirty="0">
                <a:effectLst>
                  <a:outerShdw blurRad="38100" dist="38100" dir="2700000" algn="tl">
                    <a:srgbClr val="000000">
                      <a:alpha val="43137"/>
                    </a:srgbClr>
                  </a:outerShdw>
                </a:effectLst>
              </a:rPr>
              <a:t>What You Should DO:</a:t>
            </a:r>
            <a:endParaRPr lang="en-US" sz="1200" dirty="0">
              <a:effectLst>
                <a:outerShdw blurRad="38100" dist="38100" dir="2700000" algn="tl">
                  <a:srgbClr val="000000">
                    <a:alpha val="43137"/>
                  </a:srgbClr>
                </a:outerShdw>
              </a:effectLst>
            </a:endParaRPr>
          </a:p>
          <a:p>
            <a:r>
              <a:rPr lang="en-US" sz="1200" b="1" dirty="0"/>
              <a:t>First and foremost: See something, say something. </a:t>
            </a:r>
            <a:r>
              <a:rPr lang="en-US" sz="1200" dirty="0"/>
              <a:t>Trust your gut instinct. </a:t>
            </a:r>
          </a:p>
          <a:p>
            <a:r>
              <a:rPr lang="en-US" sz="1200" b="1" dirty="0"/>
              <a:t>Check the scene around you. </a:t>
            </a:r>
            <a:r>
              <a:rPr lang="en-US" sz="1200" dirty="0"/>
              <a:t>If safe to do so, move yourself and others to safety. A safe location has been pre-determined for all UCP locations. Know it. </a:t>
            </a:r>
          </a:p>
          <a:p>
            <a:endParaRPr lang="en-US" dirty="0"/>
          </a:p>
        </p:txBody>
      </p:sp>
      <p:sp>
        <p:nvSpPr>
          <p:cNvPr id="4" name="Slide Number Placeholder 3"/>
          <p:cNvSpPr>
            <a:spLocks noGrp="1"/>
          </p:cNvSpPr>
          <p:nvPr>
            <p:ph type="sldNum" sz="quarter" idx="5"/>
          </p:nvPr>
        </p:nvSpPr>
        <p:spPr/>
        <p:txBody>
          <a:bodyPr/>
          <a:lstStyle/>
          <a:p>
            <a:fld id="{7B8A4D26-A723-4D1F-AAB4-2FDACA22860A}" type="slidenum">
              <a:rPr lang="en-US" smtClean="0"/>
              <a:t>12</a:t>
            </a:fld>
            <a:endParaRPr lang="en-US" dirty="0"/>
          </a:p>
        </p:txBody>
      </p:sp>
    </p:spTree>
    <p:extLst>
      <p:ext uri="{BB962C8B-B14F-4D97-AF65-F5344CB8AC3E}">
        <p14:creationId xmlns:p14="http://schemas.microsoft.com/office/powerpoint/2010/main" val="168334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alpha val="43137"/>
                    </a:srgbClr>
                  </a:outerShdw>
                </a:effectLst>
              </a:rPr>
              <a:t>What You Should DO continued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SOMEONE TO READ</a:t>
            </a:r>
          </a:p>
          <a:p>
            <a:pPr marL="0" indent="0">
              <a:buNone/>
            </a:pPr>
            <a:endParaRPr lang="en-US" sz="1200" b="1" dirty="0"/>
          </a:p>
          <a:p>
            <a:endParaRPr lang="en-US" dirty="0"/>
          </a:p>
        </p:txBody>
      </p:sp>
      <p:sp>
        <p:nvSpPr>
          <p:cNvPr id="4" name="Slide Number Placeholder 3"/>
          <p:cNvSpPr>
            <a:spLocks noGrp="1"/>
          </p:cNvSpPr>
          <p:nvPr>
            <p:ph type="sldNum" sz="quarter" idx="5"/>
          </p:nvPr>
        </p:nvSpPr>
        <p:spPr/>
        <p:txBody>
          <a:bodyPr/>
          <a:lstStyle/>
          <a:p>
            <a:fld id="{7B8A4D26-A723-4D1F-AAB4-2FDACA22860A}" type="slidenum">
              <a:rPr lang="en-US" smtClean="0"/>
              <a:t>13</a:t>
            </a:fld>
            <a:endParaRPr lang="en-US" dirty="0"/>
          </a:p>
        </p:txBody>
      </p:sp>
    </p:spTree>
    <p:extLst>
      <p:ext uri="{BB962C8B-B14F-4D97-AF65-F5344CB8AC3E}">
        <p14:creationId xmlns:p14="http://schemas.microsoft.com/office/powerpoint/2010/main" val="131722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Before we discuss what we need to know and do in the event of active shooter or other assailant situation, I wanted to share a few facts about active shooter events in the US: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According to the Department of Homeland Security </a:t>
            </a:r>
            <a:r>
              <a:rPr lang="en-US" dirty="0"/>
              <a:t>Between 1982 and 2022, the top 7 states for number of mass shootings are:</a:t>
            </a:r>
          </a:p>
          <a:p>
            <a:pPr marL="228600" indent="-228600">
              <a:buFont typeface="+mj-lt"/>
              <a:buAutoNum type="arabicPeriod"/>
            </a:pPr>
            <a:r>
              <a:rPr lang="en-US" dirty="0"/>
              <a:t>California – 23</a:t>
            </a:r>
          </a:p>
          <a:p>
            <a:pPr marL="228600" indent="-228600">
              <a:buFont typeface="+mj-lt"/>
              <a:buAutoNum type="arabicPeriod"/>
            </a:pPr>
            <a:r>
              <a:rPr lang="en-US" dirty="0"/>
              <a:t>Florida – 12</a:t>
            </a:r>
          </a:p>
          <a:p>
            <a:pPr marL="228600" indent="-228600">
              <a:buFont typeface="+mj-lt"/>
              <a:buAutoNum type="arabicPeriod"/>
            </a:pPr>
            <a:r>
              <a:rPr lang="en-US" dirty="0"/>
              <a:t>Texas – 11</a:t>
            </a:r>
          </a:p>
          <a:p>
            <a:pPr marL="228600" indent="-228600">
              <a:buFont typeface="+mj-lt"/>
              <a:buAutoNum type="arabicPeriod"/>
            </a:pPr>
            <a:r>
              <a:rPr lang="en-US" dirty="0"/>
              <a:t>Washington &amp; Colorado tied at 4</a:t>
            </a:r>
            <a:r>
              <a:rPr lang="en-US" baseline="30000" dirty="0"/>
              <a:t>th</a:t>
            </a:r>
            <a:r>
              <a:rPr lang="en-US" dirty="0"/>
              <a:t> with  7 each</a:t>
            </a:r>
          </a:p>
          <a:p>
            <a:pPr marL="228600" indent="-228600">
              <a:buFont typeface="+mj-lt"/>
              <a:buAutoNum type="arabicPeriod"/>
            </a:pPr>
            <a:r>
              <a:rPr lang="en-US" dirty="0"/>
              <a:t>Wisconsin &amp; Pennsylvania are tied at 5</a:t>
            </a:r>
            <a:r>
              <a:rPr lang="en-US" baseline="30000" dirty="0"/>
              <a:t>th</a:t>
            </a:r>
            <a:r>
              <a:rPr lang="en-US" dirty="0"/>
              <a:t> with 5 each</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March 2018, three people were killed by an armed gunman during a hostage situation at Yountville Veterans Home in Napa County, California. </a:t>
            </a:r>
          </a:p>
          <a:p>
            <a:r>
              <a:rPr lang="en-US" sz="1200" b="0" i="0" u="none" strike="noStrike" kern="1200" baseline="0" dirty="0">
                <a:solidFill>
                  <a:schemeClr val="tx1"/>
                </a:solidFill>
                <a:latin typeface="+mn-lt"/>
                <a:ea typeface="+mn-ea"/>
                <a:cs typeface="+mn-cs"/>
              </a:rPr>
              <a:t>In February 2018, 17 people including students and teachers were killed and 17 more were wounded when a gunman opened fire inside Marjory Stoneman Douglas High School in Parkland, Florida. </a:t>
            </a:r>
          </a:p>
          <a:p>
            <a:r>
              <a:rPr lang="en-US" sz="1200" b="0" i="0" u="none" strike="noStrike" kern="1200" baseline="0" dirty="0">
                <a:solidFill>
                  <a:schemeClr val="tx1"/>
                </a:solidFill>
                <a:latin typeface="+mn-lt"/>
                <a:ea typeface="+mn-ea"/>
                <a:cs typeface="+mn-cs"/>
              </a:rPr>
              <a:t>In October 2017, 58 people were killed and 851 were injured when a gunman opened fire from the window of a hotel room on a crowd of concert goers at the Route 91 Harvest Music Festival on the Las Vegas Strip in Nevada. </a:t>
            </a:r>
          </a:p>
          <a:p>
            <a:r>
              <a:rPr lang="en-US" sz="1200" b="0" i="0" u="none" strike="noStrike" kern="1200" baseline="0" dirty="0">
                <a:solidFill>
                  <a:schemeClr val="tx1"/>
                </a:solidFill>
                <a:latin typeface="+mn-lt"/>
                <a:ea typeface="+mn-ea"/>
                <a:cs typeface="+mn-cs"/>
              </a:rPr>
              <a:t>In June 2016, 49 people were killed and 58 were injured when a gunman opened fire inside Pulse nightclub in Orlando, Florida. </a:t>
            </a:r>
          </a:p>
          <a:p>
            <a:r>
              <a:rPr lang="en-US" sz="1200" b="0" i="0" u="none" strike="noStrike" kern="1200" baseline="0" dirty="0">
                <a:solidFill>
                  <a:schemeClr val="tx1"/>
                </a:solidFill>
                <a:latin typeface="+mn-lt"/>
                <a:ea typeface="+mn-ea"/>
                <a:cs typeface="+mn-cs"/>
              </a:rPr>
              <a:t>In December 2012, 20 children between six and seven years old as well as six adult staff members were killed when an armed gunman opened fire in Sandy Hook Elementary School in Newtown, Connecticut. </a:t>
            </a:r>
          </a:p>
          <a:p>
            <a:r>
              <a:rPr lang="en-US" sz="1200" b="0" i="0" u="none" strike="noStrike" kern="1200" baseline="0" dirty="0">
                <a:solidFill>
                  <a:schemeClr val="tx1"/>
                </a:solidFill>
                <a:latin typeface="+mn-lt"/>
                <a:ea typeface="+mn-ea"/>
                <a:cs typeface="+mn-cs"/>
              </a:rPr>
              <a:t>In July 2012, an armed gunman opened fire at a Century movie theater in Aurora, Colorado, killing 12 people and injuring 70 others.</a:t>
            </a:r>
          </a:p>
          <a:p>
            <a:endParaRPr lang="en-US" dirty="0"/>
          </a:p>
          <a:p>
            <a:pPr marL="0" indent="0">
              <a:buFont typeface="+mj-lt"/>
              <a:buNone/>
            </a:pPr>
            <a:endParaRPr lang="en-US" dirty="0"/>
          </a:p>
          <a:p>
            <a:pPr marL="0" indent="0">
              <a:buFont typeface="+mj-lt"/>
              <a:buNone/>
            </a:pPr>
            <a:r>
              <a:rPr lang="en-US" b="1" dirty="0"/>
              <a:t>This slide shows what we need to KNOW in the event of an active shooter or other assailant – </a:t>
            </a:r>
          </a:p>
          <a:p>
            <a:pPr marL="0" indent="0">
              <a:buNone/>
            </a:pPr>
            <a:r>
              <a:rPr lang="en-US" b="1" dirty="0"/>
              <a:t>• RUN, HIDE, FIGHT protocol. Know the steps you would use to respond to an active shooter or assailant. </a:t>
            </a:r>
          </a:p>
          <a:p>
            <a:pPr marL="0" indent="0">
              <a:buNone/>
            </a:pPr>
            <a:r>
              <a:rPr lang="en-US" b="1" dirty="0"/>
              <a:t>• The primary and secondary exit locations and evacuation procedures for your location. </a:t>
            </a:r>
          </a:p>
          <a:p>
            <a:pPr marL="0" indent="0">
              <a:buNone/>
            </a:pPr>
            <a:r>
              <a:rPr lang="en-US" b="1" dirty="0"/>
              <a:t>• Anticipate that individuals may use weapons, makeshift weapons at their disposal, or other violent tactics to ensure harm. Be alert to your surroundings.</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7B8A4D26-A723-4D1F-AAB4-2FDACA22860A}" type="slidenum">
              <a:rPr lang="en-US" smtClean="0"/>
              <a:t>14</a:t>
            </a:fld>
            <a:endParaRPr lang="en-US" dirty="0"/>
          </a:p>
        </p:txBody>
      </p:sp>
    </p:spTree>
    <p:extLst>
      <p:ext uri="{BB962C8B-B14F-4D97-AF65-F5344CB8AC3E}">
        <p14:creationId xmlns:p14="http://schemas.microsoft.com/office/powerpoint/2010/main" val="303323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You Should Know continued:</a:t>
            </a:r>
          </a:p>
          <a:p>
            <a:r>
              <a:rPr lang="en-US" b="1" dirty="0"/>
              <a:t>Law enforcement will attempt to stop the threat. </a:t>
            </a:r>
            <a:r>
              <a:rPr lang="en-US" dirty="0"/>
              <a:t>Do EXACTLY what they say.</a:t>
            </a:r>
          </a:p>
          <a:p>
            <a:r>
              <a:rPr lang="en-US" b="1" dirty="0"/>
              <a:t>Law enforcement will NOT stop to help wounded individuals or answer questions. </a:t>
            </a:r>
            <a:r>
              <a:rPr lang="en-US" dirty="0"/>
              <a:t>Keep out of their way. </a:t>
            </a:r>
          </a:p>
          <a:p>
            <a:r>
              <a:rPr lang="en-US" b="1" dirty="0"/>
              <a:t>Law enforcement considers EVERYONE a suspect until they are able to identify the shooter or assailant.</a:t>
            </a:r>
            <a:endParaRPr lang="en-US" dirty="0"/>
          </a:p>
          <a:p>
            <a:endParaRPr lang="en-US" dirty="0"/>
          </a:p>
        </p:txBody>
      </p:sp>
      <p:sp>
        <p:nvSpPr>
          <p:cNvPr id="4" name="Slide Number Placeholder 3"/>
          <p:cNvSpPr>
            <a:spLocks noGrp="1"/>
          </p:cNvSpPr>
          <p:nvPr>
            <p:ph type="sldNum" sz="quarter" idx="5"/>
          </p:nvPr>
        </p:nvSpPr>
        <p:spPr/>
        <p:txBody>
          <a:bodyPr/>
          <a:lstStyle/>
          <a:p>
            <a:fld id="{7B8A4D26-A723-4D1F-AAB4-2FDACA22860A}" type="slidenum">
              <a:rPr lang="en-US" smtClean="0"/>
              <a:t>15</a:t>
            </a:fld>
            <a:endParaRPr lang="en-US" dirty="0"/>
          </a:p>
        </p:txBody>
      </p:sp>
    </p:spTree>
    <p:extLst>
      <p:ext uri="{BB962C8B-B14F-4D97-AF65-F5344CB8AC3E}">
        <p14:creationId xmlns:p14="http://schemas.microsoft.com/office/powerpoint/2010/main" val="811612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effectLst>
                  <a:outerShdw blurRad="38100" dist="38100" dir="2700000" algn="tl">
                    <a:srgbClr val="000000">
                      <a:alpha val="43137"/>
                    </a:srgbClr>
                  </a:outerShdw>
                </a:effectLst>
              </a:rPr>
              <a:t>These next two slides outline What You Should </a:t>
            </a:r>
            <a:r>
              <a:rPr lang="en-US" b="1" u="sng" dirty="0">
                <a:effectLst>
                  <a:outerShdw blurRad="38100" dist="38100" dir="2700000" algn="tl">
                    <a:srgbClr val="000000">
                      <a:alpha val="43137"/>
                    </a:srgbClr>
                  </a:outerShdw>
                </a:effectLst>
              </a:rPr>
              <a:t>DO</a:t>
            </a:r>
            <a:r>
              <a:rPr lang="en-US" b="1" u="none" dirty="0">
                <a:effectLst>
                  <a:outerShdw blurRad="38100" dist="38100" dir="2700000" algn="tl">
                    <a:srgbClr val="000000">
                      <a:alpha val="43137"/>
                    </a:srgbClr>
                  </a:outerShdw>
                </a:effectLst>
              </a:rPr>
              <a:t> in the event of an active shooter/assailant (ASK SOMEONE TO READ)</a:t>
            </a:r>
          </a:p>
          <a:p>
            <a:pPr marL="0" indent="0">
              <a:buNone/>
            </a:pPr>
            <a:endParaRPr lang="en-US" b="1" dirty="0">
              <a:effectLst>
                <a:outerShdw blurRad="38100" dist="38100" dir="2700000" algn="tl">
                  <a:srgbClr val="000000">
                    <a:alpha val="43137"/>
                  </a:srgbClr>
                </a:outerShdw>
              </a:effectLst>
            </a:endParaRPr>
          </a:p>
          <a:p>
            <a:pPr marL="0" indent="0">
              <a:buNone/>
            </a:pPr>
            <a:r>
              <a:rPr lang="en-US" b="1" dirty="0"/>
              <a:t>Follow the RUN/HIDE/FIGHT protocol</a:t>
            </a:r>
            <a:endParaRPr lang="en-US" dirty="0"/>
          </a:p>
          <a:p>
            <a:pPr>
              <a:buFont typeface="Wingdings" panose="05000000000000000000" pitchFamily="2" charset="2"/>
              <a:buChar char="ü"/>
            </a:pPr>
            <a:r>
              <a:rPr lang="en-US" b="1" dirty="0"/>
              <a:t>RUN: </a:t>
            </a:r>
            <a:r>
              <a:rPr lang="en-US" dirty="0"/>
              <a:t>Gather in the pre-determined safe place. When running, try to zig zag/be unpredictable in movement vs. a straight line.</a:t>
            </a:r>
          </a:p>
          <a:p>
            <a:pPr>
              <a:buFont typeface="Wingdings" panose="05000000000000000000" pitchFamily="2" charset="2"/>
              <a:buChar char="ü"/>
            </a:pPr>
            <a:r>
              <a:rPr lang="en-US" b="1" dirty="0"/>
              <a:t>HIDE: </a:t>
            </a:r>
            <a:r>
              <a:rPr lang="en-US" dirty="0"/>
              <a:t>Barricade yourselves in. </a:t>
            </a:r>
          </a:p>
          <a:p>
            <a:pPr>
              <a:buFont typeface="Wingdings" panose="05000000000000000000" pitchFamily="2" charset="2"/>
              <a:buChar char="ü"/>
            </a:pPr>
            <a:r>
              <a:rPr lang="en-US" b="1" dirty="0"/>
              <a:t>FIGHT: </a:t>
            </a:r>
            <a:r>
              <a:rPr lang="en-US" dirty="0"/>
              <a:t>If the assailant starts shooting, this is your only option. Try to create a diversion: use a fire extinguisher, throw objects, make noise. Be unpredictable. </a:t>
            </a:r>
          </a:p>
          <a:p>
            <a:pPr marL="0" indent="0">
              <a:buNone/>
            </a:pPr>
            <a:r>
              <a:rPr lang="en-US" b="1" dirty="0"/>
              <a:t>Alert law enforcement. </a:t>
            </a:r>
            <a:r>
              <a:rPr lang="en-US" dirty="0"/>
              <a:t>If it can be done safely, call 911. Give your location. </a:t>
            </a:r>
          </a:p>
          <a:p>
            <a:endParaRPr lang="en-US" dirty="0"/>
          </a:p>
          <a:p>
            <a:r>
              <a:rPr lang="en-US" sz="1400" dirty="0"/>
              <a:t>(HOLD UP UCP’s ER RESPONSE CARD)</a:t>
            </a:r>
          </a:p>
          <a:p>
            <a:endParaRPr lang="en-US" dirty="0"/>
          </a:p>
          <a:p>
            <a:r>
              <a:rPr lang="en-US" sz="1400" dirty="0"/>
              <a:t>Although it is not listed on this slide, notify Janeen, Bridget, Nate, SOMEONE as soon as safely able to do so (only after calling 911).</a:t>
            </a:r>
          </a:p>
        </p:txBody>
      </p:sp>
      <p:sp>
        <p:nvSpPr>
          <p:cNvPr id="4" name="Slide Number Placeholder 3"/>
          <p:cNvSpPr>
            <a:spLocks noGrp="1"/>
          </p:cNvSpPr>
          <p:nvPr>
            <p:ph type="sldNum" sz="quarter" idx="5"/>
          </p:nvPr>
        </p:nvSpPr>
        <p:spPr/>
        <p:txBody>
          <a:bodyPr/>
          <a:lstStyle/>
          <a:p>
            <a:fld id="{7B8A4D26-A723-4D1F-AAB4-2FDACA22860A}" type="slidenum">
              <a:rPr lang="en-US" smtClean="0"/>
              <a:t>16</a:t>
            </a:fld>
            <a:endParaRPr lang="en-US" dirty="0"/>
          </a:p>
        </p:txBody>
      </p:sp>
    </p:spTree>
    <p:extLst>
      <p:ext uri="{BB962C8B-B14F-4D97-AF65-F5344CB8AC3E}">
        <p14:creationId xmlns:p14="http://schemas.microsoft.com/office/powerpoint/2010/main" val="695217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outerShdw blurRad="38100" dist="38100" dir="2700000" algn="tl">
                    <a:srgbClr val="000000">
                      <a:alpha val="43137"/>
                    </a:srgbClr>
                  </a:outerShdw>
                </a:effectLst>
              </a:rPr>
              <a:t>What You Should </a:t>
            </a:r>
            <a:r>
              <a:rPr lang="en-US" b="1" u="sng" dirty="0">
                <a:effectLst>
                  <a:outerShdw blurRad="38100" dist="38100" dir="2700000" algn="tl">
                    <a:srgbClr val="000000">
                      <a:alpha val="43137"/>
                    </a:srgbClr>
                  </a:outerShdw>
                </a:effectLst>
              </a:rPr>
              <a:t>DO</a:t>
            </a:r>
            <a:r>
              <a:rPr lang="en-US" b="1" u="none" dirty="0">
                <a:effectLst>
                  <a:outerShdw blurRad="38100" dist="38100" dir="2700000" algn="tl">
                    <a:srgbClr val="000000">
                      <a:alpha val="43137"/>
                    </a:srgbClr>
                  </a:outerShdw>
                </a:effectLst>
              </a:rPr>
              <a:t> in the event of an active shooter/assailant is continued on this slide (ASK SOMEONE TO READ)</a:t>
            </a:r>
            <a:endParaRPr lang="en-US" b="1" dirty="0">
              <a:effectLst>
                <a:outerShdw blurRad="38100" dist="38100" dir="2700000" algn="tl">
                  <a:srgbClr val="000000">
                    <a:alpha val="43137"/>
                  </a:srgbClr>
                </a:outerShdw>
              </a:effectLst>
            </a:endParaRPr>
          </a:p>
          <a:p>
            <a:endParaRPr lang="en-US" dirty="0"/>
          </a:p>
          <a:p>
            <a:pPr marL="0" indent="0">
              <a:buNone/>
            </a:pPr>
            <a:r>
              <a:rPr lang="en-US" b="1" dirty="0"/>
              <a:t>If possible, alert other people to the threat. </a:t>
            </a:r>
            <a:r>
              <a:rPr lang="en-US" dirty="0"/>
              <a:t>If you have access to an intercom or phone, use it. If not, yell or shout. </a:t>
            </a:r>
          </a:p>
          <a:p>
            <a:pPr marL="0" indent="0">
              <a:buNone/>
            </a:pPr>
            <a:r>
              <a:rPr lang="en-US" b="1" dirty="0"/>
              <a:t>When evacuating, quickly remove as many people as possible. NEVER go back inside. </a:t>
            </a:r>
          </a:p>
          <a:p>
            <a:pPr marL="0" indent="0">
              <a:buNone/>
            </a:pPr>
            <a:r>
              <a:rPr lang="en-US" b="1" dirty="0"/>
              <a:t>When law enforcement arrives, identify yourself as non-threatening:</a:t>
            </a:r>
          </a:p>
          <a:p>
            <a:pPr marL="0" indent="0">
              <a:buNone/>
            </a:pPr>
            <a:r>
              <a:rPr lang="en-US" dirty="0"/>
              <a:t>1. Keep hands visible at all times. </a:t>
            </a:r>
          </a:p>
          <a:p>
            <a:pPr marL="0" indent="0">
              <a:buNone/>
            </a:pPr>
            <a:r>
              <a:rPr lang="en-US" dirty="0"/>
              <a:t>2. Do not reach for cell phone, purse, badge, etc. </a:t>
            </a:r>
          </a:p>
          <a:p>
            <a:pPr marL="0" indent="0">
              <a:buNone/>
            </a:pPr>
            <a:r>
              <a:rPr lang="en-US" dirty="0"/>
              <a:t>3. Make no sudden movements.</a:t>
            </a:r>
          </a:p>
          <a:p>
            <a:endParaRPr lang="en-US" dirty="0"/>
          </a:p>
        </p:txBody>
      </p:sp>
      <p:sp>
        <p:nvSpPr>
          <p:cNvPr id="4" name="Slide Number Placeholder 3"/>
          <p:cNvSpPr>
            <a:spLocks noGrp="1"/>
          </p:cNvSpPr>
          <p:nvPr>
            <p:ph type="sldNum" sz="quarter" idx="5"/>
          </p:nvPr>
        </p:nvSpPr>
        <p:spPr/>
        <p:txBody>
          <a:bodyPr/>
          <a:lstStyle/>
          <a:p>
            <a:fld id="{7B8A4D26-A723-4D1F-AAB4-2FDACA22860A}" type="slidenum">
              <a:rPr lang="en-US" smtClean="0"/>
              <a:t>17</a:t>
            </a:fld>
            <a:endParaRPr lang="en-US" dirty="0"/>
          </a:p>
        </p:txBody>
      </p:sp>
    </p:spTree>
    <p:extLst>
      <p:ext uri="{BB962C8B-B14F-4D97-AF65-F5344CB8AC3E}">
        <p14:creationId xmlns:p14="http://schemas.microsoft.com/office/powerpoint/2010/main" val="3970417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7-minute video created by the US Department of Homeland Security (DHS) which does a nice job demonstrating use of the RUN, HIDE, FIGHT protocol.</a:t>
            </a:r>
          </a:p>
          <a:p>
            <a:endParaRPr lang="en-US" b="1" dirty="0"/>
          </a:p>
          <a:p>
            <a:r>
              <a:rPr lang="en-US" b="1" dirty="0"/>
              <a:t>The DHS Active Shooter HANDOUT corresponds with the video (HOLD UP HANDOUT)</a:t>
            </a:r>
          </a:p>
        </p:txBody>
      </p:sp>
      <p:sp>
        <p:nvSpPr>
          <p:cNvPr id="4" name="Slide Number Placeholder 3"/>
          <p:cNvSpPr>
            <a:spLocks noGrp="1"/>
          </p:cNvSpPr>
          <p:nvPr>
            <p:ph type="sldNum" sz="quarter" idx="5"/>
          </p:nvPr>
        </p:nvSpPr>
        <p:spPr/>
        <p:txBody>
          <a:bodyPr/>
          <a:lstStyle/>
          <a:p>
            <a:fld id="{7B8A4D26-A723-4D1F-AAB4-2FDACA22860A}" type="slidenum">
              <a:rPr lang="en-US" smtClean="0"/>
              <a:t>18</a:t>
            </a:fld>
            <a:endParaRPr lang="en-US" dirty="0"/>
          </a:p>
        </p:txBody>
      </p:sp>
    </p:spTree>
    <p:extLst>
      <p:ext uri="{BB962C8B-B14F-4D97-AF65-F5344CB8AC3E}">
        <p14:creationId xmlns:p14="http://schemas.microsoft.com/office/powerpoint/2010/main" val="3611771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RECAP from the video…</a:t>
            </a:r>
          </a:p>
          <a:p>
            <a:endParaRPr lang="en-US" dirty="0"/>
          </a:p>
          <a:p>
            <a:r>
              <a:rPr lang="en-US" dirty="0"/>
              <a:t>(ASK SOMEONE TO READ SLIDE)</a:t>
            </a:r>
          </a:p>
          <a:p>
            <a:endParaRPr lang="en-US" dirty="0"/>
          </a:p>
          <a:p>
            <a:r>
              <a:rPr lang="en-US" b="1" dirty="0"/>
              <a:t>The DHS Active Shooter HANDOUT corresponds with the video (HOLD UP HANDOUT)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B8A4D26-A723-4D1F-AAB4-2FDACA22860A}" type="slidenum">
              <a:rPr lang="en-US" smtClean="0"/>
              <a:t>19</a:t>
            </a:fld>
            <a:endParaRPr lang="en-US" dirty="0"/>
          </a:p>
        </p:txBody>
      </p:sp>
    </p:spTree>
    <p:extLst>
      <p:ext uri="{BB962C8B-B14F-4D97-AF65-F5344CB8AC3E}">
        <p14:creationId xmlns:p14="http://schemas.microsoft.com/office/powerpoint/2010/main" val="382099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SOMEONE TO READ the Workplace Violence Prevention &amp; Awareness training objectives)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Although we will spend some time reviewing how to respond in an active shooter/other assailant situation, the goal of this and any workplace violence prevention training &amp; awareness is to stress the importance of proactively recognizing and potentially preventing violence before it happens and to a large degree, that requires being fully present and aware of our surroundings (not staring at our phones!).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However, even with the best training, violence can occur and we need to be prepared.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B8A4D26-A723-4D1F-AAB4-2FDACA22860A}" type="slidenum">
              <a:rPr lang="en-US" smtClean="0"/>
              <a:t>2</a:t>
            </a:fld>
            <a:endParaRPr lang="en-US" dirty="0"/>
          </a:p>
        </p:txBody>
      </p:sp>
    </p:spTree>
    <p:extLst>
      <p:ext uri="{BB962C8B-B14F-4D97-AF65-F5344CB8AC3E}">
        <p14:creationId xmlns:p14="http://schemas.microsoft.com/office/powerpoint/2010/main" val="3565792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Violence prevention is always the goal.</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 What questions do you have regarding workplace violence prevention and awareness?</a:t>
            </a:r>
          </a:p>
          <a:p>
            <a:endParaRPr lang="en-US" b="1" dirty="0"/>
          </a:p>
        </p:txBody>
      </p:sp>
      <p:sp>
        <p:nvSpPr>
          <p:cNvPr id="4" name="Slide Number Placeholder 3"/>
          <p:cNvSpPr>
            <a:spLocks noGrp="1"/>
          </p:cNvSpPr>
          <p:nvPr>
            <p:ph type="sldNum" sz="quarter" idx="5"/>
          </p:nvPr>
        </p:nvSpPr>
        <p:spPr/>
        <p:txBody>
          <a:bodyPr/>
          <a:lstStyle/>
          <a:p>
            <a:fld id="{7B8A4D26-A723-4D1F-AAB4-2FDACA22860A}" type="slidenum">
              <a:rPr lang="en-US" smtClean="0"/>
              <a:t>20</a:t>
            </a:fld>
            <a:endParaRPr lang="en-US" dirty="0"/>
          </a:p>
        </p:txBody>
      </p:sp>
    </p:spTree>
    <p:extLst>
      <p:ext uri="{BB962C8B-B14F-4D97-AF65-F5344CB8AC3E}">
        <p14:creationId xmlns:p14="http://schemas.microsoft.com/office/powerpoint/2010/main" val="411220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UCP has a Workplace Violence Prevention Policy for employees to follow. You are welcome to review anytime in your Employee Handbook.</a:t>
            </a:r>
          </a:p>
          <a:p>
            <a:endParaRPr lang="en-US" dirty="0"/>
          </a:p>
          <a:p>
            <a:r>
              <a:rPr lang="en-US" dirty="0"/>
              <a:t>VOLUNTEER TO READ the Policy Statement </a:t>
            </a:r>
          </a:p>
        </p:txBody>
      </p:sp>
      <p:sp>
        <p:nvSpPr>
          <p:cNvPr id="4" name="Slide Number Placeholder 3"/>
          <p:cNvSpPr>
            <a:spLocks noGrp="1"/>
          </p:cNvSpPr>
          <p:nvPr>
            <p:ph type="sldNum" sz="quarter" idx="5"/>
          </p:nvPr>
        </p:nvSpPr>
        <p:spPr/>
        <p:txBody>
          <a:bodyPr/>
          <a:lstStyle/>
          <a:p>
            <a:fld id="{7B8A4D26-A723-4D1F-AAB4-2FDACA22860A}" type="slidenum">
              <a:rPr lang="en-US" smtClean="0"/>
              <a:t>3</a:t>
            </a:fld>
            <a:endParaRPr lang="en-US" dirty="0"/>
          </a:p>
        </p:txBody>
      </p:sp>
    </p:spTree>
    <p:extLst>
      <p:ext uri="{BB962C8B-B14F-4D97-AF65-F5344CB8AC3E}">
        <p14:creationId xmlns:p14="http://schemas.microsoft.com/office/powerpoint/2010/main" val="27788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 to read slide</a:t>
            </a:r>
          </a:p>
        </p:txBody>
      </p:sp>
      <p:sp>
        <p:nvSpPr>
          <p:cNvPr id="4" name="Slide Number Placeholder 3"/>
          <p:cNvSpPr>
            <a:spLocks noGrp="1"/>
          </p:cNvSpPr>
          <p:nvPr>
            <p:ph type="sldNum" sz="quarter" idx="5"/>
          </p:nvPr>
        </p:nvSpPr>
        <p:spPr/>
        <p:txBody>
          <a:bodyPr/>
          <a:lstStyle/>
          <a:p>
            <a:fld id="{7B8A4D26-A723-4D1F-AAB4-2FDACA22860A}" type="slidenum">
              <a:rPr lang="en-US" smtClean="0"/>
              <a:t>4</a:t>
            </a:fld>
            <a:endParaRPr lang="en-US" dirty="0"/>
          </a:p>
        </p:txBody>
      </p:sp>
    </p:spTree>
    <p:extLst>
      <p:ext uri="{BB962C8B-B14F-4D97-AF65-F5344CB8AC3E}">
        <p14:creationId xmlns:p14="http://schemas.microsoft.com/office/powerpoint/2010/main" val="41314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 to read slide</a:t>
            </a:r>
          </a:p>
        </p:txBody>
      </p:sp>
      <p:sp>
        <p:nvSpPr>
          <p:cNvPr id="4" name="Slide Number Placeholder 3"/>
          <p:cNvSpPr>
            <a:spLocks noGrp="1"/>
          </p:cNvSpPr>
          <p:nvPr>
            <p:ph type="sldNum" sz="quarter" idx="5"/>
          </p:nvPr>
        </p:nvSpPr>
        <p:spPr/>
        <p:txBody>
          <a:bodyPr/>
          <a:lstStyle/>
          <a:p>
            <a:fld id="{7B8A4D26-A723-4D1F-AAB4-2FDACA22860A}" type="slidenum">
              <a:rPr lang="en-US" smtClean="0"/>
              <a:t>5</a:t>
            </a:fld>
            <a:endParaRPr lang="en-US" dirty="0"/>
          </a:p>
        </p:txBody>
      </p:sp>
    </p:spTree>
    <p:extLst>
      <p:ext uri="{BB962C8B-B14F-4D97-AF65-F5344CB8AC3E}">
        <p14:creationId xmlns:p14="http://schemas.microsoft.com/office/powerpoint/2010/main" val="369461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non-exhaustive list of examples of warning signs, symptoms, and risk factors for workplace violence. UCP’s handbook has a more comprehensive list that you can reference on page 192 or 193 (depending upon version) of your handbook. That full list is as follows: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Threatening social media posts.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Possessing reading material with themes of violence, revenge, and harassment.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Making intimidating statements such as: “I’ll get even” or “You haven’t heard the last from 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Dropping hints about knowledge of firearms.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Keeping individual records of other employees, the individual believes have violated UCP policy.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Physical signs of hard breathing, reddening of complexion, menacing stares, loudness, fast profane speech.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Disgruntled employee or ex-employee who is excessively bitter.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Being a loner.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Having a romantic obsession with a co-worker who does not share that interest.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History of interpersonal conflict.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Intense anger, lack of empathy.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Domestic problems, unstable/dysfunctional family.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Volatile or violent personal situations such as found in some custody battles.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Brooding, depressed, strange behavior, “time bomb ready to go off.”</a:t>
            </a:r>
          </a:p>
          <a:p>
            <a:pPr lvl="0"/>
            <a:r>
              <a:rPr lang="en-US" sz="1200" kern="1200" dirty="0">
                <a:solidFill>
                  <a:schemeClr val="tx1"/>
                </a:solidFill>
                <a:effectLst/>
                <a:latin typeface="+mn-lt"/>
                <a:ea typeface="+mn-ea"/>
                <a:cs typeface="+mn-cs"/>
              </a:rPr>
              <a:t>Not all of these as stand-alone signs are concerning but sometimes it is a combination that creates more concern.</a:t>
            </a:r>
          </a:p>
        </p:txBody>
      </p:sp>
      <p:sp>
        <p:nvSpPr>
          <p:cNvPr id="4" name="Slide Number Placeholder 3"/>
          <p:cNvSpPr>
            <a:spLocks noGrp="1"/>
          </p:cNvSpPr>
          <p:nvPr>
            <p:ph type="sldNum" sz="quarter" idx="5"/>
          </p:nvPr>
        </p:nvSpPr>
        <p:spPr/>
        <p:txBody>
          <a:bodyPr/>
          <a:lstStyle/>
          <a:p>
            <a:fld id="{7B8A4D26-A723-4D1F-AAB4-2FDACA22860A}" type="slidenum">
              <a:rPr lang="en-US" smtClean="0"/>
              <a:t>6</a:t>
            </a:fld>
            <a:endParaRPr lang="en-US" dirty="0"/>
          </a:p>
        </p:txBody>
      </p:sp>
    </p:spTree>
    <p:extLst>
      <p:ext uri="{BB962C8B-B14F-4D97-AF65-F5344CB8AC3E}">
        <p14:creationId xmlns:p14="http://schemas.microsoft.com/office/powerpoint/2010/main" val="151083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rPr>
              <a:t>All employees must verbally report observed warning signs, symptoms, and risk factors immediately</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everyone’s responsibility to be aware of and appropriately respond to these early warning signs. IF YOU SEE SOMETHING SAY SOMETHING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Employees must immediately verbally report concerns to his or her Supervisor; or a management level supervisory employee if the immediate Supervisor is not available.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reporting concerns, employees should be as specific and detailed as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Supervisor must then immediately verbally notify the Human Resources Department.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Supervisors especially must be alert to and respond to these behavioral indicators. If an employee exhibits such behavior, the employee may be monitored, and such behavior will be documented according to approved procedures.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8A4D26-A723-4D1F-AAB4-2FDACA22860A}" type="slidenum">
              <a:rPr lang="en-US" smtClean="0"/>
              <a:t>7</a:t>
            </a:fld>
            <a:endParaRPr lang="en-US" dirty="0"/>
          </a:p>
        </p:txBody>
      </p:sp>
    </p:spTree>
    <p:extLst>
      <p:ext uri="{BB962C8B-B14F-4D97-AF65-F5344CB8AC3E}">
        <p14:creationId xmlns:p14="http://schemas.microsoft.com/office/powerpoint/2010/main" val="97913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non-exhaustive list of examples of threatening behavior. Our handbook has a more comprehensive list you can reference. </a:t>
            </a: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Verbal or physical harassment.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Verbal or physical threats.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Assaults or other violence (i.e. hitting or shoving another person).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Behavior that causes others to feel unsafe (i.e. bullying, sexual harassment).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Throwing objects.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Making a verbal threat to harm another individual or destroy property.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intentional destruction of property owned, operated, or controlled by UCP.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Making harassing or threatening telephone calls or sending harassing or threatening letters or other forms of written or electronic communications.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Possession or inappropriate use of firearms, weapons, or any other dangerous devices in violation of the </a:t>
            </a:r>
            <a:r>
              <a:rPr lang="en-US" sz="1200" i="1" kern="1200" dirty="0">
                <a:solidFill>
                  <a:schemeClr val="tx1"/>
                </a:solidFill>
                <a:effectLst/>
                <a:latin typeface="+mn-lt"/>
                <a:ea typeface="+mn-ea"/>
                <a:cs typeface="+mn-cs"/>
              </a:rPr>
              <a:t>Weapons-Free Workplace</a:t>
            </a:r>
            <a:r>
              <a:rPr lang="en-US" sz="1200" kern="1200" dirty="0">
                <a:solidFill>
                  <a:schemeClr val="tx1"/>
                </a:solidFill>
                <a:effectLst/>
                <a:latin typeface="+mn-lt"/>
                <a:ea typeface="+mn-ea"/>
                <a:cs typeface="+mn-cs"/>
              </a:rPr>
              <a:t> policy.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Making menacing gestures.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Displaying an intense or obsessive romantic interest that exceeds the normal bounds of interpersonal interest.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Attempting to intimidate or harass other individuals.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Behavior that, from the perspective of a reasonable person, has generated a concern that someone might act out violently (whether the person intends to or does). </a:t>
            </a:r>
          </a:p>
        </p:txBody>
      </p:sp>
      <p:sp>
        <p:nvSpPr>
          <p:cNvPr id="4" name="Slide Number Placeholder 3"/>
          <p:cNvSpPr>
            <a:spLocks noGrp="1"/>
          </p:cNvSpPr>
          <p:nvPr>
            <p:ph type="sldNum" sz="quarter" idx="5"/>
          </p:nvPr>
        </p:nvSpPr>
        <p:spPr/>
        <p:txBody>
          <a:bodyPr/>
          <a:lstStyle/>
          <a:p>
            <a:fld id="{7B8A4D26-A723-4D1F-AAB4-2FDACA22860A}" type="slidenum">
              <a:rPr lang="en-US" smtClean="0"/>
              <a:t>8</a:t>
            </a:fld>
            <a:endParaRPr lang="en-US" dirty="0"/>
          </a:p>
        </p:txBody>
      </p:sp>
    </p:spTree>
    <p:extLst>
      <p:ext uri="{BB962C8B-B14F-4D97-AF65-F5344CB8AC3E}">
        <p14:creationId xmlns:p14="http://schemas.microsoft.com/office/powerpoint/2010/main" val="291881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If an employee becomes aware of any threat of violence, these action steps should be taken: </a:t>
            </a:r>
          </a:p>
          <a:p>
            <a:pPr lvl="0"/>
            <a:r>
              <a:rPr lang="en-US" sz="1200" kern="1200" dirty="0">
                <a:solidFill>
                  <a:schemeClr val="tx1"/>
                </a:solidFill>
                <a:effectLst/>
                <a:latin typeface="+mn-lt"/>
                <a:ea typeface="+mn-ea"/>
                <a:cs typeface="+mn-cs"/>
              </a:rPr>
              <a:t>Ensure the safety of participants and staff.</a:t>
            </a:r>
          </a:p>
          <a:p>
            <a:pPr lvl="0"/>
            <a:r>
              <a:rPr lang="en-US" sz="1200" kern="1200" dirty="0">
                <a:solidFill>
                  <a:schemeClr val="tx1"/>
                </a:solidFill>
                <a:effectLst/>
                <a:latin typeface="+mn-lt"/>
                <a:ea typeface="+mn-ea"/>
                <a:cs typeface="+mn-cs"/>
              </a:rPr>
              <a:t>The employee must immediately verbally report the incident to the Supervisor or a management level supervisory employee if the immediate Supervisor is not available.  </a:t>
            </a:r>
          </a:p>
          <a:p>
            <a:pPr lvl="0"/>
            <a:r>
              <a:rPr lang="en-US" sz="1200" kern="1200" dirty="0">
                <a:solidFill>
                  <a:schemeClr val="tx1"/>
                </a:solidFill>
                <a:effectLst/>
                <a:latin typeface="+mn-lt"/>
                <a:ea typeface="+mn-ea"/>
                <a:cs typeface="+mn-cs"/>
              </a:rPr>
              <a:t>When reporting a threat of violence, the employee should be as specific and detailed as possible.</a:t>
            </a:r>
          </a:p>
          <a:p>
            <a:pPr lvl="0"/>
            <a:r>
              <a:rPr lang="en-US" sz="1200" kern="1200" dirty="0">
                <a:solidFill>
                  <a:schemeClr val="tx1"/>
                </a:solidFill>
                <a:effectLst/>
                <a:latin typeface="+mn-lt"/>
                <a:ea typeface="+mn-ea"/>
                <a:cs typeface="+mn-cs"/>
              </a:rPr>
              <a:t>Employees should not place themselves in peril, nor should they attempt to intercede during an incident.</a:t>
            </a:r>
          </a:p>
          <a:p>
            <a:pPr lvl="0"/>
            <a:r>
              <a:rPr lang="en-US" sz="1200" kern="1200" dirty="0">
                <a:solidFill>
                  <a:schemeClr val="tx1"/>
                </a:solidFill>
                <a:effectLst/>
                <a:latin typeface="+mn-lt"/>
                <a:ea typeface="+mn-ea"/>
                <a:cs typeface="+mn-cs"/>
              </a:rPr>
              <a:t>The Supervisor must then immediately verbally notify the Director of Human Resources or a member of the Human Resources Department.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a note, if the situation worsens or there appears to be imminent risk of violence, immediately call 911!</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8A4D26-A723-4D1F-AAB4-2FDACA22860A}" type="slidenum">
              <a:rPr lang="en-US" smtClean="0"/>
              <a:t>9</a:t>
            </a:fld>
            <a:endParaRPr lang="en-US" dirty="0"/>
          </a:p>
        </p:txBody>
      </p:sp>
    </p:spTree>
    <p:extLst>
      <p:ext uri="{BB962C8B-B14F-4D97-AF65-F5344CB8AC3E}">
        <p14:creationId xmlns:p14="http://schemas.microsoft.com/office/powerpoint/2010/main" val="357918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D514-26B3-49B4-95FD-6A4FCF5A81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38212E-3A6B-4AB5-887B-2F6BEE7F5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11A26-4F74-4212-963C-A1A3E0EF1712}"/>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5" name="Footer Placeholder 4">
            <a:extLst>
              <a:ext uri="{FF2B5EF4-FFF2-40B4-BE49-F238E27FC236}">
                <a16:creationId xmlns:a16="http://schemas.microsoft.com/office/drawing/2014/main" id="{14458FFF-DD49-4839-8E26-55F2FFFF20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101FAF-AD27-41FA-9BAF-CDFF8A767644}"/>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203211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1CD4-5524-48AB-BC6C-45953E5553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EE76F9-A4D9-45D5-98F5-BEA6F584C5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26E77-836E-4D98-8EE1-23D2FF763FB5}"/>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5" name="Footer Placeholder 4">
            <a:extLst>
              <a:ext uri="{FF2B5EF4-FFF2-40B4-BE49-F238E27FC236}">
                <a16:creationId xmlns:a16="http://schemas.microsoft.com/office/drawing/2014/main" id="{C7D47E63-ECC1-4F3F-91B8-10115041E9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9DFC66-3319-4F55-B01B-0F27F76E1912}"/>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123922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C7BE4C-12BD-4E95-8E41-09B49CBE2B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80FBC7-3C25-4980-B752-7C4FB5D235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30808-513A-4421-A902-C23179507AFB}"/>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5" name="Footer Placeholder 4">
            <a:extLst>
              <a:ext uri="{FF2B5EF4-FFF2-40B4-BE49-F238E27FC236}">
                <a16:creationId xmlns:a16="http://schemas.microsoft.com/office/drawing/2014/main" id="{BAD017CE-193F-4BA0-9126-828A9CB2AA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EE4AEB-34AD-44F7-AA40-B90E4101CCB3}"/>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315337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2677935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312733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3677122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82179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6598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24497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248851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124812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58B5-185A-4FCD-9237-A12A9405C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66EAB-F247-4787-8356-6AAF26A1A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626C6-931A-49F4-ACAC-A351129A0419}"/>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5" name="Footer Placeholder 4">
            <a:extLst>
              <a:ext uri="{FF2B5EF4-FFF2-40B4-BE49-F238E27FC236}">
                <a16:creationId xmlns:a16="http://schemas.microsoft.com/office/drawing/2014/main" id="{567BDBDF-3A3B-43D3-947A-6FE1194268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858F5D-5CA1-4D86-AC69-1F503DF9F483}"/>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4037317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89309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4032305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4D0A2-77D3-4B75-9240-956EAD9502D5}"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4DAD-A00D-4FBE-8BA4-FC0ACCDFA271}" type="slidenum">
              <a:rPr lang="en-US" smtClean="0"/>
              <a:t>‹#›</a:t>
            </a:fld>
            <a:endParaRPr lang="en-US" dirty="0"/>
          </a:p>
        </p:txBody>
      </p:sp>
    </p:spTree>
    <p:extLst>
      <p:ext uri="{BB962C8B-B14F-4D97-AF65-F5344CB8AC3E}">
        <p14:creationId xmlns:p14="http://schemas.microsoft.com/office/powerpoint/2010/main" val="250388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0133-C4D0-4A55-AF49-9BB0C0E86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E5A7B4-6DF3-448D-BB68-53FDC432D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F3B099-0D03-4372-AC59-76A1EC5A220D}"/>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5" name="Footer Placeholder 4">
            <a:extLst>
              <a:ext uri="{FF2B5EF4-FFF2-40B4-BE49-F238E27FC236}">
                <a16:creationId xmlns:a16="http://schemas.microsoft.com/office/drawing/2014/main" id="{C4ED37FA-1364-48B5-9A83-0885A1F9A3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0B7CE3-4367-4A8D-AFD3-91080532768A}"/>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48882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89E8-4A71-4C3F-8B6A-8D55311E1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4C40F-F99E-48C6-BA8A-9AE3AC690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F6512-908E-402D-8D1C-B83B41002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0C7C3A-DDBE-407A-B16E-12A0E8FD92B7}"/>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6" name="Footer Placeholder 5">
            <a:extLst>
              <a:ext uri="{FF2B5EF4-FFF2-40B4-BE49-F238E27FC236}">
                <a16:creationId xmlns:a16="http://schemas.microsoft.com/office/drawing/2014/main" id="{848B472E-84B1-4F24-A609-2FBC98847E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9DB8D7-9010-4457-8DBD-7DDE2A539938}"/>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247762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6D7B-57F5-449A-9134-D56B52BF1B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FCAC9E-917B-4751-A394-90645EBD7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2C7C3-12E5-4738-A658-73D142B7BC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A2EE6C-7909-4C4D-BB9F-936F760CF1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C4A884-7966-49E0-A2D0-CB68F8B520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8D84A1-3383-45F1-98AC-53766D116C11}"/>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8" name="Footer Placeholder 7">
            <a:extLst>
              <a:ext uri="{FF2B5EF4-FFF2-40B4-BE49-F238E27FC236}">
                <a16:creationId xmlns:a16="http://schemas.microsoft.com/office/drawing/2014/main" id="{83A5EDA0-A3D0-4395-8D61-71C63610E9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D54D58-42F5-4EAE-AD1E-A017CC9F334A}"/>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370915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8703-4313-4868-A616-DC9979F9B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21BBA4-F7C1-43C0-9EF7-7571BED697FF}"/>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4" name="Footer Placeholder 3">
            <a:extLst>
              <a:ext uri="{FF2B5EF4-FFF2-40B4-BE49-F238E27FC236}">
                <a16:creationId xmlns:a16="http://schemas.microsoft.com/office/drawing/2014/main" id="{54FF2FEC-8FB2-4B9E-8FFC-7A7CF9F950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BD214C-1BF0-4DF9-A18B-6A6F8C46BC28}"/>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253304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1AAB5-7915-476D-B649-69362D2C819A}"/>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3" name="Footer Placeholder 2">
            <a:extLst>
              <a:ext uri="{FF2B5EF4-FFF2-40B4-BE49-F238E27FC236}">
                <a16:creationId xmlns:a16="http://schemas.microsoft.com/office/drawing/2014/main" id="{AD15C698-1B56-47F3-8E21-90C1B06B48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B01636-6A6E-4510-94EE-A267EEA0B776}"/>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51790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9402-F0B7-4B11-AEC2-60973A260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05E805-DC1B-4CD8-A03A-6B11F51A8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A79C28-2099-4018-95AA-52869A55F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A423D-ED0F-4266-AB5A-7B7EC365CCD7}"/>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6" name="Footer Placeholder 5">
            <a:extLst>
              <a:ext uri="{FF2B5EF4-FFF2-40B4-BE49-F238E27FC236}">
                <a16:creationId xmlns:a16="http://schemas.microsoft.com/office/drawing/2014/main" id="{FC88D0B9-BC7B-4BC2-8978-1DC8EAD960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3DFF9C-D842-4AB6-8183-1D5EE057BBE9}"/>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317722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0F41-335C-4ED5-B76C-CAF997E99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4ABBEF-687E-49AD-BBF1-C26B93E434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364D609-CE51-41AC-940E-02C87A054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18DEA1-345B-4808-B4CD-23952389CAD9}"/>
              </a:ext>
            </a:extLst>
          </p:cNvPr>
          <p:cNvSpPr>
            <a:spLocks noGrp="1"/>
          </p:cNvSpPr>
          <p:nvPr>
            <p:ph type="dt" sz="half" idx="10"/>
          </p:nvPr>
        </p:nvSpPr>
        <p:spPr/>
        <p:txBody>
          <a:bodyPr/>
          <a:lstStyle/>
          <a:p>
            <a:fld id="{B08C34F0-BE4C-484C-8014-11AE62CEFE82}" type="datetimeFigureOut">
              <a:rPr lang="en-US" smtClean="0"/>
              <a:t>3/16/2022</a:t>
            </a:fld>
            <a:endParaRPr lang="en-US" dirty="0"/>
          </a:p>
        </p:txBody>
      </p:sp>
      <p:sp>
        <p:nvSpPr>
          <p:cNvPr id="6" name="Footer Placeholder 5">
            <a:extLst>
              <a:ext uri="{FF2B5EF4-FFF2-40B4-BE49-F238E27FC236}">
                <a16:creationId xmlns:a16="http://schemas.microsoft.com/office/drawing/2014/main" id="{76A11FBE-286F-475B-A180-31C446298B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61750C-B22B-4CAA-B2EB-DD8576033478}"/>
              </a:ext>
            </a:extLst>
          </p:cNvPr>
          <p:cNvSpPr>
            <a:spLocks noGrp="1"/>
          </p:cNvSpPr>
          <p:nvPr>
            <p:ph type="sldNum" sz="quarter" idx="12"/>
          </p:nvPr>
        </p:nvSpPr>
        <p:spPr/>
        <p:txBody>
          <a:bodyPr/>
          <a:lstStyle/>
          <a:p>
            <a:fld id="{C7CB29E0-D6F4-4129-8C9A-96C98BCDDD9F}" type="slidenum">
              <a:rPr lang="en-US" smtClean="0"/>
              <a:t>‹#›</a:t>
            </a:fld>
            <a:endParaRPr lang="en-US" dirty="0"/>
          </a:p>
        </p:txBody>
      </p:sp>
    </p:spTree>
    <p:extLst>
      <p:ext uri="{BB962C8B-B14F-4D97-AF65-F5344CB8AC3E}">
        <p14:creationId xmlns:p14="http://schemas.microsoft.com/office/powerpoint/2010/main" val="409804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9222F-5F47-4F8A-AFD1-8759B71580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7D391-1287-4F8A-995B-C6BB1D50E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83737-9009-49F6-B91B-3AD31F5AD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C34F0-BE4C-484C-8014-11AE62CEFE82}" type="datetimeFigureOut">
              <a:rPr lang="en-US" smtClean="0"/>
              <a:t>3/16/2022</a:t>
            </a:fld>
            <a:endParaRPr lang="en-US" dirty="0"/>
          </a:p>
        </p:txBody>
      </p:sp>
      <p:sp>
        <p:nvSpPr>
          <p:cNvPr id="5" name="Footer Placeholder 4">
            <a:extLst>
              <a:ext uri="{FF2B5EF4-FFF2-40B4-BE49-F238E27FC236}">
                <a16:creationId xmlns:a16="http://schemas.microsoft.com/office/drawing/2014/main" id="{CDA83A24-4933-42F8-AC5A-00A872CB4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50DA0B-5673-45A6-A694-3A64A4E1BB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B29E0-D6F4-4129-8C9A-96C98BCDDD9F}" type="slidenum">
              <a:rPr lang="en-US" smtClean="0"/>
              <a:t>‹#›</a:t>
            </a:fld>
            <a:endParaRPr lang="en-US" dirty="0"/>
          </a:p>
        </p:txBody>
      </p:sp>
    </p:spTree>
    <p:extLst>
      <p:ext uri="{BB962C8B-B14F-4D97-AF65-F5344CB8AC3E}">
        <p14:creationId xmlns:p14="http://schemas.microsoft.com/office/powerpoint/2010/main" val="3890531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4D0A2-77D3-4B75-9240-956EAD9502D5}" type="datetimeFigureOut">
              <a:rPr lang="en-US" smtClean="0"/>
              <a:t>3/16/2022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24DAD-A00D-4FBE-8BA4-FC0ACCDFA271}" type="slidenum">
              <a:rPr lang="en-US" smtClean="0"/>
              <a:t>‹#›</a:t>
            </a:fld>
            <a:endParaRPr lang="en-US" dirty="0"/>
          </a:p>
        </p:txBody>
      </p:sp>
    </p:spTree>
    <p:extLst>
      <p:ext uri="{BB962C8B-B14F-4D97-AF65-F5344CB8AC3E}">
        <p14:creationId xmlns:p14="http://schemas.microsoft.com/office/powerpoint/2010/main" val="3895552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pY-CSX4NPt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782F992-FE20-4732-8D8D-FFD5DB2C45A3}"/>
              </a:ext>
            </a:extLst>
          </p:cNvPr>
          <p:cNvSpPr>
            <a:spLocks noGrp="1"/>
          </p:cNvSpPr>
          <p:nvPr>
            <p:ph type="ctrTitle"/>
          </p:nvPr>
        </p:nvSpPr>
        <p:spPr>
          <a:xfrm>
            <a:off x="514905" y="461638"/>
            <a:ext cx="3926164" cy="3464835"/>
          </a:xfrm>
        </p:spPr>
        <p:txBody>
          <a:bodyPr>
            <a:normAutofit/>
          </a:bodyPr>
          <a:lstStyle/>
          <a:p>
            <a:r>
              <a:rPr lang="en-US" sz="5400" b="1" dirty="0">
                <a:solidFill>
                  <a:srgbClr val="FFFFFF"/>
                </a:solidFill>
                <a:effectLst>
                  <a:outerShdw blurRad="38100" dist="38100" dir="2700000" algn="tl">
                    <a:srgbClr val="000000">
                      <a:alpha val="43137"/>
                    </a:srgbClr>
                  </a:outerShdw>
                </a:effectLst>
                <a:latin typeface="+mn-lt"/>
              </a:rPr>
              <a:t>Workplace Violence Prevention &amp; Awareness</a:t>
            </a:r>
          </a:p>
        </p:txBody>
      </p:sp>
      <p:pic>
        <p:nvPicPr>
          <p:cNvPr id="4" name="Picture 3">
            <a:extLst>
              <a:ext uri="{FF2B5EF4-FFF2-40B4-BE49-F238E27FC236}">
                <a16:creationId xmlns:a16="http://schemas.microsoft.com/office/drawing/2014/main" id="{8C96E7A4-DB86-40A1-BF7D-342E6123C779}"/>
              </a:ext>
            </a:extLst>
          </p:cNvPr>
          <p:cNvPicPr>
            <a:picLocks noChangeAspect="1"/>
          </p:cNvPicPr>
          <p:nvPr/>
        </p:nvPicPr>
        <p:blipFill>
          <a:blip r:embed="rId3"/>
          <a:stretch>
            <a:fillRect/>
          </a:stretch>
        </p:blipFill>
        <p:spPr>
          <a:xfrm>
            <a:off x="5345817" y="643467"/>
            <a:ext cx="6224654" cy="5571066"/>
          </a:xfrm>
          <a:prstGeom prst="rect">
            <a:avLst/>
          </a:prstGeom>
        </p:spPr>
      </p:pic>
      <p:pic>
        <p:nvPicPr>
          <p:cNvPr id="5" name="Picture 4">
            <a:extLst>
              <a:ext uri="{FF2B5EF4-FFF2-40B4-BE49-F238E27FC236}">
                <a16:creationId xmlns:a16="http://schemas.microsoft.com/office/drawing/2014/main" id="{A384132A-0D14-48FB-B47E-ED2088CEB529}"/>
              </a:ext>
            </a:extLst>
          </p:cNvPr>
          <p:cNvPicPr>
            <a:picLocks noChangeAspect="1"/>
          </p:cNvPicPr>
          <p:nvPr/>
        </p:nvPicPr>
        <p:blipFill>
          <a:blip r:embed="rId4"/>
          <a:stretch>
            <a:fillRect/>
          </a:stretch>
        </p:blipFill>
        <p:spPr>
          <a:xfrm>
            <a:off x="797381" y="4388111"/>
            <a:ext cx="3129526" cy="1613357"/>
          </a:xfrm>
          <a:prstGeom prst="rect">
            <a:avLst/>
          </a:prstGeom>
        </p:spPr>
      </p:pic>
    </p:spTree>
    <p:extLst>
      <p:ext uri="{BB962C8B-B14F-4D97-AF65-F5344CB8AC3E}">
        <p14:creationId xmlns:p14="http://schemas.microsoft.com/office/powerpoint/2010/main" val="302656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D6B50D-E13E-4B53-AC94-971B898B93B6}"/>
              </a:ext>
            </a:extLst>
          </p:cNvPr>
          <p:cNvSpPr>
            <a:spLocks noGrp="1"/>
          </p:cNvSpPr>
          <p:nvPr>
            <p:ph type="title"/>
          </p:nvPr>
        </p:nvSpPr>
        <p:spPr>
          <a:xfrm>
            <a:off x="941702" y="614855"/>
            <a:ext cx="3567236" cy="4382814"/>
          </a:xfrm>
        </p:spPr>
        <p:txBody>
          <a:bodyPr>
            <a:normAutofit/>
          </a:bodyPr>
          <a:lstStyle/>
          <a:p>
            <a:r>
              <a:rPr lang="en-US" sz="4000" b="1" dirty="0">
                <a:solidFill>
                  <a:srgbClr val="FFFFFF"/>
                </a:solidFill>
                <a:effectLst>
                  <a:outerShdw blurRad="38100" dist="38100" dir="2700000" algn="tl">
                    <a:srgbClr val="000000">
                      <a:alpha val="43137"/>
                    </a:srgbClr>
                  </a:outerShdw>
                </a:effectLst>
              </a:rPr>
              <a:t>Imminent Risk </a:t>
            </a:r>
            <a:br>
              <a:rPr lang="en-US" sz="4000" b="1" dirty="0">
                <a:solidFill>
                  <a:srgbClr val="FFFFFF"/>
                </a:solidFill>
                <a:effectLst>
                  <a:outerShdw blurRad="38100" dist="38100" dir="2700000" algn="tl">
                    <a:srgbClr val="000000">
                      <a:alpha val="43137"/>
                    </a:srgbClr>
                  </a:outerShdw>
                </a:effectLst>
              </a:rPr>
            </a:br>
            <a:r>
              <a:rPr lang="en-US" sz="4000" b="1" i="1" dirty="0">
                <a:solidFill>
                  <a:srgbClr val="FFFFFF"/>
                </a:solidFill>
              </a:rPr>
              <a:t>or</a:t>
            </a:r>
            <a:r>
              <a:rPr lang="en-US" sz="4000" b="1" dirty="0">
                <a:solidFill>
                  <a:srgbClr val="FFFFFF"/>
                </a:solidFill>
              </a:rPr>
              <a:t> </a:t>
            </a:r>
            <a:br>
              <a:rPr lang="en-US" sz="4000" b="1" dirty="0">
                <a:solidFill>
                  <a:srgbClr val="FFFFFF"/>
                </a:solidFill>
                <a:effectLst>
                  <a:outerShdw blurRad="38100" dist="38100" dir="2700000" algn="tl">
                    <a:srgbClr val="000000">
                      <a:alpha val="43137"/>
                    </a:srgbClr>
                  </a:outerShdw>
                </a:effectLst>
              </a:rPr>
            </a:br>
            <a:r>
              <a:rPr lang="en-US" sz="4000" b="1" dirty="0">
                <a:solidFill>
                  <a:srgbClr val="FFFFFF"/>
                </a:solidFill>
                <a:effectLst>
                  <a:outerShdw blurRad="38100" dist="38100" dir="2700000" algn="tl">
                    <a:srgbClr val="000000">
                      <a:alpha val="43137"/>
                    </a:srgbClr>
                  </a:outerShdw>
                </a:effectLst>
              </a:rPr>
              <a:t>Actual Occurrence of Violence</a:t>
            </a:r>
            <a:br>
              <a:rPr lang="en-US" sz="4000" b="1" dirty="0">
                <a:solidFill>
                  <a:srgbClr val="FFFFFF"/>
                </a:solidFill>
                <a:effectLst>
                  <a:outerShdw blurRad="38100" dist="38100" dir="2700000" algn="tl">
                    <a:srgbClr val="000000">
                      <a:alpha val="43137"/>
                    </a:srgbClr>
                  </a:outerShdw>
                </a:effectLst>
              </a:rPr>
            </a:br>
            <a:r>
              <a:rPr lang="en-US" sz="4000" b="1" i="1" dirty="0">
                <a:solidFill>
                  <a:srgbClr val="FFFFFF"/>
                </a:solidFill>
                <a:effectLst>
                  <a:outerShdw blurRad="38100" dist="38100" dir="2700000" algn="tl">
                    <a:srgbClr val="000000">
                      <a:alpha val="43137"/>
                    </a:srgbClr>
                  </a:outerShdw>
                </a:effectLst>
              </a:rPr>
              <a:t>Action Steps</a:t>
            </a:r>
            <a:br>
              <a:rPr lang="en-US" sz="3600" b="1" i="1" dirty="0">
                <a:solidFill>
                  <a:srgbClr val="FFFFFF"/>
                </a:solidFill>
              </a:rPr>
            </a:br>
            <a:endParaRPr lang="en-US" sz="3600" b="1" i="1" dirty="0">
              <a:solidFill>
                <a:srgbClr val="FFFFFF"/>
              </a:solidFill>
            </a:endParaRPr>
          </a:p>
        </p:txBody>
      </p:sp>
      <p:graphicFrame>
        <p:nvGraphicFramePr>
          <p:cNvPr id="5" name="Content Placeholder 2">
            <a:extLst>
              <a:ext uri="{FF2B5EF4-FFF2-40B4-BE49-F238E27FC236}">
                <a16:creationId xmlns:a16="http://schemas.microsoft.com/office/drawing/2014/main" id="{622715F0-B5DF-4230-80B8-F02C46F63527}"/>
              </a:ext>
            </a:extLst>
          </p:cNvPr>
          <p:cNvGraphicFramePr>
            <a:graphicFrameLocks noGrp="1"/>
          </p:cNvGraphicFramePr>
          <p:nvPr>
            <p:ph idx="1"/>
            <p:extLst>
              <p:ext uri="{D42A27DB-BD31-4B8C-83A1-F6EECF244321}">
                <p14:modId xmlns:p14="http://schemas.microsoft.com/office/powerpoint/2010/main" val="314554047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827AF2D-91EF-49FD-A5FB-BCBBAC9EF6B7}"/>
              </a:ext>
            </a:extLst>
          </p:cNvPr>
          <p:cNvPicPr>
            <a:picLocks noChangeAspect="1"/>
          </p:cNvPicPr>
          <p:nvPr/>
        </p:nvPicPr>
        <p:blipFill>
          <a:blip r:embed="rId8"/>
          <a:stretch>
            <a:fillRect/>
          </a:stretch>
        </p:blipFill>
        <p:spPr>
          <a:xfrm>
            <a:off x="941702" y="4477981"/>
            <a:ext cx="3194581" cy="1603387"/>
          </a:xfrm>
          <a:prstGeom prst="rect">
            <a:avLst/>
          </a:prstGeom>
        </p:spPr>
      </p:pic>
    </p:spTree>
    <p:extLst>
      <p:ext uri="{BB962C8B-B14F-4D97-AF65-F5344CB8AC3E}">
        <p14:creationId xmlns:p14="http://schemas.microsoft.com/office/powerpoint/2010/main" val="384413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FCA804-2D17-46D6-A4A5-FE07CE250BE7}"/>
              </a:ext>
            </a:extLst>
          </p:cNvPr>
          <p:cNvSpPr>
            <a:spLocks noGrp="1"/>
          </p:cNvSpPr>
          <p:nvPr>
            <p:ph type="title"/>
          </p:nvPr>
        </p:nvSpPr>
        <p:spPr>
          <a:xfrm>
            <a:off x="594804" y="470924"/>
            <a:ext cx="3888419" cy="3541239"/>
          </a:xfrm>
        </p:spPr>
        <p:txBody>
          <a:bodyPr>
            <a:normAutofit/>
          </a:bodyPr>
          <a:lstStyle/>
          <a:p>
            <a:pPr algn="ctr"/>
            <a:r>
              <a:rPr lang="en-US" b="1" dirty="0">
                <a:solidFill>
                  <a:srgbClr val="FFFFFF"/>
                </a:solidFill>
                <a:effectLst>
                  <a:outerShdw blurRad="38100" dist="38100" dir="2700000" algn="tl">
                    <a:srgbClr val="000000">
                      <a:alpha val="43137"/>
                    </a:srgbClr>
                  </a:outerShdw>
                </a:effectLst>
              </a:rPr>
              <a:t>Weapons Free Workplace</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Policy</a:t>
            </a:r>
            <a:br>
              <a:rPr lang="en-US" dirty="0">
                <a:solidFill>
                  <a:srgbClr val="FFFFFF"/>
                </a:solidFill>
              </a:rPr>
            </a:br>
            <a:r>
              <a:rPr lang="en-US" sz="2000" dirty="0">
                <a:solidFill>
                  <a:srgbClr val="FFFFFF"/>
                </a:solidFill>
              </a:rPr>
              <a:t> </a:t>
            </a:r>
            <a:br>
              <a:rPr lang="en-US" sz="2000" dirty="0">
                <a:solidFill>
                  <a:srgbClr val="FFFFFF"/>
                </a:solidFill>
              </a:rPr>
            </a:br>
            <a:r>
              <a:rPr lang="en-US" sz="2000" dirty="0">
                <a:solidFill>
                  <a:srgbClr val="FFFFFF"/>
                </a:solidFill>
              </a:rPr>
              <a:t>(Employee Handbook, p. 191)</a:t>
            </a:r>
          </a:p>
        </p:txBody>
      </p:sp>
      <p:graphicFrame>
        <p:nvGraphicFramePr>
          <p:cNvPr id="5" name="Content Placeholder 2">
            <a:extLst>
              <a:ext uri="{FF2B5EF4-FFF2-40B4-BE49-F238E27FC236}">
                <a16:creationId xmlns:a16="http://schemas.microsoft.com/office/drawing/2014/main" id="{E578024D-3693-4E7D-B8F8-C0600CF5875C}"/>
              </a:ext>
            </a:extLst>
          </p:cNvPr>
          <p:cNvGraphicFramePr>
            <a:graphicFrameLocks noGrp="1"/>
          </p:cNvGraphicFramePr>
          <p:nvPr>
            <p:ph idx="1"/>
            <p:extLst>
              <p:ext uri="{D42A27DB-BD31-4B8C-83A1-F6EECF244321}">
                <p14:modId xmlns:p14="http://schemas.microsoft.com/office/powerpoint/2010/main" val="2262840162"/>
              </p:ext>
            </p:extLst>
          </p:nvPr>
        </p:nvGraphicFramePr>
        <p:xfrm>
          <a:off x="4934139" y="470924"/>
          <a:ext cx="6773765"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F46C108-BB05-4357-95F6-9F8A67380925}"/>
              </a:ext>
            </a:extLst>
          </p:cNvPr>
          <p:cNvPicPr>
            <a:picLocks noChangeAspect="1"/>
          </p:cNvPicPr>
          <p:nvPr/>
        </p:nvPicPr>
        <p:blipFill>
          <a:blip r:embed="rId8"/>
          <a:stretch>
            <a:fillRect/>
          </a:stretch>
        </p:blipFill>
        <p:spPr>
          <a:xfrm>
            <a:off x="973817" y="4180535"/>
            <a:ext cx="3194581" cy="1603387"/>
          </a:xfrm>
          <a:prstGeom prst="rect">
            <a:avLst/>
          </a:prstGeom>
        </p:spPr>
      </p:pic>
    </p:spTree>
    <p:extLst>
      <p:ext uri="{BB962C8B-B14F-4D97-AF65-F5344CB8AC3E}">
        <p14:creationId xmlns:p14="http://schemas.microsoft.com/office/powerpoint/2010/main" val="61517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DBB3-E41F-46E9-A74A-55BCB5C813CA}"/>
              </a:ext>
            </a:extLst>
          </p:cNvPr>
          <p:cNvSpPr>
            <a:spLocks noGrp="1"/>
          </p:cNvSpPr>
          <p:nvPr>
            <p:ph type="title"/>
          </p:nvPr>
        </p:nvSpPr>
        <p:spPr>
          <a:xfrm>
            <a:off x="4965430" y="629268"/>
            <a:ext cx="6586491" cy="1286160"/>
          </a:xfrm>
        </p:spPr>
        <p:txBody>
          <a:bodyPr anchor="b">
            <a:normAutofit/>
          </a:bodyPr>
          <a:lstStyle/>
          <a:p>
            <a:pPr algn="ctr"/>
            <a:r>
              <a:rPr lang="en-US" sz="3600" dirty="0">
                <a:effectLst>
                  <a:outerShdw blurRad="38100" dist="38100" dir="2700000" algn="tl">
                    <a:srgbClr val="000000">
                      <a:alpha val="43137"/>
                    </a:srgbClr>
                  </a:outerShdw>
                </a:effectLst>
              </a:rPr>
              <a:t>UCP’s Emergency Response Guide: </a:t>
            </a:r>
            <a:r>
              <a:rPr lang="en-US" sz="4100" b="1" dirty="0">
                <a:effectLst>
                  <a:outerShdw blurRad="38100" dist="38100" dir="2700000" algn="tl">
                    <a:srgbClr val="000000">
                      <a:alpha val="43137"/>
                    </a:srgbClr>
                  </a:outerShdw>
                </a:effectLst>
              </a:rPr>
              <a:t>Reporting Emergencies</a:t>
            </a:r>
          </a:p>
        </p:txBody>
      </p:sp>
      <p:sp>
        <p:nvSpPr>
          <p:cNvPr id="3" name="Content Placeholder 2">
            <a:extLst>
              <a:ext uri="{FF2B5EF4-FFF2-40B4-BE49-F238E27FC236}">
                <a16:creationId xmlns:a16="http://schemas.microsoft.com/office/drawing/2014/main" id="{82DC1ACE-9D0E-48AC-9196-145FCE17BB5B}"/>
              </a:ext>
            </a:extLst>
          </p:cNvPr>
          <p:cNvSpPr>
            <a:spLocks noGrp="1"/>
          </p:cNvSpPr>
          <p:nvPr>
            <p:ph idx="1"/>
          </p:nvPr>
        </p:nvSpPr>
        <p:spPr>
          <a:xfrm>
            <a:off x="4965431" y="2115118"/>
            <a:ext cx="6868503" cy="4507624"/>
          </a:xfrm>
        </p:spPr>
        <p:txBody>
          <a:bodyPr>
            <a:normAutofit/>
          </a:bodyPr>
          <a:lstStyle/>
          <a:p>
            <a:pPr marL="0" indent="0">
              <a:buNone/>
            </a:pPr>
            <a:r>
              <a:rPr lang="en-US" sz="2400" b="1" dirty="0">
                <a:effectLst>
                  <a:outerShdw blurRad="38100" dist="38100" dir="2700000" algn="tl">
                    <a:srgbClr val="000000">
                      <a:alpha val="43137"/>
                    </a:srgbClr>
                  </a:outerShdw>
                </a:effectLst>
              </a:rPr>
              <a:t>What You Should KNOW:</a:t>
            </a:r>
          </a:p>
          <a:p>
            <a:r>
              <a:rPr lang="en-US" sz="2400" dirty="0"/>
              <a:t>In emergency situations, you might be the first line of defense. Know that others will take their cues from you. Act accordingly. </a:t>
            </a:r>
          </a:p>
          <a:p>
            <a:pPr marL="0" indent="0">
              <a:buNone/>
            </a:pPr>
            <a:r>
              <a:rPr lang="en-US" sz="2400" b="1" dirty="0">
                <a:effectLst>
                  <a:outerShdw blurRad="38100" dist="38100" dir="2700000" algn="tl">
                    <a:srgbClr val="000000">
                      <a:alpha val="43137"/>
                    </a:srgbClr>
                  </a:outerShdw>
                </a:effectLst>
              </a:rPr>
              <a:t>What You Should DO:</a:t>
            </a:r>
            <a:endParaRPr lang="en-US" sz="2400" dirty="0">
              <a:effectLst>
                <a:outerShdw blurRad="38100" dist="38100" dir="2700000" algn="tl">
                  <a:srgbClr val="000000">
                    <a:alpha val="43137"/>
                  </a:srgbClr>
                </a:outerShdw>
              </a:effectLst>
            </a:endParaRPr>
          </a:p>
          <a:p>
            <a:r>
              <a:rPr lang="en-US" sz="2400" b="1" dirty="0"/>
              <a:t>First and foremost: See something, say something. </a:t>
            </a:r>
            <a:r>
              <a:rPr lang="en-US" sz="2400" dirty="0"/>
              <a:t>Trust your gut instinct. </a:t>
            </a:r>
          </a:p>
          <a:p>
            <a:r>
              <a:rPr lang="en-US" sz="2400" b="1" dirty="0"/>
              <a:t>Check the scene around you. </a:t>
            </a:r>
            <a:r>
              <a:rPr lang="en-US" sz="2400" dirty="0"/>
              <a:t>If safe to do so, move yourself and others to safety. A safe location has been pre-determined for all UCP locations. Know it. </a:t>
            </a:r>
          </a:p>
        </p:txBody>
      </p:sp>
      <p:pic>
        <p:nvPicPr>
          <p:cNvPr id="7" name="Picture 6">
            <a:extLst>
              <a:ext uri="{FF2B5EF4-FFF2-40B4-BE49-F238E27FC236}">
                <a16:creationId xmlns:a16="http://schemas.microsoft.com/office/drawing/2014/main" id="{5D5E9DB9-BB04-4FC9-8C87-A540C8402FD6}"/>
              </a:ext>
            </a:extLst>
          </p:cNvPr>
          <p:cNvPicPr>
            <a:picLocks noChangeAspect="1"/>
          </p:cNvPicPr>
          <p:nvPr/>
        </p:nvPicPr>
        <p:blipFill rotWithShape="1">
          <a:blip r:embed="rId3"/>
          <a:srcRect l="6381" r="7233" b="2"/>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CC0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80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6E49-865A-4DC8-ADFC-A5F5F1234117}"/>
              </a:ext>
            </a:extLst>
          </p:cNvPr>
          <p:cNvSpPr>
            <a:spLocks noGrp="1"/>
          </p:cNvSpPr>
          <p:nvPr>
            <p:ph type="title"/>
          </p:nvPr>
        </p:nvSpPr>
        <p:spPr>
          <a:xfrm>
            <a:off x="4965430" y="629268"/>
            <a:ext cx="6586491" cy="1286160"/>
          </a:xfrm>
        </p:spPr>
        <p:txBody>
          <a:bodyPr anchor="b">
            <a:normAutofit/>
          </a:bodyPr>
          <a:lstStyle/>
          <a:p>
            <a:pPr algn="ctr"/>
            <a:r>
              <a:rPr lang="en-US" sz="3600" dirty="0">
                <a:effectLst>
                  <a:outerShdw blurRad="38100" dist="38100" dir="2700000" algn="tl">
                    <a:srgbClr val="000000">
                      <a:alpha val="43137"/>
                    </a:srgbClr>
                  </a:outerShdw>
                </a:effectLst>
              </a:rPr>
              <a:t>UCP’s Emergency Response Guide: </a:t>
            </a:r>
            <a:r>
              <a:rPr lang="en-US" sz="4100" b="1" dirty="0">
                <a:effectLst>
                  <a:outerShdw blurRad="38100" dist="38100" dir="2700000" algn="tl">
                    <a:srgbClr val="000000">
                      <a:alpha val="43137"/>
                    </a:srgbClr>
                  </a:outerShdw>
                </a:effectLst>
              </a:rPr>
              <a:t>Reporting Emergencies</a:t>
            </a:r>
            <a:endParaRPr lang="en-US" sz="41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BD62334-19AE-4C16-86AF-C83F324A365F}"/>
              </a:ext>
            </a:extLst>
          </p:cNvPr>
          <p:cNvSpPr>
            <a:spLocks noGrp="1"/>
          </p:cNvSpPr>
          <p:nvPr>
            <p:ph idx="1"/>
          </p:nvPr>
        </p:nvSpPr>
        <p:spPr>
          <a:xfrm>
            <a:off x="4965430" y="2246053"/>
            <a:ext cx="6912892" cy="4323411"/>
          </a:xfrm>
        </p:spPr>
        <p:txBody>
          <a:bodyPr>
            <a:normAutofit fontScale="92500"/>
          </a:bodyPr>
          <a:lstStyle/>
          <a:p>
            <a:pPr marL="0" indent="0">
              <a:buNone/>
            </a:pPr>
            <a:r>
              <a:rPr lang="en-US" sz="2400" b="1" dirty="0"/>
              <a:t>Call 911 at the first opportunity. </a:t>
            </a:r>
            <a:endParaRPr lang="en-US" sz="2400" dirty="0"/>
          </a:p>
          <a:p>
            <a:r>
              <a:rPr lang="en-US" sz="2400" dirty="0"/>
              <a:t>Be prepared to give your location and the nature of the emergency. </a:t>
            </a:r>
          </a:p>
          <a:p>
            <a:pPr marL="0" indent="0">
              <a:buNone/>
            </a:pPr>
            <a:r>
              <a:rPr lang="en-US" sz="2400" b="1" dirty="0"/>
              <a:t>Care for affected individuals as directed. </a:t>
            </a:r>
            <a:endParaRPr lang="en-US" sz="2400" dirty="0"/>
          </a:p>
          <a:p>
            <a:r>
              <a:rPr lang="en-US" sz="2400" dirty="0"/>
              <a:t>Follow instructions of 911 dispatch; provide first aid until emergency personnel arrive on the scene. </a:t>
            </a:r>
          </a:p>
          <a:p>
            <a:pPr marL="0" indent="0">
              <a:buNone/>
            </a:pPr>
            <a:r>
              <a:rPr lang="en-US" sz="2400" b="1" dirty="0"/>
              <a:t>Notify UCP leadership as soon as the situation allows. </a:t>
            </a:r>
            <a:endParaRPr lang="en-US" sz="2400" dirty="0"/>
          </a:p>
          <a:p>
            <a:r>
              <a:rPr lang="en-US" sz="2400" dirty="0"/>
              <a:t>Personal contact with a member of UCP management is essential; leaving a message is not sufficient. </a:t>
            </a:r>
          </a:p>
          <a:p>
            <a:pPr marL="0" indent="0">
              <a:buNone/>
            </a:pPr>
            <a:r>
              <a:rPr lang="en-US" sz="2400" b="1" dirty="0"/>
              <a:t>Only UCP Emergency Response Contacts are authorized to speak to the media on behalf of UCP. </a:t>
            </a:r>
            <a:endParaRPr lang="en-US" sz="2400" dirty="0"/>
          </a:p>
          <a:p>
            <a:pPr marL="0" indent="0">
              <a:buNone/>
            </a:pPr>
            <a:endParaRPr lang="en-US" sz="1900" dirty="0"/>
          </a:p>
        </p:txBody>
      </p:sp>
      <p:pic>
        <p:nvPicPr>
          <p:cNvPr id="4" name="Picture 3" descr="Graphical user interface&#10;&#10;Description automatically generated">
            <a:extLst>
              <a:ext uri="{FF2B5EF4-FFF2-40B4-BE49-F238E27FC236}">
                <a16:creationId xmlns:a16="http://schemas.microsoft.com/office/drawing/2014/main" id="{7D18A4FB-BC94-48CD-B345-DDA17A62A324}"/>
              </a:ext>
            </a:extLst>
          </p:cNvPr>
          <p:cNvPicPr>
            <a:picLocks noChangeAspect="1"/>
          </p:cNvPicPr>
          <p:nvPr/>
        </p:nvPicPr>
        <p:blipFill rotWithShape="1">
          <a:blip r:embed="rId3"/>
          <a:srcRect l="13063" r="4891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44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08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781E2A-4F8B-4014-8B3B-C4162BABBEBF}"/>
              </a:ext>
            </a:extLst>
          </p:cNvPr>
          <p:cNvSpPr>
            <a:spLocks noGrp="1"/>
          </p:cNvSpPr>
          <p:nvPr>
            <p:ph type="title"/>
          </p:nvPr>
        </p:nvSpPr>
        <p:spPr>
          <a:xfrm>
            <a:off x="572493" y="238539"/>
            <a:ext cx="11047013" cy="1434415"/>
          </a:xfrm>
        </p:spPr>
        <p:txBody>
          <a:bodyPr anchor="b">
            <a:normAutofit/>
          </a:bodyPr>
          <a:lstStyle/>
          <a:p>
            <a:pPr algn="ctr"/>
            <a:r>
              <a:rPr lang="en-US" dirty="0">
                <a:effectLst>
                  <a:outerShdw blurRad="38100" dist="38100" dir="2700000" algn="tl">
                    <a:srgbClr val="000000">
                      <a:alpha val="43137"/>
                    </a:srgbClr>
                  </a:outerShdw>
                </a:effectLst>
              </a:rPr>
              <a:t>UCP’s Emergency Response Guide: </a:t>
            </a:r>
            <a:br>
              <a:rPr lang="en-US"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Active Shooter/Other Assailant</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651EFF-3D46-462C-AE39-EC226C63677B}"/>
              </a:ext>
            </a:extLst>
          </p:cNvPr>
          <p:cNvPicPr>
            <a:picLocks noChangeAspect="1"/>
          </p:cNvPicPr>
          <p:nvPr/>
        </p:nvPicPr>
        <p:blipFill rotWithShape="1">
          <a:blip r:embed="rId3"/>
          <a:srcRect r="2067" b="-1"/>
          <a:stretch/>
        </p:blipFill>
        <p:spPr>
          <a:xfrm>
            <a:off x="140962" y="2328080"/>
            <a:ext cx="3701826" cy="3927296"/>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761D5E20-6AAB-4570-8E51-75218C5016A2}"/>
              </a:ext>
            </a:extLst>
          </p:cNvPr>
          <p:cNvSpPr>
            <a:spLocks noGrp="1"/>
          </p:cNvSpPr>
          <p:nvPr>
            <p:ph idx="1"/>
          </p:nvPr>
        </p:nvSpPr>
        <p:spPr>
          <a:xfrm>
            <a:off x="3906176" y="2382944"/>
            <a:ext cx="8185212" cy="4218228"/>
          </a:xfrm>
        </p:spPr>
        <p:txBody>
          <a:bodyPr anchor="t">
            <a:normAutofit/>
          </a:bodyPr>
          <a:lstStyle/>
          <a:p>
            <a:pPr marL="0" indent="0">
              <a:buNone/>
            </a:pPr>
            <a:r>
              <a:rPr lang="en-US" b="1" dirty="0">
                <a:effectLst>
                  <a:outerShdw blurRad="38100" dist="38100" dir="2700000" algn="tl">
                    <a:srgbClr val="000000">
                      <a:alpha val="43137"/>
                    </a:srgbClr>
                  </a:outerShdw>
                </a:effectLst>
              </a:rPr>
              <a:t>What You Should KNOW:</a:t>
            </a:r>
          </a:p>
          <a:p>
            <a:pPr marL="0" indent="0">
              <a:buNone/>
            </a:pPr>
            <a:r>
              <a:rPr lang="en-US" b="1" dirty="0"/>
              <a:t>• RUN, HIDE, FIGHT protocol. </a:t>
            </a:r>
            <a:r>
              <a:rPr lang="en-US" dirty="0"/>
              <a:t>Know the steps you would use to respond to an active shooter or assailant. </a:t>
            </a:r>
          </a:p>
          <a:p>
            <a:pPr marL="0" indent="0">
              <a:buNone/>
            </a:pPr>
            <a:r>
              <a:rPr lang="en-US" b="1" dirty="0"/>
              <a:t>• The primary and secondary exit locations and evacuation procedures for your location.</a:t>
            </a:r>
            <a:r>
              <a:rPr lang="en-US" dirty="0"/>
              <a:t> </a:t>
            </a:r>
          </a:p>
          <a:p>
            <a:pPr marL="0" indent="0">
              <a:buNone/>
            </a:pPr>
            <a:r>
              <a:rPr lang="en-US" b="1" dirty="0"/>
              <a:t>• Anticipate that individuals may use weapons, makeshift weapons at their disposal, or other violent tactics to ensure harm. </a:t>
            </a:r>
            <a:r>
              <a:rPr lang="en-US" dirty="0"/>
              <a:t>Be alert to your surroundings.</a:t>
            </a:r>
          </a:p>
          <a:p>
            <a:pPr marL="0" indent="0">
              <a:buNone/>
            </a:pPr>
            <a:endParaRPr lang="en-US" sz="2200" dirty="0"/>
          </a:p>
        </p:txBody>
      </p:sp>
    </p:spTree>
    <p:extLst>
      <p:ext uri="{BB962C8B-B14F-4D97-AF65-F5344CB8AC3E}">
        <p14:creationId xmlns:p14="http://schemas.microsoft.com/office/powerpoint/2010/main" val="172021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9" name="Arc 25">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D2E249D-04C1-4037-A0CB-0382DBC396CA}"/>
              </a:ext>
            </a:extLst>
          </p:cNvPr>
          <p:cNvPicPr>
            <a:picLocks noChangeAspect="1"/>
          </p:cNvPicPr>
          <p:nvPr/>
        </p:nvPicPr>
        <p:blipFill rotWithShape="1">
          <a:blip r:embed="rId3"/>
          <a:srcRect b="26611"/>
          <a:stretch/>
        </p:blipFill>
        <p:spPr>
          <a:xfrm>
            <a:off x="659914" y="204647"/>
            <a:ext cx="10872172" cy="2812588"/>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BAA3A92C-7356-41C8-99CA-4603F738A113}"/>
              </a:ext>
            </a:extLst>
          </p:cNvPr>
          <p:cNvSpPr>
            <a:spLocks noGrp="1"/>
          </p:cNvSpPr>
          <p:nvPr>
            <p:ph idx="1"/>
          </p:nvPr>
        </p:nvSpPr>
        <p:spPr>
          <a:xfrm>
            <a:off x="481629" y="3089430"/>
            <a:ext cx="10695357" cy="3404676"/>
          </a:xfrm>
        </p:spPr>
        <p:txBody>
          <a:bodyPr>
            <a:normAutofit/>
          </a:bodyPr>
          <a:lstStyle/>
          <a:p>
            <a:pPr marL="0" indent="0">
              <a:buNone/>
            </a:pPr>
            <a:r>
              <a:rPr lang="en-US" b="1" dirty="0">
                <a:effectLst>
                  <a:outerShdw blurRad="38100" dist="38100" dir="2700000" algn="tl">
                    <a:srgbClr val="000000">
                      <a:alpha val="43137"/>
                    </a:srgbClr>
                  </a:outerShdw>
                </a:effectLst>
              </a:rPr>
              <a:t>What You Should KNOW:</a:t>
            </a:r>
          </a:p>
          <a:p>
            <a:r>
              <a:rPr lang="en-US" b="1" dirty="0"/>
              <a:t>Law enforcement will attempt to stop the threat. </a:t>
            </a:r>
            <a:r>
              <a:rPr lang="en-US" dirty="0"/>
              <a:t>Do EXACTLY what they say.</a:t>
            </a:r>
          </a:p>
          <a:p>
            <a:r>
              <a:rPr lang="en-US" b="1" dirty="0"/>
              <a:t>Law enforcement will NOT stop to help wounded individuals or answer questions. </a:t>
            </a:r>
            <a:r>
              <a:rPr lang="en-US" dirty="0"/>
              <a:t>Keep out of their way. </a:t>
            </a:r>
          </a:p>
          <a:p>
            <a:r>
              <a:rPr lang="en-US" b="1" dirty="0"/>
              <a:t>Law enforcement considers EVERYONE a suspect until they are able to identify the shooter or assailant.</a:t>
            </a:r>
            <a:endParaRPr lang="en-US" dirty="0"/>
          </a:p>
          <a:p>
            <a:pPr marL="0" indent="0">
              <a:buNone/>
            </a:pPr>
            <a:endParaRPr lang="en-US" sz="1800" dirty="0"/>
          </a:p>
        </p:txBody>
      </p:sp>
      <p:sp>
        <p:nvSpPr>
          <p:cNvPr id="7" name="Title 6">
            <a:extLst>
              <a:ext uri="{FF2B5EF4-FFF2-40B4-BE49-F238E27FC236}">
                <a16:creationId xmlns:a16="http://schemas.microsoft.com/office/drawing/2014/main" id="{3CE25C14-250F-49FC-B799-1048CCE63C7E}"/>
              </a:ext>
            </a:extLst>
          </p:cNvPr>
          <p:cNvSpPr>
            <a:spLocks noGrp="1"/>
          </p:cNvSpPr>
          <p:nvPr>
            <p:ph type="title"/>
          </p:nvPr>
        </p:nvSpPr>
        <p:spPr>
          <a:xfrm>
            <a:off x="659914" y="204647"/>
            <a:ext cx="3753466" cy="2884783"/>
          </a:xfrm>
        </p:spPr>
        <p:txBody>
          <a:bodyPr>
            <a:normAutofit/>
          </a:bodyPr>
          <a:lstStyle/>
          <a:p>
            <a:r>
              <a:rPr lang="en-US" sz="3200" dirty="0">
                <a:solidFill>
                  <a:schemeClr val="bg1"/>
                </a:solidFill>
                <a:effectLst>
                  <a:outerShdw blurRad="38100" dist="38100" dir="2700000" algn="tl">
                    <a:srgbClr val="000000">
                      <a:alpha val="43137"/>
                    </a:srgbClr>
                  </a:outerShdw>
                </a:effectLst>
              </a:rPr>
              <a:t>UCP’s Emergency Response Guide:</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Active Shooter/</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Assailant</a:t>
            </a:r>
          </a:p>
        </p:txBody>
      </p:sp>
    </p:spTree>
    <p:extLst>
      <p:ext uri="{BB962C8B-B14F-4D97-AF65-F5344CB8AC3E}">
        <p14:creationId xmlns:p14="http://schemas.microsoft.com/office/powerpoint/2010/main" val="340348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A13A1E-5158-4179-860C-F267368D8A06}"/>
              </a:ext>
            </a:extLst>
          </p:cNvPr>
          <p:cNvSpPr>
            <a:spLocks noGrp="1"/>
          </p:cNvSpPr>
          <p:nvPr>
            <p:ph type="title"/>
          </p:nvPr>
        </p:nvSpPr>
        <p:spPr>
          <a:xfrm>
            <a:off x="572493" y="238539"/>
            <a:ext cx="11018520" cy="1434415"/>
          </a:xfrm>
        </p:spPr>
        <p:txBody>
          <a:bodyPr anchor="b">
            <a:normAutofit/>
          </a:bodyPr>
          <a:lstStyle/>
          <a:p>
            <a:r>
              <a:rPr lang="en-US" dirty="0">
                <a:effectLst>
                  <a:outerShdw blurRad="38100" dist="38100" dir="2700000" algn="tl">
                    <a:srgbClr val="000000">
                      <a:alpha val="43137"/>
                    </a:srgbClr>
                  </a:outerShdw>
                </a:effectLst>
              </a:rPr>
              <a:t>UCP’s Emergency Response Guide: </a:t>
            </a:r>
            <a:br>
              <a:rPr lang="en-US"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Active Shooter/Other Assailant</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089095-4FC9-4CB7-989E-0AC6BEDBE479}"/>
              </a:ext>
            </a:extLst>
          </p:cNvPr>
          <p:cNvSpPr>
            <a:spLocks noGrp="1"/>
          </p:cNvSpPr>
          <p:nvPr>
            <p:ph idx="1"/>
          </p:nvPr>
        </p:nvSpPr>
        <p:spPr>
          <a:xfrm>
            <a:off x="572493" y="1911493"/>
            <a:ext cx="7293123" cy="4707967"/>
          </a:xfrm>
        </p:spPr>
        <p:txBody>
          <a:bodyPr anchor="t">
            <a:normAutofit/>
          </a:bodyPr>
          <a:lstStyle/>
          <a:p>
            <a:pPr marL="0" indent="0">
              <a:buNone/>
            </a:pPr>
            <a:r>
              <a:rPr lang="en-US" b="1" dirty="0">
                <a:effectLst>
                  <a:outerShdw blurRad="38100" dist="38100" dir="2700000" algn="tl">
                    <a:srgbClr val="000000">
                      <a:alpha val="43137"/>
                    </a:srgbClr>
                  </a:outerShdw>
                </a:effectLst>
              </a:rPr>
              <a:t>What You Should DO:</a:t>
            </a:r>
          </a:p>
          <a:p>
            <a:pPr marL="0" indent="0">
              <a:buNone/>
            </a:pPr>
            <a:r>
              <a:rPr lang="en-US" b="1" dirty="0"/>
              <a:t>Follow the RUN/HIDE/FIGHT protocol</a:t>
            </a:r>
            <a:endParaRPr lang="en-US" dirty="0"/>
          </a:p>
          <a:p>
            <a:pPr>
              <a:buFont typeface="Wingdings" panose="05000000000000000000" pitchFamily="2" charset="2"/>
              <a:buChar char="ü"/>
            </a:pPr>
            <a:r>
              <a:rPr lang="en-US" b="1" dirty="0"/>
              <a:t>RUN: </a:t>
            </a:r>
            <a:r>
              <a:rPr lang="en-US" dirty="0"/>
              <a:t>Gather in the pre-determined safe place. </a:t>
            </a:r>
          </a:p>
          <a:p>
            <a:pPr>
              <a:buFont typeface="Wingdings" panose="05000000000000000000" pitchFamily="2" charset="2"/>
              <a:buChar char="ü"/>
            </a:pPr>
            <a:r>
              <a:rPr lang="en-US" b="1" dirty="0"/>
              <a:t>HIDE: </a:t>
            </a:r>
            <a:r>
              <a:rPr lang="en-US" dirty="0"/>
              <a:t>Barricade yourselves in. </a:t>
            </a:r>
          </a:p>
          <a:p>
            <a:pPr>
              <a:buFont typeface="Wingdings" panose="05000000000000000000" pitchFamily="2" charset="2"/>
              <a:buChar char="ü"/>
            </a:pPr>
            <a:r>
              <a:rPr lang="en-US" b="1" dirty="0"/>
              <a:t>FIGHT: </a:t>
            </a:r>
            <a:r>
              <a:rPr lang="en-US" dirty="0"/>
              <a:t>If the assailant starts shooting, this is your only option. Try to create a diversion: use a fire extinguisher, throw objects, make noise.</a:t>
            </a:r>
          </a:p>
          <a:p>
            <a:pPr marL="0" indent="0">
              <a:buNone/>
            </a:pPr>
            <a:r>
              <a:rPr lang="en-US" b="1" dirty="0"/>
              <a:t>Alert law enforcement. </a:t>
            </a:r>
            <a:r>
              <a:rPr lang="en-US" dirty="0"/>
              <a:t>If it can be done safely, call 911. Give your location. </a:t>
            </a:r>
          </a:p>
        </p:txBody>
      </p:sp>
      <p:pic>
        <p:nvPicPr>
          <p:cNvPr id="5" name="Picture 4">
            <a:extLst>
              <a:ext uri="{FF2B5EF4-FFF2-40B4-BE49-F238E27FC236}">
                <a16:creationId xmlns:a16="http://schemas.microsoft.com/office/drawing/2014/main" id="{2666CC0B-2D38-4315-9332-408259E0C97B}"/>
              </a:ext>
            </a:extLst>
          </p:cNvPr>
          <p:cNvPicPr>
            <a:picLocks noChangeAspect="1"/>
          </p:cNvPicPr>
          <p:nvPr/>
        </p:nvPicPr>
        <p:blipFill rotWithShape="1">
          <a:blip r:embed="rId3"/>
          <a:srcRect r="3792" b="-3"/>
          <a:stretch/>
        </p:blipFill>
        <p:spPr>
          <a:xfrm>
            <a:off x="7961772" y="2071315"/>
            <a:ext cx="3941064" cy="4096512"/>
          </a:xfrm>
          <a:prstGeom prst="rect">
            <a:avLst/>
          </a:prstGeom>
        </p:spPr>
      </p:pic>
    </p:spTree>
    <p:extLst>
      <p:ext uri="{BB962C8B-B14F-4D97-AF65-F5344CB8AC3E}">
        <p14:creationId xmlns:p14="http://schemas.microsoft.com/office/powerpoint/2010/main" val="142219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773EF1-94BD-4C4C-93A1-970BBEE9883B}"/>
              </a:ext>
            </a:extLst>
          </p:cNvPr>
          <p:cNvSpPr>
            <a:spLocks noGrp="1"/>
          </p:cNvSpPr>
          <p:nvPr>
            <p:ph type="title"/>
          </p:nvPr>
        </p:nvSpPr>
        <p:spPr>
          <a:xfrm>
            <a:off x="419878" y="167952"/>
            <a:ext cx="7215727" cy="1253202"/>
          </a:xfrm>
        </p:spPr>
        <p:txBody>
          <a:bodyPr>
            <a:normAutofit/>
          </a:bodyPr>
          <a:lstStyle/>
          <a:p>
            <a:r>
              <a:rPr lang="en-US" sz="3700" dirty="0">
                <a:effectLst>
                  <a:outerShdw blurRad="38100" dist="38100" dir="2700000" algn="tl">
                    <a:srgbClr val="000000">
                      <a:alpha val="43137"/>
                    </a:srgbClr>
                  </a:outerShdw>
                </a:effectLst>
              </a:rPr>
              <a:t>UCP’s Emergency Response Guide: </a:t>
            </a:r>
            <a:r>
              <a:rPr lang="en-US" sz="3700" b="1" dirty="0">
                <a:effectLst>
                  <a:outerShdw blurRad="38100" dist="38100" dir="2700000" algn="tl">
                    <a:srgbClr val="000000">
                      <a:alpha val="43137"/>
                    </a:srgbClr>
                  </a:outerShdw>
                </a:effectLst>
              </a:rPr>
              <a:t>Active Shooter/Other Assailant</a:t>
            </a:r>
            <a:endParaRPr lang="en-US" sz="37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96A8D1F-40F6-4E5D-AF00-A02CC7783773}"/>
              </a:ext>
            </a:extLst>
          </p:cNvPr>
          <p:cNvSpPr>
            <a:spLocks noGrp="1"/>
          </p:cNvSpPr>
          <p:nvPr>
            <p:ph idx="1"/>
          </p:nvPr>
        </p:nvSpPr>
        <p:spPr>
          <a:xfrm>
            <a:off x="419878" y="1589105"/>
            <a:ext cx="7215727" cy="5100944"/>
          </a:xfrm>
        </p:spPr>
        <p:txBody>
          <a:bodyPr>
            <a:normAutofit/>
          </a:bodyPr>
          <a:lstStyle/>
          <a:p>
            <a:pPr marL="0" indent="0">
              <a:buNone/>
            </a:pPr>
            <a:r>
              <a:rPr lang="en-US" b="1" dirty="0">
                <a:effectLst>
                  <a:outerShdw blurRad="38100" dist="38100" dir="2700000" algn="tl">
                    <a:srgbClr val="000000">
                      <a:alpha val="43137"/>
                    </a:srgbClr>
                  </a:outerShdw>
                </a:effectLst>
              </a:rPr>
              <a:t>What You Should DO:</a:t>
            </a:r>
            <a:endParaRPr lang="en-US" dirty="0">
              <a:effectLst>
                <a:outerShdw blurRad="38100" dist="38100" dir="2700000" algn="tl">
                  <a:srgbClr val="000000">
                    <a:alpha val="43137"/>
                  </a:srgbClr>
                </a:outerShdw>
              </a:effectLst>
            </a:endParaRPr>
          </a:p>
          <a:p>
            <a:pPr marL="0" indent="0">
              <a:buNone/>
            </a:pPr>
            <a:r>
              <a:rPr lang="en-US" b="1" dirty="0"/>
              <a:t>Use your words to alert people to the threat. </a:t>
            </a:r>
            <a:r>
              <a:rPr lang="en-US" dirty="0"/>
              <a:t>If you have access to an intercom or phone, use it. If not, yell or shout. </a:t>
            </a:r>
          </a:p>
          <a:p>
            <a:pPr marL="0" indent="0">
              <a:buNone/>
            </a:pPr>
            <a:r>
              <a:rPr lang="en-US" b="1" dirty="0"/>
              <a:t>When evacuating, quickly remove as many people as possible. NEVER go back inside. </a:t>
            </a:r>
          </a:p>
          <a:p>
            <a:pPr marL="0" indent="0">
              <a:buNone/>
            </a:pPr>
            <a:r>
              <a:rPr lang="en-US" b="1" dirty="0"/>
              <a:t>When law enforcement arrives, identify yourself as non-threatening:</a:t>
            </a:r>
          </a:p>
          <a:p>
            <a:pPr marL="0" indent="0">
              <a:buNone/>
            </a:pPr>
            <a:r>
              <a:rPr lang="en-US" dirty="0"/>
              <a:t>1. Keep hands visible at all times. </a:t>
            </a:r>
          </a:p>
          <a:p>
            <a:pPr marL="0" indent="0">
              <a:buNone/>
            </a:pPr>
            <a:r>
              <a:rPr lang="en-US" dirty="0"/>
              <a:t>2. Do not reach for cell phone, purse, badge, etc. </a:t>
            </a:r>
          </a:p>
          <a:p>
            <a:pPr marL="0" indent="0">
              <a:buNone/>
            </a:pPr>
            <a:r>
              <a:rPr lang="en-US" dirty="0"/>
              <a:t>3. Make no sudden movements.</a:t>
            </a:r>
          </a:p>
          <a:p>
            <a:pPr marL="0" indent="0">
              <a:buNone/>
            </a:pPr>
            <a:endParaRPr lang="en-US" sz="2000" dirty="0"/>
          </a:p>
        </p:txBody>
      </p:sp>
      <p:pic>
        <p:nvPicPr>
          <p:cNvPr id="8" name="Picture 7">
            <a:extLst>
              <a:ext uri="{FF2B5EF4-FFF2-40B4-BE49-F238E27FC236}">
                <a16:creationId xmlns:a16="http://schemas.microsoft.com/office/drawing/2014/main" id="{5CA9FA28-9905-490B-A9D7-E7688AE47A3A}"/>
              </a:ext>
            </a:extLst>
          </p:cNvPr>
          <p:cNvPicPr>
            <a:picLocks noChangeAspect="1"/>
          </p:cNvPicPr>
          <p:nvPr/>
        </p:nvPicPr>
        <p:blipFill rotWithShape="1">
          <a:blip r:embed="rId3"/>
          <a:srcRect l="28703" r="6619"/>
          <a:stretch/>
        </p:blipFill>
        <p:spPr>
          <a:xfrm>
            <a:off x="7747305" y="3719744"/>
            <a:ext cx="4401973" cy="2705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5AAFFDD9-8C18-45C2-85B6-B18E619D5EB6}"/>
              </a:ext>
            </a:extLst>
          </p:cNvPr>
          <p:cNvPicPr>
            <a:picLocks noChangeAspect="1"/>
          </p:cNvPicPr>
          <p:nvPr/>
        </p:nvPicPr>
        <p:blipFill>
          <a:blip r:embed="rId4"/>
          <a:stretch>
            <a:fillRect/>
          </a:stretch>
        </p:blipFill>
        <p:spPr>
          <a:xfrm>
            <a:off x="7675278" y="318437"/>
            <a:ext cx="4474000" cy="3273477"/>
          </a:xfrm>
          <a:prstGeom prst="rect">
            <a:avLst/>
          </a:prstGeom>
        </p:spPr>
      </p:pic>
    </p:spTree>
    <p:extLst>
      <p:ext uri="{BB962C8B-B14F-4D97-AF65-F5344CB8AC3E}">
        <p14:creationId xmlns:p14="http://schemas.microsoft.com/office/powerpoint/2010/main" val="20762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65F2B-6605-4E09-AA58-1FF2E14BF76C}"/>
              </a:ext>
            </a:extLst>
          </p:cNvPr>
          <p:cNvSpPr>
            <a:spLocks noGrp="1"/>
          </p:cNvSpPr>
          <p:nvPr>
            <p:ph type="title"/>
          </p:nvPr>
        </p:nvSpPr>
        <p:spPr>
          <a:xfrm>
            <a:off x="7261934" y="365125"/>
            <a:ext cx="4394447" cy="3451096"/>
          </a:xfrm>
        </p:spPr>
        <p:txBody>
          <a:bodyPr>
            <a:normAutofit fontScale="90000"/>
          </a:bodyPr>
          <a:lstStyle/>
          <a:p>
            <a:pPr algn="ctr"/>
            <a:br>
              <a:rPr lang="en-US" sz="4000" b="1" dirty="0"/>
            </a:br>
            <a:br>
              <a:rPr lang="en-US"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Active Shooter Readiness:</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Options for Consideration  RUN, HIDE, FIGHT</a:t>
            </a:r>
            <a:br>
              <a:rPr lang="en-US" sz="2500" b="1" dirty="0">
                <a:effectLst>
                  <a:outerShdw blurRad="38100" dist="38100" dir="2700000" algn="tl">
                    <a:srgbClr val="000000">
                      <a:alpha val="43137"/>
                    </a:srgbClr>
                  </a:outerShdw>
                </a:effectLst>
              </a:rPr>
            </a:br>
            <a:r>
              <a:rPr lang="en-US" sz="2200" dirty="0"/>
              <a:t>(7-minute video)</a:t>
            </a:r>
            <a:endParaRPr lang="en-US" sz="2500" dirty="0"/>
          </a:p>
        </p:txBody>
      </p:sp>
      <p:pic>
        <p:nvPicPr>
          <p:cNvPr id="5" name="Picture 4">
            <a:extLst>
              <a:ext uri="{FF2B5EF4-FFF2-40B4-BE49-F238E27FC236}">
                <a16:creationId xmlns:a16="http://schemas.microsoft.com/office/drawing/2014/main" id="{D8AD0FB6-089B-41D3-B331-999EB540407E}"/>
              </a:ext>
            </a:extLst>
          </p:cNvPr>
          <p:cNvPicPr>
            <a:picLocks noChangeAspect="1"/>
          </p:cNvPicPr>
          <p:nvPr/>
        </p:nvPicPr>
        <p:blipFill rotWithShape="1">
          <a:blip r:embed="rId3"/>
          <a:srcRect t="882"/>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FE1A8CFF-4573-4E86-94D4-CB461F9E853B}"/>
              </a:ext>
            </a:extLst>
          </p:cNvPr>
          <p:cNvSpPr>
            <a:spLocks noGrp="1"/>
          </p:cNvSpPr>
          <p:nvPr>
            <p:ph idx="1"/>
          </p:nvPr>
        </p:nvSpPr>
        <p:spPr>
          <a:xfrm>
            <a:off x="6606074" y="5290457"/>
            <a:ext cx="5467738" cy="886505"/>
          </a:xfrm>
        </p:spPr>
        <p:txBody>
          <a:bodyPr>
            <a:normAutofit/>
          </a:bodyPr>
          <a:lstStyle/>
          <a:p>
            <a:pPr marL="0" indent="0">
              <a:buNone/>
            </a:pPr>
            <a:r>
              <a:rPr lang="en-US" sz="2000" dirty="0">
                <a:hlinkClick r:id="rId4"/>
              </a:rPr>
              <a:t>https://www.youtube.com/watch?v=pY-CSX4NPtg</a:t>
            </a:r>
            <a:endParaRPr lang="en-US" sz="2000" dirty="0"/>
          </a:p>
          <a:p>
            <a:pPr marL="0" indent="0">
              <a:buNone/>
            </a:pPr>
            <a:endParaRPr lang="en-US" sz="2000" dirty="0"/>
          </a:p>
        </p:txBody>
      </p:sp>
      <p:sp>
        <p:nvSpPr>
          <p:cNvPr id="4" name="TextBox 3">
            <a:extLst>
              <a:ext uri="{FF2B5EF4-FFF2-40B4-BE49-F238E27FC236}">
                <a16:creationId xmlns:a16="http://schemas.microsoft.com/office/drawing/2014/main" id="{421D116A-4887-4FD3-A311-D9F09A5DAC1A}"/>
              </a:ext>
            </a:extLst>
          </p:cNvPr>
          <p:cNvSpPr txBox="1"/>
          <p:nvPr/>
        </p:nvSpPr>
        <p:spPr>
          <a:xfrm>
            <a:off x="4101483" y="6303146"/>
            <a:ext cx="3799643" cy="507831"/>
          </a:xfrm>
          <a:prstGeom prst="rect">
            <a:avLst/>
          </a:prstGeom>
          <a:noFill/>
        </p:spPr>
        <p:txBody>
          <a:bodyPr wrap="square" rtlCol="0">
            <a:spAutoFit/>
          </a:bodyPr>
          <a:lstStyle/>
          <a:p>
            <a:pPr>
              <a:spcAft>
                <a:spcPts val="600"/>
              </a:spcAft>
            </a:pPr>
            <a:endParaRPr lang="en-US" sz="1100" dirty="0"/>
          </a:p>
          <a:p>
            <a:pPr>
              <a:spcAft>
                <a:spcPts val="600"/>
              </a:spcAft>
            </a:pPr>
            <a:endParaRPr lang="en-US" sz="1100" dirty="0"/>
          </a:p>
        </p:txBody>
      </p:sp>
    </p:spTree>
    <p:extLst>
      <p:ext uri="{BB962C8B-B14F-4D97-AF65-F5344CB8AC3E}">
        <p14:creationId xmlns:p14="http://schemas.microsoft.com/office/powerpoint/2010/main" val="3350595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31CA4F-9560-46F4-9775-3768178ACCA9}"/>
              </a:ext>
            </a:extLst>
          </p:cNvPr>
          <p:cNvSpPr>
            <a:spLocks noGrp="1"/>
          </p:cNvSpPr>
          <p:nvPr>
            <p:ph type="title"/>
          </p:nvPr>
        </p:nvSpPr>
        <p:spPr>
          <a:xfrm>
            <a:off x="-1" y="365126"/>
            <a:ext cx="11353801" cy="911008"/>
          </a:xfrm>
        </p:spPr>
        <p:txBody>
          <a:bodyPr>
            <a:normAutofit/>
          </a:bodyPr>
          <a:lstStyle/>
          <a:p>
            <a:pPr algn="ctr"/>
            <a:r>
              <a:rPr lang="en-US" sz="3200" b="1" dirty="0"/>
              <a:t>What YOU should do in case of an active shooter attack RECAP…</a:t>
            </a:r>
            <a:endParaRPr lang="en-US" sz="3200" dirty="0"/>
          </a:p>
        </p:txBody>
      </p:sp>
      <p:sp>
        <p:nvSpPr>
          <p:cNvPr id="3" name="Content Placeholder 2">
            <a:extLst>
              <a:ext uri="{FF2B5EF4-FFF2-40B4-BE49-F238E27FC236}">
                <a16:creationId xmlns:a16="http://schemas.microsoft.com/office/drawing/2014/main" id="{1A0B0176-2599-40A6-A478-F211D4A7ECAB}"/>
              </a:ext>
            </a:extLst>
          </p:cNvPr>
          <p:cNvSpPr>
            <a:spLocks noGrp="1"/>
          </p:cNvSpPr>
          <p:nvPr>
            <p:ph idx="1"/>
          </p:nvPr>
        </p:nvSpPr>
        <p:spPr>
          <a:xfrm>
            <a:off x="373223" y="1276134"/>
            <a:ext cx="10980577" cy="5031360"/>
          </a:xfrm>
        </p:spPr>
        <p:txBody>
          <a:bodyPr>
            <a:normAutofit/>
          </a:bodyPr>
          <a:lstStyle/>
          <a:p>
            <a:pPr>
              <a:buFont typeface="Wingdings" panose="05000000000000000000" pitchFamily="2" charset="2"/>
              <a:buChar char="q"/>
            </a:pPr>
            <a:r>
              <a:rPr lang="en-US" sz="2400" b="1" dirty="0"/>
              <a:t>"Run" </a:t>
            </a:r>
            <a:r>
              <a:rPr lang="en-US" sz="2400" dirty="0"/>
              <a:t>to the nearest exits, making use of available concealment while moving away from the source of hazard. </a:t>
            </a:r>
          </a:p>
          <a:p>
            <a:pPr>
              <a:buFont typeface="Wingdings" panose="05000000000000000000" pitchFamily="2" charset="2"/>
              <a:buChar char="q"/>
            </a:pPr>
            <a:r>
              <a:rPr lang="en-US" sz="2400" dirty="0"/>
              <a:t>If unable to safely evacuate, </a:t>
            </a:r>
            <a:r>
              <a:rPr lang="en-US" sz="2400" b="1" dirty="0"/>
              <a:t>"hide" </a:t>
            </a:r>
            <a:r>
              <a:rPr lang="en-US" sz="2400" dirty="0"/>
              <a:t>in a secure area where access can be blocked or entryways can be locked, and, as appropriate, </a:t>
            </a:r>
            <a:r>
              <a:rPr lang="en-US" sz="2400" b="1" dirty="0"/>
              <a:t>"fight"</a:t>
            </a:r>
            <a:r>
              <a:rPr lang="en-US" sz="2400" dirty="0"/>
              <a:t>. </a:t>
            </a:r>
          </a:p>
          <a:p>
            <a:pPr>
              <a:buFont typeface="Wingdings" panose="05000000000000000000" pitchFamily="2" charset="2"/>
              <a:buChar char="q"/>
            </a:pPr>
            <a:r>
              <a:rPr lang="en-US" sz="2400" dirty="0"/>
              <a:t>If no rapid escape is possible, seek cover behind any available natural or artificial objects that eliminate direct line of sight from the source of hazard. </a:t>
            </a:r>
          </a:p>
          <a:p>
            <a:pPr>
              <a:buFont typeface="Wingdings" panose="05000000000000000000" pitchFamily="2" charset="2"/>
              <a:buChar char="q"/>
            </a:pPr>
            <a:r>
              <a:rPr lang="en-US" sz="2400" dirty="0"/>
              <a:t>Call 9-1-1 and remain alert for potential secondary attacks. </a:t>
            </a:r>
          </a:p>
          <a:p>
            <a:pPr>
              <a:buFont typeface="Wingdings" panose="05000000000000000000" pitchFamily="2" charset="2"/>
              <a:buChar char="q"/>
            </a:pPr>
            <a:r>
              <a:rPr lang="en-US" sz="2400" dirty="0"/>
              <a:t>Render first aid when safe to do so. </a:t>
            </a:r>
          </a:p>
          <a:p>
            <a:pPr>
              <a:buFont typeface="Wingdings" panose="05000000000000000000" pitchFamily="2" charset="2"/>
              <a:buChar char="q"/>
            </a:pPr>
            <a:r>
              <a:rPr lang="en-US" sz="2400" dirty="0"/>
              <a:t>Maintain situational awareness while providing assistance to others. </a:t>
            </a:r>
          </a:p>
          <a:p>
            <a:pPr>
              <a:buFont typeface="Wingdings" panose="05000000000000000000" pitchFamily="2" charset="2"/>
              <a:buChar char="q"/>
            </a:pPr>
            <a:r>
              <a:rPr lang="en-US" sz="2400" dirty="0"/>
              <a:t>When help arrives, follow instructions given by law enforcement. </a:t>
            </a:r>
          </a:p>
          <a:p>
            <a:pPr marL="0" indent="0">
              <a:buNone/>
            </a:pPr>
            <a:endParaRPr lang="en-US" sz="1700" dirty="0"/>
          </a:p>
        </p:txBody>
      </p:sp>
      <p:pic>
        <p:nvPicPr>
          <p:cNvPr id="13" name="Picture 12">
            <a:extLst>
              <a:ext uri="{FF2B5EF4-FFF2-40B4-BE49-F238E27FC236}">
                <a16:creationId xmlns:a16="http://schemas.microsoft.com/office/drawing/2014/main" id="{040C8F47-44A5-4A22-AE63-BFE1EC824391}"/>
              </a:ext>
            </a:extLst>
          </p:cNvPr>
          <p:cNvPicPr>
            <a:picLocks noChangeAspect="1"/>
          </p:cNvPicPr>
          <p:nvPr/>
        </p:nvPicPr>
        <p:blipFill>
          <a:blip r:embed="rId3"/>
          <a:stretch>
            <a:fillRect/>
          </a:stretch>
        </p:blipFill>
        <p:spPr>
          <a:xfrm>
            <a:off x="9333619" y="3969614"/>
            <a:ext cx="2787910" cy="2787910"/>
          </a:xfrm>
          <a:prstGeom prst="rect">
            <a:avLst/>
          </a:prstGeom>
        </p:spPr>
      </p:pic>
      <p:sp>
        <p:nvSpPr>
          <p:cNvPr id="14" name="TextBox 13">
            <a:extLst>
              <a:ext uri="{FF2B5EF4-FFF2-40B4-BE49-F238E27FC236}">
                <a16:creationId xmlns:a16="http://schemas.microsoft.com/office/drawing/2014/main" id="{1AAAD432-FB4D-40AC-94D2-1F33574C6842}"/>
              </a:ext>
            </a:extLst>
          </p:cNvPr>
          <p:cNvSpPr txBox="1"/>
          <p:nvPr/>
        </p:nvSpPr>
        <p:spPr>
          <a:xfrm>
            <a:off x="438539" y="6307494"/>
            <a:ext cx="7613779" cy="276999"/>
          </a:xfrm>
          <a:prstGeom prst="rect">
            <a:avLst/>
          </a:prstGeom>
          <a:noFill/>
        </p:spPr>
        <p:txBody>
          <a:bodyPr wrap="square" rtlCol="0">
            <a:spAutoFit/>
          </a:bodyPr>
          <a:lstStyle/>
          <a:p>
            <a:r>
              <a:rPr lang="en-US" sz="1200" dirty="0"/>
              <a:t>Source: Homeland Security Active Shooter Attacks Action Guide</a:t>
            </a:r>
          </a:p>
        </p:txBody>
      </p:sp>
    </p:spTree>
    <p:extLst>
      <p:ext uri="{BB962C8B-B14F-4D97-AF65-F5344CB8AC3E}">
        <p14:creationId xmlns:p14="http://schemas.microsoft.com/office/powerpoint/2010/main" val="186629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EF5C-E687-48BD-86A0-8A853408C853}"/>
              </a:ext>
            </a:extLst>
          </p:cNvPr>
          <p:cNvSpPr>
            <a:spLocks noGrp="1"/>
          </p:cNvSpPr>
          <p:nvPr>
            <p:ph type="title"/>
          </p:nvPr>
        </p:nvSpPr>
        <p:spPr>
          <a:xfrm>
            <a:off x="4965430" y="242597"/>
            <a:ext cx="6586491" cy="1194318"/>
          </a:xfrm>
        </p:spPr>
        <p:txBody>
          <a:bodyPr>
            <a:normAutofit/>
          </a:bodyPr>
          <a:lstStyle/>
          <a:p>
            <a:pPr algn="ctr"/>
            <a:r>
              <a:rPr lang="en-US" sz="5400" b="1" dirty="0">
                <a:effectLst>
                  <a:outerShdw blurRad="38100" dist="38100" dir="2700000" algn="tl">
                    <a:srgbClr val="000000">
                      <a:alpha val="43137"/>
                    </a:srgbClr>
                  </a:outerShdw>
                </a:effectLst>
              </a:rPr>
              <a:t>Training Objectives:</a:t>
            </a:r>
          </a:p>
        </p:txBody>
      </p:sp>
      <p:sp>
        <p:nvSpPr>
          <p:cNvPr id="3" name="Content Placeholder 2">
            <a:extLst>
              <a:ext uri="{FF2B5EF4-FFF2-40B4-BE49-F238E27FC236}">
                <a16:creationId xmlns:a16="http://schemas.microsoft.com/office/drawing/2014/main" id="{F62A39AE-EBF5-4AE0-9195-1921FF4AEC79}"/>
              </a:ext>
            </a:extLst>
          </p:cNvPr>
          <p:cNvSpPr>
            <a:spLocks noGrp="1"/>
          </p:cNvSpPr>
          <p:nvPr>
            <p:ph idx="1"/>
          </p:nvPr>
        </p:nvSpPr>
        <p:spPr>
          <a:xfrm>
            <a:off x="4965431" y="1509204"/>
            <a:ext cx="6586489" cy="4714615"/>
          </a:xfrm>
        </p:spPr>
        <p:txBody>
          <a:bodyPr>
            <a:normAutofit lnSpcReduction="10000"/>
          </a:bodyPr>
          <a:lstStyle/>
          <a:p>
            <a:pPr marL="514350" indent="-514350">
              <a:buAutoNum type="arabicPeriod"/>
            </a:pPr>
            <a:r>
              <a:rPr lang="en-US" sz="2400" dirty="0"/>
              <a:t>Review UCP’s Workplace Violence Prevention Policy.</a:t>
            </a:r>
          </a:p>
          <a:p>
            <a:pPr marL="514350" indent="-514350">
              <a:buFont typeface="Arial" panose="020B0604020202020204" pitchFamily="34" charset="0"/>
              <a:buAutoNum type="arabicPeriod"/>
            </a:pPr>
            <a:r>
              <a:rPr lang="en-US" sz="2400" dirty="0"/>
              <a:t>Understand Workplace Violence Prevention Reporting and Action Steps.</a:t>
            </a:r>
          </a:p>
          <a:p>
            <a:pPr marL="514350" indent="-514350">
              <a:buFont typeface="Arial" panose="020B0604020202020204" pitchFamily="34" charset="0"/>
              <a:buAutoNum type="arabicPeriod"/>
            </a:pPr>
            <a:r>
              <a:rPr lang="en-US" sz="2400" dirty="0"/>
              <a:t>Understand Imminent Risk of Violence or Potential Life-threatening Situation Action Steps.</a:t>
            </a:r>
          </a:p>
          <a:p>
            <a:pPr marL="514350" indent="-514350">
              <a:buFont typeface="Arial" panose="020B0604020202020204" pitchFamily="34" charset="0"/>
              <a:buAutoNum type="arabicPeriod"/>
            </a:pPr>
            <a:r>
              <a:rPr lang="en-US" sz="2400" dirty="0"/>
              <a:t>Review UCP’s Weapons Free Workplace Policy.</a:t>
            </a:r>
          </a:p>
          <a:p>
            <a:pPr marL="514350" indent="-514350">
              <a:buAutoNum type="arabicPeriod"/>
            </a:pPr>
            <a:r>
              <a:rPr lang="en-US" sz="2400" dirty="0"/>
              <a:t>Recognize how best to respond in an active shooter situation.</a:t>
            </a:r>
          </a:p>
          <a:p>
            <a:pPr marL="514350" indent="-514350">
              <a:buAutoNum type="arabicPeriod"/>
            </a:pPr>
            <a:r>
              <a:rPr lang="en-US" sz="2400" dirty="0"/>
              <a:t>Review UCP’s Emergency Response Guide’s protocols for Reporting Emergencies and Active Shooter/Other Assailant. </a:t>
            </a:r>
          </a:p>
          <a:p>
            <a:pPr marL="514350" indent="-514350">
              <a:buAutoNum type="arabicPeriod"/>
            </a:pPr>
            <a:endParaRPr lang="en-US" sz="2400" dirty="0"/>
          </a:p>
          <a:p>
            <a:pPr marL="514350" indent="-514350">
              <a:buAutoNum type="arabicPeriod"/>
            </a:pPr>
            <a:endParaRPr lang="en-US" sz="1900" dirty="0"/>
          </a:p>
        </p:txBody>
      </p:sp>
      <p:pic>
        <p:nvPicPr>
          <p:cNvPr id="5" name="Picture 4">
            <a:extLst>
              <a:ext uri="{FF2B5EF4-FFF2-40B4-BE49-F238E27FC236}">
                <a16:creationId xmlns:a16="http://schemas.microsoft.com/office/drawing/2014/main" id="{2919D3A8-6AD9-439E-8AE8-041F191FF025}"/>
              </a:ext>
            </a:extLst>
          </p:cNvPr>
          <p:cNvPicPr>
            <a:picLocks noChangeAspect="1"/>
          </p:cNvPicPr>
          <p:nvPr/>
        </p:nvPicPr>
        <p:blipFill rotWithShape="1">
          <a:blip r:embed="rId3"/>
          <a:srcRect l="17284" r="15123"/>
          <a:stretch/>
        </p:blipFill>
        <p:spPr>
          <a:xfrm>
            <a:off x="20" y="10"/>
            <a:ext cx="4635571" cy="6857990"/>
          </a:xfrm>
          <a:prstGeom prst="rect">
            <a:avLst/>
          </a:prstGeom>
          <a:effectLst/>
        </p:spPr>
      </p:pic>
    </p:spTree>
    <p:extLst>
      <p:ext uri="{BB962C8B-B14F-4D97-AF65-F5344CB8AC3E}">
        <p14:creationId xmlns:p14="http://schemas.microsoft.com/office/powerpoint/2010/main" val="2240927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6E802F-07BB-4B77-BDDB-1954C1C1ECAD}"/>
              </a:ext>
            </a:extLst>
          </p:cNvPr>
          <p:cNvSpPr>
            <a:spLocks noGrp="1"/>
          </p:cNvSpPr>
          <p:nvPr>
            <p:ph type="title"/>
          </p:nvPr>
        </p:nvSpPr>
        <p:spPr>
          <a:xfrm>
            <a:off x="572493" y="238539"/>
            <a:ext cx="11047013" cy="1434415"/>
          </a:xfrm>
        </p:spPr>
        <p:txBody>
          <a:bodyPr anchor="b">
            <a:normAutofit/>
          </a:bodyPr>
          <a:lstStyle/>
          <a:p>
            <a:r>
              <a:rPr lang="en-US" sz="5400" b="1" dirty="0">
                <a:effectLst>
                  <a:outerShdw blurRad="38100" dist="38100" dir="2700000" algn="tl">
                    <a:srgbClr val="000000">
                      <a:alpha val="43137"/>
                    </a:srgbClr>
                  </a:outerShdw>
                </a:effectLst>
              </a:rPr>
              <a:t>Training Recap:</a:t>
            </a:r>
          </a:p>
        </p:txBody>
      </p:sp>
      <p:sp>
        <p:nvSpPr>
          <p:cNvPr id="35"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0CC6943-2517-41D7-B38A-834092A35C6A}"/>
              </a:ext>
            </a:extLst>
          </p:cNvPr>
          <p:cNvPicPr>
            <a:picLocks noChangeAspect="1"/>
          </p:cNvPicPr>
          <p:nvPr/>
        </p:nvPicPr>
        <p:blipFill rotWithShape="1">
          <a:blip r:embed="rId3"/>
          <a:srcRect l="8938" r="6698" b="-3"/>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44" name="Content Placeholder 2">
            <a:extLst>
              <a:ext uri="{FF2B5EF4-FFF2-40B4-BE49-F238E27FC236}">
                <a16:creationId xmlns:a16="http://schemas.microsoft.com/office/drawing/2014/main" id="{5E2DEABD-C077-400C-B160-AE1DF4B0670C}"/>
              </a:ext>
            </a:extLst>
          </p:cNvPr>
          <p:cNvSpPr>
            <a:spLocks noGrp="1"/>
          </p:cNvSpPr>
          <p:nvPr>
            <p:ph idx="1"/>
          </p:nvPr>
        </p:nvSpPr>
        <p:spPr>
          <a:xfrm>
            <a:off x="4905955" y="2071316"/>
            <a:ext cx="7027898" cy="4114800"/>
          </a:xfrm>
        </p:spPr>
        <p:txBody>
          <a:bodyPr anchor="t">
            <a:normAutofit/>
          </a:bodyPr>
          <a:lstStyle/>
          <a:p>
            <a:pPr>
              <a:buFont typeface="Wingdings" panose="05000000000000000000" pitchFamily="2" charset="2"/>
              <a:buChar char="ü"/>
            </a:pPr>
            <a:r>
              <a:rPr lang="en-US" dirty="0"/>
              <a:t>Verbally report warning signs or potentially threatening behavior immediately.</a:t>
            </a:r>
          </a:p>
          <a:p>
            <a:pPr>
              <a:buFont typeface="Wingdings" panose="05000000000000000000" pitchFamily="2" charset="2"/>
              <a:buChar char="ü"/>
            </a:pPr>
            <a:r>
              <a:rPr lang="en-US" dirty="0"/>
              <a:t>If there is imminent risk of violence, get out and call 911 immediately (then call supervisor).</a:t>
            </a:r>
          </a:p>
          <a:p>
            <a:pPr>
              <a:buFont typeface="Wingdings" panose="05000000000000000000" pitchFamily="2" charset="2"/>
              <a:buChar char="ü"/>
            </a:pPr>
            <a:r>
              <a:rPr lang="en-US" b="1" dirty="0"/>
              <a:t>If you see something, say something! </a:t>
            </a:r>
          </a:p>
          <a:p>
            <a:pPr>
              <a:buFont typeface="Wingdings" panose="05000000000000000000" pitchFamily="2" charset="2"/>
              <a:buChar char="ü"/>
            </a:pPr>
            <a:r>
              <a:rPr lang="en-US" dirty="0"/>
              <a:t>RUN, HIDE, FIGHT in an active shooter/assailant situation.</a:t>
            </a:r>
          </a:p>
        </p:txBody>
      </p:sp>
    </p:spTree>
    <p:extLst>
      <p:ext uri="{BB962C8B-B14F-4D97-AF65-F5344CB8AC3E}">
        <p14:creationId xmlns:p14="http://schemas.microsoft.com/office/powerpoint/2010/main" val="147614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9"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A11719-D300-46B7-9641-3D59769C0C3D}"/>
              </a:ext>
            </a:extLst>
          </p:cNvPr>
          <p:cNvSpPr>
            <a:spLocks noGrp="1"/>
          </p:cNvSpPr>
          <p:nvPr>
            <p:ph type="title"/>
          </p:nvPr>
        </p:nvSpPr>
        <p:spPr>
          <a:xfrm>
            <a:off x="118187" y="586855"/>
            <a:ext cx="3782785" cy="3584848"/>
          </a:xfrm>
        </p:spPr>
        <p:txBody>
          <a:bodyPr anchor="b">
            <a:normAutofit/>
          </a:bodyPr>
          <a:lstStyle/>
          <a:p>
            <a:pPr algn="ctr"/>
            <a:r>
              <a:rPr lang="en-US" b="1" dirty="0">
                <a:solidFill>
                  <a:srgbClr val="FFFFFF"/>
                </a:solidFill>
                <a:effectLst>
                  <a:outerShdw blurRad="38100" dist="38100" dir="2700000" algn="tl">
                    <a:srgbClr val="000000">
                      <a:alpha val="43137"/>
                    </a:srgbClr>
                  </a:outerShdw>
                </a:effectLst>
              </a:rPr>
              <a:t>Workplace Violence Prevention Policy</a:t>
            </a:r>
            <a:br>
              <a:rPr lang="en-US" b="1" dirty="0">
                <a:solidFill>
                  <a:srgbClr val="FFFFFF"/>
                </a:solidFill>
                <a:effectLst>
                  <a:outerShdw blurRad="38100" dist="38100" dir="2700000" algn="tl">
                    <a:srgbClr val="000000">
                      <a:alpha val="43137"/>
                    </a:srgbClr>
                  </a:outerShdw>
                </a:effectLst>
              </a:rPr>
            </a:br>
            <a:br>
              <a:rPr lang="en-US" b="1" dirty="0">
                <a:solidFill>
                  <a:srgbClr val="FFFFFF"/>
                </a:solidFill>
                <a:effectLst>
                  <a:outerShdw blurRad="38100" dist="38100" dir="2700000" algn="tl">
                    <a:srgbClr val="000000">
                      <a:alpha val="43137"/>
                    </a:srgbClr>
                  </a:outerShdw>
                </a:effectLst>
              </a:rPr>
            </a:br>
            <a:r>
              <a:rPr lang="en-US" sz="1800" dirty="0">
                <a:solidFill>
                  <a:srgbClr val="FFFFFF"/>
                </a:solidFill>
              </a:rPr>
              <a:t>(Employee Handbook, p. 192-196)</a:t>
            </a:r>
            <a:endParaRPr lang="en-US" sz="4000" b="1" dirty="0">
              <a:solidFill>
                <a:srgbClr val="FFFFFF"/>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FB4A87A-FE92-4964-BCCC-E9CE75248C47}"/>
              </a:ext>
            </a:extLst>
          </p:cNvPr>
          <p:cNvSpPr>
            <a:spLocks noGrp="1"/>
          </p:cNvSpPr>
          <p:nvPr>
            <p:ph idx="1"/>
          </p:nvPr>
        </p:nvSpPr>
        <p:spPr>
          <a:xfrm>
            <a:off x="4320073" y="10138"/>
            <a:ext cx="7408507" cy="6448378"/>
          </a:xfrm>
        </p:spPr>
        <p:txBody>
          <a:bodyPr anchor="ctr">
            <a:normAutofit/>
          </a:bodyPr>
          <a:lstStyle/>
          <a:p>
            <a:pPr marL="0" indent="0">
              <a:buNone/>
            </a:pPr>
            <a:r>
              <a:rPr lang="en-US" sz="3200" b="1" dirty="0"/>
              <a:t>Policy Statement:  </a:t>
            </a:r>
          </a:p>
          <a:p>
            <a:pPr marL="0" indent="0">
              <a:buNone/>
            </a:pPr>
            <a:r>
              <a:rPr lang="en-US" sz="3200" dirty="0"/>
              <a:t>By helping to identify and prevent threatening or violent behavior affecting the workplace, UCP demonstrates its commitment to maintaining a workplace safe and free of threats or acts of violence for all employees, participants, visitors, vendors, and volunteers. </a:t>
            </a:r>
          </a:p>
        </p:txBody>
      </p:sp>
      <p:pic>
        <p:nvPicPr>
          <p:cNvPr id="4" name="Picture 3">
            <a:extLst>
              <a:ext uri="{FF2B5EF4-FFF2-40B4-BE49-F238E27FC236}">
                <a16:creationId xmlns:a16="http://schemas.microsoft.com/office/drawing/2014/main" id="{B8E4FEB0-6F93-4895-B068-CBAD7D222DD3}"/>
              </a:ext>
            </a:extLst>
          </p:cNvPr>
          <p:cNvPicPr>
            <a:picLocks noChangeAspect="1"/>
          </p:cNvPicPr>
          <p:nvPr/>
        </p:nvPicPr>
        <p:blipFill>
          <a:blip r:embed="rId3"/>
          <a:stretch>
            <a:fillRect/>
          </a:stretch>
        </p:blipFill>
        <p:spPr>
          <a:xfrm>
            <a:off x="529491" y="4849033"/>
            <a:ext cx="3194581" cy="1609483"/>
          </a:xfrm>
          <a:prstGeom prst="rect">
            <a:avLst/>
          </a:prstGeom>
        </p:spPr>
      </p:pic>
    </p:spTree>
    <p:extLst>
      <p:ext uri="{BB962C8B-B14F-4D97-AF65-F5344CB8AC3E}">
        <p14:creationId xmlns:p14="http://schemas.microsoft.com/office/powerpoint/2010/main" val="103551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9"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A11719-D300-46B7-9641-3D59769C0C3D}"/>
              </a:ext>
            </a:extLst>
          </p:cNvPr>
          <p:cNvSpPr>
            <a:spLocks noGrp="1"/>
          </p:cNvSpPr>
          <p:nvPr>
            <p:ph type="title"/>
          </p:nvPr>
        </p:nvSpPr>
        <p:spPr>
          <a:xfrm>
            <a:off x="118187" y="586855"/>
            <a:ext cx="3782785" cy="3584848"/>
          </a:xfrm>
        </p:spPr>
        <p:txBody>
          <a:bodyPr anchor="b">
            <a:normAutofit/>
          </a:bodyPr>
          <a:lstStyle/>
          <a:p>
            <a:pPr algn="ctr"/>
            <a:r>
              <a:rPr lang="en-US" b="1" dirty="0">
                <a:solidFill>
                  <a:srgbClr val="FFFFFF"/>
                </a:solidFill>
                <a:effectLst>
                  <a:outerShdw blurRad="38100" dist="38100" dir="2700000" algn="tl">
                    <a:srgbClr val="000000">
                      <a:alpha val="43137"/>
                    </a:srgbClr>
                  </a:outerShdw>
                </a:effectLst>
              </a:rPr>
              <a:t>Workplace Violence Prevention Policy</a:t>
            </a:r>
            <a:br>
              <a:rPr lang="en-US" b="1" dirty="0">
                <a:solidFill>
                  <a:srgbClr val="FFFFFF"/>
                </a:solidFill>
                <a:effectLst>
                  <a:outerShdw blurRad="38100" dist="38100" dir="2700000" algn="tl">
                    <a:srgbClr val="000000">
                      <a:alpha val="43137"/>
                    </a:srgbClr>
                  </a:outerShdw>
                </a:effectLst>
              </a:rPr>
            </a:br>
            <a:br>
              <a:rPr lang="en-US" b="1" dirty="0">
                <a:solidFill>
                  <a:srgbClr val="FFFFFF"/>
                </a:solidFill>
                <a:effectLst>
                  <a:outerShdw blurRad="38100" dist="38100" dir="2700000" algn="tl">
                    <a:srgbClr val="000000">
                      <a:alpha val="43137"/>
                    </a:srgbClr>
                  </a:outerShdw>
                </a:effectLst>
              </a:rPr>
            </a:br>
            <a:r>
              <a:rPr lang="en-US" sz="1800" dirty="0">
                <a:solidFill>
                  <a:srgbClr val="FFFFFF"/>
                </a:solidFill>
              </a:rPr>
              <a:t>(Employee Handbook, p. 192-196)</a:t>
            </a:r>
            <a:endParaRPr lang="en-US" sz="4000" b="1" dirty="0">
              <a:solidFill>
                <a:srgbClr val="FFFFFF"/>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FB4A87A-FE92-4964-BCCC-E9CE75248C47}"/>
              </a:ext>
            </a:extLst>
          </p:cNvPr>
          <p:cNvSpPr>
            <a:spLocks noGrp="1"/>
          </p:cNvSpPr>
          <p:nvPr>
            <p:ph idx="1"/>
          </p:nvPr>
        </p:nvSpPr>
        <p:spPr>
          <a:xfrm>
            <a:off x="4134811" y="10138"/>
            <a:ext cx="7939002" cy="6858000"/>
          </a:xfrm>
        </p:spPr>
        <p:txBody>
          <a:bodyPr anchor="ctr">
            <a:normAutofit/>
          </a:bodyPr>
          <a:lstStyle/>
          <a:p>
            <a:pPr marL="0" indent="0">
              <a:buNone/>
            </a:pPr>
            <a:r>
              <a:rPr lang="en-US" b="1" dirty="0"/>
              <a:t>Procedures: </a:t>
            </a:r>
            <a:r>
              <a:rPr lang="en-US" dirty="0"/>
              <a:t>Conduct that threatens, intimidates, stalks, harasses, or coerces employees, participants, visitors, vendors, or volunteers, will not be tolerated. Any employee who commits an act of workplace violence against a person or property will face immediate suspension and probable termination. Where appropriate, these matters will be referred to legal authorities for prosecution. </a:t>
            </a:r>
          </a:p>
          <a:p>
            <a:pPr marL="0" indent="0">
              <a:buNone/>
            </a:pPr>
            <a:r>
              <a:rPr lang="en-US" dirty="0"/>
              <a:t>Any threats or acts of violence resulting in the conviction of a person, under any criminal code provision relating to threats or acts of violence that adversely affect the legitimate interests of UCP will not be tolerated and may be grounds for termination. </a:t>
            </a:r>
          </a:p>
        </p:txBody>
      </p:sp>
      <p:pic>
        <p:nvPicPr>
          <p:cNvPr id="4" name="Picture 3">
            <a:extLst>
              <a:ext uri="{FF2B5EF4-FFF2-40B4-BE49-F238E27FC236}">
                <a16:creationId xmlns:a16="http://schemas.microsoft.com/office/drawing/2014/main" id="{B8E4FEB0-6F93-4895-B068-CBAD7D222DD3}"/>
              </a:ext>
            </a:extLst>
          </p:cNvPr>
          <p:cNvPicPr>
            <a:picLocks noChangeAspect="1"/>
          </p:cNvPicPr>
          <p:nvPr/>
        </p:nvPicPr>
        <p:blipFill>
          <a:blip r:embed="rId3"/>
          <a:stretch>
            <a:fillRect/>
          </a:stretch>
        </p:blipFill>
        <p:spPr>
          <a:xfrm>
            <a:off x="529491" y="4849033"/>
            <a:ext cx="3194581" cy="1609483"/>
          </a:xfrm>
          <a:prstGeom prst="rect">
            <a:avLst/>
          </a:prstGeom>
        </p:spPr>
      </p:pic>
    </p:spTree>
    <p:extLst>
      <p:ext uri="{BB962C8B-B14F-4D97-AF65-F5344CB8AC3E}">
        <p14:creationId xmlns:p14="http://schemas.microsoft.com/office/powerpoint/2010/main" val="410821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9"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A11719-D300-46B7-9641-3D59769C0C3D}"/>
              </a:ext>
            </a:extLst>
          </p:cNvPr>
          <p:cNvSpPr>
            <a:spLocks noGrp="1"/>
          </p:cNvSpPr>
          <p:nvPr>
            <p:ph type="title"/>
          </p:nvPr>
        </p:nvSpPr>
        <p:spPr>
          <a:xfrm>
            <a:off x="214605" y="586855"/>
            <a:ext cx="3686368" cy="3602590"/>
          </a:xfrm>
        </p:spPr>
        <p:txBody>
          <a:bodyPr anchor="b">
            <a:normAutofit/>
          </a:bodyPr>
          <a:lstStyle/>
          <a:p>
            <a:pPr algn="ctr"/>
            <a:r>
              <a:rPr lang="en-US" b="1" dirty="0">
                <a:solidFill>
                  <a:srgbClr val="FFFFFF"/>
                </a:solidFill>
                <a:effectLst>
                  <a:outerShdw blurRad="38100" dist="38100" dir="2700000" algn="tl">
                    <a:srgbClr val="000000">
                      <a:alpha val="43137"/>
                    </a:srgbClr>
                  </a:outerShdw>
                </a:effectLst>
              </a:rPr>
              <a:t>Workplace Violence Prevention Policy</a:t>
            </a:r>
            <a:br>
              <a:rPr lang="en-US" b="1" dirty="0">
                <a:solidFill>
                  <a:srgbClr val="FFFFFF"/>
                </a:solidFill>
                <a:effectLst>
                  <a:outerShdw blurRad="38100" dist="38100" dir="2700000" algn="tl">
                    <a:srgbClr val="000000">
                      <a:alpha val="43137"/>
                    </a:srgbClr>
                  </a:outerShdw>
                </a:effectLst>
              </a:rPr>
            </a:br>
            <a:br>
              <a:rPr lang="en-US" b="1" dirty="0">
                <a:solidFill>
                  <a:srgbClr val="FFFFFF"/>
                </a:solidFill>
                <a:effectLst>
                  <a:outerShdw blurRad="38100" dist="38100" dir="2700000" algn="tl">
                    <a:srgbClr val="000000">
                      <a:alpha val="43137"/>
                    </a:srgbClr>
                  </a:outerShdw>
                </a:effectLst>
              </a:rPr>
            </a:br>
            <a:r>
              <a:rPr lang="en-US" sz="2000" dirty="0">
                <a:solidFill>
                  <a:srgbClr val="FFFFFF"/>
                </a:solidFill>
              </a:rPr>
              <a:t>(Employee Handbook, p. 192-196)</a:t>
            </a:r>
          </a:p>
        </p:txBody>
      </p:sp>
      <p:sp>
        <p:nvSpPr>
          <p:cNvPr id="3" name="Content Placeholder 2">
            <a:extLst>
              <a:ext uri="{FF2B5EF4-FFF2-40B4-BE49-F238E27FC236}">
                <a16:creationId xmlns:a16="http://schemas.microsoft.com/office/drawing/2014/main" id="{BFB4A87A-FE92-4964-BCCC-E9CE75248C47}"/>
              </a:ext>
            </a:extLst>
          </p:cNvPr>
          <p:cNvSpPr>
            <a:spLocks noGrp="1"/>
          </p:cNvSpPr>
          <p:nvPr>
            <p:ph idx="1"/>
          </p:nvPr>
        </p:nvSpPr>
        <p:spPr>
          <a:xfrm>
            <a:off x="4134811" y="10138"/>
            <a:ext cx="7939002" cy="6858000"/>
          </a:xfrm>
        </p:spPr>
        <p:txBody>
          <a:bodyPr anchor="ctr">
            <a:normAutofit/>
          </a:bodyPr>
          <a:lstStyle/>
          <a:p>
            <a:pPr marL="0" indent="0">
              <a:buNone/>
            </a:pPr>
            <a:r>
              <a:rPr lang="en-US" b="1" dirty="0"/>
              <a:t>Procedures (continued): </a:t>
            </a:r>
          </a:p>
          <a:p>
            <a:pPr marL="0" indent="0">
              <a:buNone/>
            </a:pPr>
            <a:r>
              <a:rPr lang="en-US" dirty="0"/>
              <a:t>Employees should promptly inform HR of any protective or restraining order that they have obtained that lists the workplace as a protected area.</a:t>
            </a:r>
          </a:p>
          <a:p>
            <a:pPr marL="0" indent="0">
              <a:buNone/>
            </a:pPr>
            <a:r>
              <a:rPr lang="en-US" dirty="0"/>
              <a:t>UCP encourages employees to bring their workplace disputes to their Supervisor or HR before the situation escalates. UCP will not discipline employees for raising good-faith concerns.</a:t>
            </a:r>
          </a:p>
          <a:p>
            <a:pPr marL="0" indent="0">
              <a:buNone/>
            </a:pPr>
            <a:r>
              <a:rPr lang="en-US" dirty="0"/>
              <a:t>Incidents on the job that cause physical or psychological injury must be reported as a Worker’s Compensation incident in addition to other incident reporting procedures.</a:t>
            </a:r>
          </a:p>
        </p:txBody>
      </p:sp>
      <p:pic>
        <p:nvPicPr>
          <p:cNvPr id="5" name="Picture 4">
            <a:extLst>
              <a:ext uri="{FF2B5EF4-FFF2-40B4-BE49-F238E27FC236}">
                <a16:creationId xmlns:a16="http://schemas.microsoft.com/office/drawing/2014/main" id="{C3461080-65E7-4147-82A4-F8293CF045C8}"/>
              </a:ext>
            </a:extLst>
          </p:cNvPr>
          <p:cNvPicPr>
            <a:picLocks noChangeAspect="1"/>
          </p:cNvPicPr>
          <p:nvPr/>
        </p:nvPicPr>
        <p:blipFill>
          <a:blip r:embed="rId3"/>
          <a:stretch>
            <a:fillRect/>
          </a:stretch>
        </p:blipFill>
        <p:spPr>
          <a:xfrm>
            <a:off x="473507" y="4877731"/>
            <a:ext cx="3194581" cy="1609483"/>
          </a:xfrm>
          <a:prstGeom prst="rect">
            <a:avLst/>
          </a:prstGeom>
        </p:spPr>
      </p:pic>
    </p:spTree>
    <p:extLst>
      <p:ext uri="{BB962C8B-B14F-4D97-AF65-F5344CB8AC3E}">
        <p14:creationId xmlns:p14="http://schemas.microsoft.com/office/powerpoint/2010/main" val="176932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66CD2C-B202-4F27-9B80-E467928DCA88}"/>
              </a:ext>
            </a:extLst>
          </p:cNvPr>
          <p:cNvSpPr>
            <a:spLocks noGrp="1"/>
          </p:cNvSpPr>
          <p:nvPr>
            <p:ph type="title"/>
          </p:nvPr>
        </p:nvSpPr>
        <p:spPr>
          <a:xfrm>
            <a:off x="298433" y="328476"/>
            <a:ext cx="3760617" cy="5447858"/>
          </a:xfrm>
        </p:spPr>
        <p:txBody>
          <a:bodyPr anchor="t">
            <a:normAutofit/>
          </a:bodyPr>
          <a:lstStyle/>
          <a:p>
            <a:r>
              <a:rPr lang="en-US" sz="4000" dirty="0">
                <a:solidFill>
                  <a:srgbClr val="FFFFFF"/>
                </a:solidFill>
                <a:effectLst>
                  <a:outerShdw blurRad="38100" dist="38100" dir="2700000" algn="tl">
                    <a:srgbClr val="000000">
                      <a:alpha val="43137"/>
                    </a:srgbClr>
                  </a:outerShdw>
                </a:effectLst>
              </a:rPr>
              <a:t>Workplace Violence Prevention </a:t>
            </a:r>
            <a:r>
              <a:rPr lang="en-US" sz="4000" dirty="0">
                <a:solidFill>
                  <a:schemeClr val="bg1"/>
                </a:solidFill>
                <a:effectLst>
                  <a:outerShdw blurRad="38100" dist="38100" dir="2700000" algn="tl">
                    <a:srgbClr val="000000">
                      <a:alpha val="43137"/>
                    </a:srgbClr>
                  </a:outerShdw>
                </a:effectLst>
              </a:rPr>
              <a:t>– </a:t>
            </a:r>
            <a:br>
              <a:rPr lang="en-US" sz="4000" dirty="0">
                <a:solidFill>
                  <a:srgbClr val="FFFFFF"/>
                </a:solidFill>
                <a:effectLst>
                  <a:outerShdw blurRad="38100" dist="38100" dir="2700000" algn="tl">
                    <a:srgbClr val="000000">
                      <a:alpha val="43137"/>
                    </a:srgbClr>
                  </a:outerShdw>
                </a:effectLst>
              </a:rPr>
            </a:br>
            <a:r>
              <a:rPr lang="en-US" sz="4000" b="1" i="1" dirty="0">
                <a:solidFill>
                  <a:srgbClr val="FFFFFF"/>
                </a:solidFill>
                <a:effectLst>
                  <a:outerShdw blurRad="38100" dist="38100" dir="2700000" algn="tl">
                    <a:srgbClr val="000000">
                      <a:alpha val="43137"/>
                    </a:srgbClr>
                  </a:outerShdw>
                </a:effectLst>
              </a:rPr>
              <a:t>Warning Signs, Symptoms &amp; </a:t>
            </a:r>
            <a:br>
              <a:rPr lang="en-US" sz="4000" b="1" i="1" dirty="0">
                <a:solidFill>
                  <a:srgbClr val="FFFFFF"/>
                </a:solidFill>
                <a:effectLst>
                  <a:outerShdw blurRad="38100" dist="38100" dir="2700000" algn="tl">
                    <a:srgbClr val="000000">
                      <a:alpha val="43137"/>
                    </a:srgbClr>
                  </a:outerShdw>
                </a:effectLst>
              </a:rPr>
            </a:br>
            <a:r>
              <a:rPr lang="en-US" sz="4000" b="1" i="1" dirty="0">
                <a:solidFill>
                  <a:srgbClr val="FFFFFF"/>
                </a:solidFill>
                <a:effectLst>
                  <a:outerShdw blurRad="38100" dist="38100" dir="2700000" algn="tl">
                    <a:srgbClr val="000000">
                      <a:alpha val="43137"/>
                    </a:srgbClr>
                  </a:outerShdw>
                </a:effectLst>
              </a:rPr>
              <a:t>Risk Factors</a:t>
            </a:r>
            <a:br>
              <a:rPr lang="en-US" sz="3700" b="1" i="1" dirty="0">
                <a:solidFill>
                  <a:srgbClr val="FFFFFF"/>
                </a:solidFill>
              </a:rPr>
            </a:br>
            <a:br>
              <a:rPr lang="en-US" sz="3700" b="1" i="1" dirty="0">
                <a:solidFill>
                  <a:srgbClr val="FFFFFF"/>
                </a:solidFill>
              </a:rPr>
            </a:br>
            <a:r>
              <a:rPr lang="en-US" sz="2000" dirty="0">
                <a:solidFill>
                  <a:srgbClr val="FFFFFF"/>
                </a:solidFill>
              </a:rPr>
              <a:t>(Employee Handbook, p. 192-196)</a:t>
            </a:r>
          </a:p>
        </p:txBody>
      </p:sp>
      <p:sp>
        <p:nvSpPr>
          <p:cNvPr id="3" name="Content Placeholder 2">
            <a:extLst>
              <a:ext uri="{FF2B5EF4-FFF2-40B4-BE49-F238E27FC236}">
                <a16:creationId xmlns:a16="http://schemas.microsoft.com/office/drawing/2014/main" id="{0A0B4984-6E1C-4E94-A7BF-7669DA3EC30F}"/>
              </a:ext>
            </a:extLst>
          </p:cNvPr>
          <p:cNvSpPr>
            <a:spLocks noGrp="1"/>
          </p:cNvSpPr>
          <p:nvPr>
            <p:ph sz="half" idx="1"/>
          </p:nvPr>
        </p:nvSpPr>
        <p:spPr>
          <a:xfrm>
            <a:off x="4380855" y="781235"/>
            <a:ext cx="3447525" cy="5237826"/>
          </a:xfrm>
        </p:spPr>
        <p:txBody>
          <a:bodyPr>
            <a:noAutofit/>
          </a:bodyPr>
          <a:lstStyle/>
          <a:p>
            <a:r>
              <a:rPr lang="en-US" sz="2400" dirty="0"/>
              <a:t>Intimidating statements – Ex:  “I’ll get even,” “they’ll be sorry.”</a:t>
            </a:r>
          </a:p>
          <a:p>
            <a:r>
              <a:rPr lang="en-US" sz="2400" dirty="0"/>
              <a:t>Angry stares, loud, profane.</a:t>
            </a:r>
          </a:p>
          <a:p>
            <a:r>
              <a:rPr lang="en-US" sz="2400" dirty="0"/>
              <a:t>Intense anger, lack of empathy.</a:t>
            </a:r>
          </a:p>
          <a:p>
            <a:r>
              <a:rPr lang="en-US" sz="2400" dirty="0"/>
              <a:t>Brooding, depressed, strange behavior, “time bomb.”</a:t>
            </a:r>
          </a:p>
          <a:p>
            <a:r>
              <a:rPr lang="en-US" sz="2400" dirty="0"/>
              <a:t>Disgruntled ex- or current employee.</a:t>
            </a:r>
          </a:p>
          <a:p>
            <a:r>
              <a:rPr lang="en-US" sz="2400" dirty="0"/>
              <a:t>Keeps records of employees. </a:t>
            </a:r>
          </a:p>
        </p:txBody>
      </p:sp>
      <p:cxnSp>
        <p:nvCxnSpPr>
          <p:cNvPr id="32"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C02AE4B-04FB-4081-815B-F474B5D5F117}"/>
              </a:ext>
            </a:extLst>
          </p:cNvPr>
          <p:cNvSpPr>
            <a:spLocks noGrp="1"/>
          </p:cNvSpPr>
          <p:nvPr>
            <p:ph sz="half" idx="2"/>
          </p:nvPr>
        </p:nvSpPr>
        <p:spPr>
          <a:xfrm>
            <a:off x="8451604" y="781236"/>
            <a:ext cx="3197701" cy="4995098"/>
          </a:xfrm>
        </p:spPr>
        <p:txBody>
          <a:bodyPr>
            <a:normAutofit fontScale="92500" lnSpcReduction="20000"/>
          </a:bodyPr>
          <a:lstStyle/>
          <a:p>
            <a:r>
              <a:rPr lang="en-US" sz="2600" dirty="0"/>
              <a:t>Social media threats/violence.</a:t>
            </a:r>
          </a:p>
          <a:p>
            <a:r>
              <a:rPr lang="en-US" sz="2600" dirty="0"/>
              <a:t>History of personal conflict. </a:t>
            </a:r>
          </a:p>
          <a:p>
            <a:r>
              <a:rPr lang="en-US" sz="2600" dirty="0"/>
              <a:t>Domestic problems or unstable family.</a:t>
            </a:r>
          </a:p>
          <a:p>
            <a:r>
              <a:rPr lang="en-US" sz="2600" dirty="0"/>
              <a:t>Volatile or violent personal situations.</a:t>
            </a:r>
          </a:p>
          <a:p>
            <a:r>
              <a:rPr lang="en-US" sz="2600" dirty="0"/>
              <a:t>Comments about gun knowledge.</a:t>
            </a:r>
          </a:p>
          <a:p>
            <a:r>
              <a:rPr lang="en-US" sz="2600" dirty="0"/>
              <a:t>Reads materials w/themes of violence, revenge.</a:t>
            </a:r>
          </a:p>
          <a:p>
            <a:r>
              <a:rPr lang="en-US" sz="2600" dirty="0"/>
              <a:t>Obsession with co-worker.</a:t>
            </a:r>
          </a:p>
          <a:p>
            <a:endParaRPr lang="en-US" sz="2000" dirty="0"/>
          </a:p>
          <a:p>
            <a:endParaRPr lang="en-US" sz="2000" dirty="0"/>
          </a:p>
        </p:txBody>
      </p:sp>
      <p:pic>
        <p:nvPicPr>
          <p:cNvPr id="7" name="Picture 6">
            <a:extLst>
              <a:ext uri="{FF2B5EF4-FFF2-40B4-BE49-F238E27FC236}">
                <a16:creationId xmlns:a16="http://schemas.microsoft.com/office/drawing/2014/main" id="{84EEEB99-79EF-47F9-962B-FCD09F4F5709}"/>
              </a:ext>
            </a:extLst>
          </p:cNvPr>
          <p:cNvPicPr>
            <a:picLocks noChangeAspect="1"/>
          </p:cNvPicPr>
          <p:nvPr/>
        </p:nvPicPr>
        <p:blipFill>
          <a:blip r:embed="rId3"/>
          <a:stretch>
            <a:fillRect/>
          </a:stretch>
        </p:blipFill>
        <p:spPr>
          <a:xfrm>
            <a:off x="444861" y="4810055"/>
            <a:ext cx="3169327" cy="1581756"/>
          </a:xfrm>
          <a:prstGeom prst="rect">
            <a:avLst/>
          </a:prstGeom>
          <a:ln>
            <a:solidFill>
              <a:schemeClr val="tx1">
                <a:lumMod val="95000"/>
                <a:lumOff val="5000"/>
              </a:schemeClr>
            </a:solidFill>
          </a:ln>
        </p:spPr>
      </p:pic>
    </p:spTree>
    <p:extLst>
      <p:ext uri="{BB962C8B-B14F-4D97-AF65-F5344CB8AC3E}">
        <p14:creationId xmlns:p14="http://schemas.microsoft.com/office/powerpoint/2010/main" val="223322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470925"/>
            <a:ext cx="3416158" cy="4492961"/>
          </a:xfrm>
        </p:spPr>
        <p:txBody>
          <a:bodyPr>
            <a:normAutofit/>
          </a:bodyPr>
          <a:lstStyle/>
          <a:p>
            <a:r>
              <a:rPr lang="en-US" sz="3700" dirty="0">
                <a:solidFill>
                  <a:srgbClr val="FFFFFF"/>
                </a:solidFill>
                <a:effectLst>
                  <a:outerShdw blurRad="38100" dist="38100" dir="2700000" algn="tl">
                    <a:srgbClr val="000000">
                      <a:alpha val="43137"/>
                    </a:srgbClr>
                  </a:outerShdw>
                </a:effectLst>
              </a:rPr>
              <a:t>Workplace Violence Prevention </a:t>
            </a:r>
            <a:r>
              <a:rPr lang="en-US" sz="3600" dirty="0">
                <a:solidFill>
                  <a:schemeClr val="bg1"/>
                </a:solidFill>
                <a:effectLst>
                  <a:outerShdw blurRad="38100" dist="38100" dir="2700000" algn="tl">
                    <a:srgbClr val="000000">
                      <a:alpha val="43137"/>
                    </a:srgbClr>
                  </a:outerShdw>
                </a:effectLst>
              </a:rPr>
              <a:t>– </a:t>
            </a:r>
            <a:br>
              <a:rPr lang="en-US" sz="3700" dirty="0">
                <a:solidFill>
                  <a:srgbClr val="FFFFFF"/>
                </a:solidFill>
                <a:effectLst>
                  <a:outerShdw blurRad="38100" dist="38100" dir="2700000" algn="tl">
                    <a:srgbClr val="000000">
                      <a:alpha val="43137"/>
                    </a:srgbClr>
                  </a:outerShdw>
                </a:effectLst>
              </a:rPr>
            </a:br>
            <a:r>
              <a:rPr lang="en-US" sz="3700" b="1" i="1" dirty="0">
                <a:solidFill>
                  <a:srgbClr val="FFFFFF"/>
                </a:solidFill>
                <a:effectLst>
                  <a:outerShdw blurRad="38100" dist="38100" dir="2700000" algn="tl">
                    <a:srgbClr val="000000">
                      <a:alpha val="43137"/>
                    </a:srgbClr>
                  </a:outerShdw>
                </a:effectLst>
              </a:rPr>
              <a:t>Reporting &amp; Action Steps </a:t>
            </a:r>
            <a:br>
              <a:rPr lang="en-US" sz="3700" b="1" i="1" dirty="0">
                <a:solidFill>
                  <a:srgbClr val="FFFFFF"/>
                </a:solidFill>
              </a:rPr>
            </a:br>
            <a:br>
              <a:rPr lang="en-US" sz="1200" b="1" i="1" dirty="0">
                <a:solidFill>
                  <a:srgbClr val="FFFFFF"/>
                </a:solidFill>
              </a:rPr>
            </a:br>
            <a:r>
              <a:rPr lang="en-US" sz="1800" dirty="0">
                <a:solidFill>
                  <a:srgbClr val="FFFFFF"/>
                </a:solidFill>
              </a:rPr>
              <a:t>(Employee Handbook, p. 192-196)</a:t>
            </a:r>
            <a:br>
              <a:rPr lang="en-US" sz="3700" b="1" dirty="0">
                <a:solidFill>
                  <a:srgbClr val="FFFFFF"/>
                </a:solidFill>
              </a:rPr>
            </a:br>
            <a:endParaRPr lang="en-US" sz="3700" b="1" i="1" dirty="0">
              <a:solidFill>
                <a:srgbClr val="FFFFFF"/>
              </a:solidFill>
            </a:endParaRPr>
          </a:p>
        </p:txBody>
      </p:sp>
      <p:graphicFrame>
        <p:nvGraphicFramePr>
          <p:cNvPr id="15" name="Content Placeholder 2">
            <a:extLst>
              <a:ext uri="{FF2B5EF4-FFF2-40B4-BE49-F238E27FC236}">
                <a16:creationId xmlns:a16="http://schemas.microsoft.com/office/drawing/2014/main" id="{B2CBAF18-B548-4C04-9540-E6115A2E808A}"/>
              </a:ext>
            </a:extLst>
          </p:cNvPr>
          <p:cNvGraphicFramePr>
            <a:graphicFrameLocks noGrp="1"/>
          </p:cNvGraphicFramePr>
          <p:nvPr>
            <p:ph idx="1"/>
            <p:extLst>
              <p:ext uri="{D42A27DB-BD31-4B8C-83A1-F6EECF244321}">
                <p14:modId xmlns:p14="http://schemas.microsoft.com/office/powerpoint/2010/main" val="387747441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74C6BA5-9E8D-4D5B-AB21-21F8AF9F2F17}"/>
              </a:ext>
            </a:extLst>
          </p:cNvPr>
          <p:cNvPicPr>
            <a:picLocks noChangeAspect="1"/>
          </p:cNvPicPr>
          <p:nvPr/>
        </p:nvPicPr>
        <p:blipFill>
          <a:blip r:embed="rId8"/>
          <a:stretch>
            <a:fillRect/>
          </a:stretch>
        </p:blipFill>
        <p:spPr>
          <a:xfrm>
            <a:off x="973817" y="4328467"/>
            <a:ext cx="3194581" cy="1603387"/>
          </a:xfrm>
          <a:prstGeom prst="rect">
            <a:avLst/>
          </a:prstGeom>
        </p:spPr>
      </p:pic>
    </p:spTree>
    <p:extLst>
      <p:ext uri="{BB962C8B-B14F-4D97-AF65-F5344CB8AC3E}">
        <p14:creationId xmlns:p14="http://schemas.microsoft.com/office/powerpoint/2010/main" val="44342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66CD2C-B202-4F27-9B80-E467928DCA88}"/>
              </a:ext>
            </a:extLst>
          </p:cNvPr>
          <p:cNvSpPr>
            <a:spLocks noGrp="1"/>
          </p:cNvSpPr>
          <p:nvPr>
            <p:ph type="title"/>
          </p:nvPr>
        </p:nvSpPr>
        <p:spPr>
          <a:xfrm>
            <a:off x="432234" y="485193"/>
            <a:ext cx="3553840" cy="5291140"/>
          </a:xfrm>
        </p:spPr>
        <p:txBody>
          <a:bodyPr anchor="t">
            <a:normAutofit/>
          </a:bodyPr>
          <a:lstStyle/>
          <a:p>
            <a:r>
              <a:rPr lang="en-US" sz="4000" dirty="0">
                <a:solidFill>
                  <a:schemeClr val="bg1"/>
                </a:solidFill>
                <a:effectLst>
                  <a:outerShdw blurRad="38100" dist="38100" dir="2700000" algn="tl">
                    <a:srgbClr val="000000">
                      <a:alpha val="43137"/>
                    </a:srgbClr>
                  </a:outerShdw>
                </a:effectLst>
              </a:rPr>
              <a:t>Workplace Violence Prevention –  </a:t>
            </a:r>
            <a:r>
              <a:rPr lang="en-US" sz="4000" b="1" i="1" dirty="0">
                <a:solidFill>
                  <a:schemeClr val="bg1"/>
                </a:solidFill>
                <a:effectLst>
                  <a:outerShdw blurRad="38100" dist="38100" dir="2700000" algn="tl">
                    <a:srgbClr val="000000">
                      <a:alpha val="43137"/>
                    </a:srgbClr>
                  </a:outerShdw>
                </a:effectLst>
              </a:rPr>
              <a:t>Examples of Threatening Behavior</a:t>
            </a:r>
            <a:br>
              <a:rPr lang="en-US" sz="3700" b="1" i="1" dirty="0">
                <a:solidFill>
                  <a:srgbClr val="FFFFFF"/>
                </a:solidFill>
              </a:rPr>
            </a:br>
            <a:br>
              <a:rPr lang="en-US" sz="1200" b="1" i="1" dirty="0">
                <a:solidFill>
                  <a:srgbClr val="FFFFFF"/>
                </a:solidFill>
              </a:rPr>
            </a:br>
            <a:r>
              <a:rPr lang="en-US" sz="1800" dirty="0">
                <a:solidFill>
                  <a:srgbClr val="FFFFFF"/>
                </a:solidFill>
              </a:rPr>
              <a:t>(Employee Handbook, p. 192-196)</a:t>
            </a:r>
            <a:endParaRPr lang="en-US" sz="2400" dirty="0">
              <a:solidFill>
                <a:srgbClr val="FFFFFF"/>
              </a:solidFill>
            </a:endParaRPr>
          </a:p>
        </p:txBody>
      </p:sp>
      <p:sp>
        <p:nvSpPr>
          <p:cNvPr id="3" name="Content Placeholder 2">
            <a:extLst>
              <a:ext uri="{FF2B5EF4-FFF2-40B4-BE49-F238E27FC236}">
                <a16:creationId xmlns:a16="http://schemas.microsoft.com/office/drawing/2014/main" id="{0A0B4984-6E1C-4E94-A7BF-7669DA3EC30F}"/>
              </a:ext>
            </a:extLst>
          </p:cNvPr>
          <p:cNvSpPr>
            <a:spLocks noGrp="1"/>
          </p:cNvSpPr>
          <p:nvPr>
            <p:ph sz="half" idx="1"/>
          </p:nvPr>
        </p:nvSpPr>
        <p:spPr>
          <a:xfrm>
            <a:off x="4380855" y="621435"/>
            <a:ext cx="3427283" cy="5601811"/>
          </a:xfrm>
        </p:spPr>
        <p:txBody>
          <a:bodyPr>
            <a:normAutofit lnSpcReduction="10000"/>
          </a:bodyPr>
          <a:lstStyle/>
          <a:p>
            <a:r>
              <a:rPr lang="en-US" sz="2400" dirty="0"/>
              <a:t>Verbal or physical harassment or threats.</a:t>
            </a:r>
          </a:p>
          <a:p>
            <a:r>
              <a:rPr lang="en-US" sz="2400" dirty="0"/>
              <a:t>Assaults or other violence.</a:t>
            </a:r>
          </a:p>
          <a:p>
            <a:r>
              <a:rPr lang="en-US" sz="2400" dirty="0"/>
              <a:t>Behavior that causes others to feel unsafe.</a:t>
            </a:r>
          </a:p>
          <a:p>
            <a:r>
              <a:rPr lang="en-US" sz="2400" dirty="0"/>
              <a:t>Throwing objects.</a:t>
            </a:r>
          </a:p>
          <a:p>
            <a:r>
              <a:rPr lang="en-US" sz="2400" dirty="0"/>
              <a:t>Making a verbal threat to harm someone or property.</a:t>
            </a:r>
          </a:p>
          <a:p>
            <a:r>
              <a:rPr lang="en-US" sz="2400" dirty="0"/>
              <a:t>Destroying UCP property.</a:t>
            </a:r>
          </a:p>
          <a:p>
            <a:r>
              <a:rPr lang="en-US" sz="2400" dirty="0"/>
              <a:t>Sending harassing or threatening letters, emails.</a:t>
            </a:r>
          </a:p>
        </p:txBody>
      </p:sp>
      <p:cxnSp>
        <p:nvCxnSpPr>
          <p:cNvPr id="32"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C02AE4B-04FB-4081-815B-F474B5D5F117}"/>
              </a:ext>
            </a:extLst>
          </p:cNvPr>
          <p:cNvSpPr>
            <a:spLocks noGrp="1"/>
          </p:cNvSpPr>
          <p:nvPr>
            <p:ph sz="half" idx="2"/>
          </p:nvPr>
        </p:nvSpPr>
        <p:spPr>
          <a:xfrm>
            <a:off x="8451604" y="621435"/>
            <a:ext cx="3197701" cy="5442014"/>
          </a:xfrm>
        </p:spPr>
        <p:txBody>
          <a:bodyPr>
            <a:normAutofit lnSpcReduction="10000"/>
          </a:bodyPr>
          <a:lstStyle/>
          <a:p>
            <a:r>
              <a:rPr lang="en-US" sz="2400" dirty="0"/>
              <a:t>Possession of weapons or dangerous devices.</a:t>
            </a:r>
          </a:p>
          <a:p>
            <a:r>
              <a:rPr lang="en-US" sz="2400" dirty="0"/>
              <a:t>Menacing gestures.</a:t>
            </a:r>
          </a:p>
          <a:p>
            <a:r>
              <a:rPr lang="en-US" sz="2400" dirty="0"/>
              <a:t>Intense or obsessive romantic interest.</a:t>
            </a:r>
          </a:p>
          <a:p>
            <a:r>
              <a:rPr lang="en-US" sz="2400" dirty="0"/>
              <a:t>Attempt to intimidate.</a:t>
            </a:r>
          </a:p>
          <a:p>
            <a:r>
              <a:rPr lang="en-US" sz="2400" dirty="0"/>
              <a:t>Any behavior that causes concern someone might act violently.</a:t>
            </a:r>
          </a:p>
          <a:p>
            <a:endParaRPr lang="en-US" sz="2000" dirty="0"/>
          </a:p>
        </p:txBody>
      </p:sp>
      <p:pic>
        <p:nvPicPr>
          <p:cNvPr id="5" name="Picture 4">
            <a:extLst>
              <a:ext uri="{FF2B5EF4-FFF2-40B4-BE49-F238E27FC236}">
                <a16:creationId xmlns:a16="http://schemas.microsoft.com/office/drawing/2014/main" id="{6AD8EFC0-9EA2-4D29-9584-06E68A55BCE1}"/>
              </a:ext>
            </a:extLst>
          </p:cNvPr>
          <p:cNvPicPr>
            <a:picLocks noChangeAspect="1"/>
          </p:cNvPicPr>
          <p:nvPr/>
        </p:nvPicPr>
        <p:blipFill>
          <a:blip r:embed="rId3"/>
          <a:stretch>
            <a:fillRect/>
          </a:stretch>
        </p:blipFill>
        <p:spPr>
          <a:xfrm>
            <a:off x="432234" y="4910290"/>
            <a:ext cx="3194581" cy="1603387"/>
          </a:xfrm>
          <a:prstGeom prst="rect">
            <a:avLst/>
          </a:prstGeom>
        </p:spPr>
      </p:pic>
    </p:spTree>
    <p:extLst>
      <p:ext uri="{BB962C8B-B14F-4D97-AF65-F5344CB8AC3E}">
        <p14:creationId xmlns:p14="http://schemas.microsoft.com/office/powerpoint/2010/main" val="346193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D6B50D-E13E-4B53-AC94-971B898B93B6}"/>
              </a:ext>
            </a:extLst>
          </p:cNvPr>
          <p:cNvSpPr>
            <a:spLocks noGrp="1"/>
          </p:cNvSpPr>
          <p:nvPr>
            <p:ph type="title"/>
          </p:nvPr>
        </p:nvSpPr>
        <p:spPr>
          <a:xfrm>
            <a:off x="941702" y="614855"/>
            <a:ext cx="3567236" cy="4382814"/>
          </a:xfrm>
        </p:spPr>
        <p:txBody>
          <a:bodyPr>
            <a:normAutofit/>
          </a:bodyPr>
          <a:lstStyle/>
          <a:p>
            <a:r>
              <a:rPr lang="en-US" b="1" dirty="0">
                <a:solidFill>
                  <a:srgbClr val="FFFFFF"/>
                </a:solidFill>
                <a:effectLst>
                  <a:outerShdw blurRad="38100" dist="38100" dir="2700000" algn="tl">
                    <a:srgbClr val="000000">
                      <a:alpha val="43137"/>
                    </a:srgbClr>
                  </a:outerShdw>
                </a:effectLst>
              </a:rPr>
              <a:t>Threats of Violence</a:t>
            </a:r>
            <a:br>
              <a:rPr lang="en-US" b="1" dirty="0">
                <a:solidFill>
                  <a:srgbClr val="FFFFFF"/>
                </a:solidFill>
                <a:effectLst>
                  <a:outerShdw blurRad="38100" dist="38100" dir="2700000" algn="tl">
                    <a:srgbClr val="000000">
                      <a:alpha val="43137"/>
                    </a:srgbClr>
                  </a:outerShdw>
                </a:effectLst>
              </a:rPr>
            </a:br>
            <a:r>
              <a:rPr lang="en-US" b="1" i="1" dirty="0">
                <a:solidFill>
                  <a:srgbClr val="FFFFFF"/>
                </a:solidFill>
                <a:effectLst>
                  <a:outerShdw blurRad="38100" dist="38100" dir="2700000" algn="tl">
                    <a:srgbClr val="000000">
                      <a:alpha val="43137"/>
                    </a:srgbClr>
                  </a:outerShdw>
                </a:effectLst>
              </a:rPr>
              <a:t>Action Steps</a:t>
            </a:r>
            <a:br>
              <a:rPr lang="en-US" sz="4000" b="1" i="1" dirty="0">
                <a:solidFill>
                  <a:srgbClr val="FFFFFF"/>
                </a:solidFill>
              </a:rPr>
            </a:br>
            <a:endParaRPr lang="en-US" sz="4000" b="1" i="1" dirty="0">
              <a:solidFill>
                <a:srgbClr val="FFFFFF"/>
              </a:solidFill>
            </a:endParaRPr>
          </a:p>
        </p:txBody>
      </p:sp>
      <p:graphicFrame>
        <p:nvGraphicFramePr>
          <p:cNvPr id="5" name="Content Placeholder 2">
            <a:extLst>
              <a:ext uri="{FF2B5EF4-FFF2-40B4-BE49-F238E27FC236}">
                <a16:creationId xmlns:a16="http://schemas.microsoft.com/office/drawing/2014/main" id="{622715F0-B5DF-4230-80B8-F02C46F63527}"/>
              </a:ext>
            </a:extLst>
          </p:cNvPr>
          <p:cNvGraphicFramePr>
            <a:graphicFrameLocks noGrp="1"/>
          </p:cNvGraphicFramePr>
          <p:nvPr>
            <p:ph idx="1"/>
            <p:extLst>
              <p:ext uri="{D42A27DB-BD31-4B8C-83A1-F6EECF244321}">
                <p14:modId xmlns:p14="http://schemas.microsoft.com/office/powerpoint/2010/main" val="15607220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827AF2D-91EF-49FD-A5FB-BCBBAC9EF6B7}"/>
              </a:ext>
            </a:extLst>
          </p:cNvPr>
          <p:cNvPicPr>
            <a:picLocks noChangeAspect="1"/>
          </p:cNvPicPr>
          <p:nvPr/>
        </p:nvPicPr>
        <p:blipFill>
          <a:blip r:embed="rId8"/>
          <a:stretch>
            <a:fillRect/>
          </a:stretch>
        </p:blipFill>
        <p:spPr>
          <a:xfrm>
            <a:off x="941702" y="4477981"/>
            <a:ext cx="3194581" cy="1603387"/>
          </a:xfrm>
          <a:prstGeom prst="rect">
            <a:avLst/>
          </a:prstGeom>
        </p:spPr>
      </p:pic>
    </p:spTree>
    <p:extLst>
      <p:ext uri="{BB962C8B-B14F-4D97-AF65-F5344CB8AC3E}">
        <p14:creationId xmlns:p14="http://schemas.microsoft.com/office/powerpoint/2010/main" val="3293870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3715</Words>
  <Application>Microsoft Office PowerPoint</Application>
  <PresentationFormat>Widescreen</PresentationFormat>
  <Paragraphs>279</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Wingdings</vt:lpstr>
      <vt:lpstr>Office Theme</vt:lpstr>
      <vt:lpstr>1_Office Theme</vt:lpstr>
      <vt:lpstr>Workplace Violence Prevention &amp; Awareness</vt:lpstr>
      <vt:lpstr>Training Objectives:</vt:lpstr>
      <vt:lpstr>Workplace Violence Prevention Policy  (Employee Handbook, p. 192-196)</vt:lpstr>
      <vt:lpstr>Workplace Violence Prevention Policy  (Employee Handbook, p. 192-196)</vt:lpstr>
      <vt:lpstr>Workplace Violence Prevention Policy  (Employee Handbook, p. 192-196)</vt:lpstr>
      <vt:lpstr>Workplace Violence Prevention –  Warning Signs, Symptoms &amp;  Risk Factors  (Employee Handbook, p. 192-196)</vt:lpstr>
      <vt:lpstr>Workplace Violence Prevention –  Reporting &amp; Action Steps   (Employee Handbook, p. 192-196) </vt:lpstr>
      <vt:lpstr>Workplace Violence Prevention –  Examples of Threatening Behavior  (Employee Handbook, p. 192-196)</vt:lpstr>
      <vt:lpstr>Threats of Violence Action Steps </vt:lpstr>
      <vt:lpstr>Imminent Risk  or  Actual Occurrence of Violence Action Steps </vt:lpstr>
      <vt:lpstr>Weapons Free Workplace Policy   (Employee Handbook, p. 191)</vt:lpstr>
      <vt:lpstr>UCP’s Emergency Response Guide: Reporting Emergencies</vt:lpstr>
      <vt:lpstr>UCP’s Emergency Response Guide: Reporting Emergencies</vt:lpstr>
      <vt:lpstr>UCP’s Emergency Response Guide:  Active Shooter/Other Assailant</vt:lpstr>
      <vt:lpstr>UCP’s Emergency Response Guide: Active Shooter/ Assailant</vt:lpstr>
      <vt:lpstr>UCP’s Emergency Response Guide:  Active Shooter/Other Assailant</vt:lpstr>
      <vt:lpstr>UCP’s Emergency Response Guide: Active Shooter/Other Assailant</vt:lpstr>
      <vt:lpstr>  Active Shooter Readiness: Options for Consideration  RUN, HIDE, FIGHT (7-minute video)</vt:lpstr>
      <vt:lpstr>What YOU should do in case of an active shooter attack RECAP…</vt:lpstr>
      <vt:lpstr>Training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Violence Awareness</dc:title>
  <dc:creator>Beamer, Rebecca</dc:creator>
  <cp:lastModifiedBy>Beamer, Rebecca</cp:lastModifiedBy>
  <cp:revision>69</cp:revision>
  <cp:lastPrinted>2022-03-16T20:38:28Z</cp:lastPrinted>
  <dcterms:created xsi:type="dcterms:W3CDTF">2022-01-05T17:48:51Z</dcterms:created>
  <dcterms:modified xsi:type="dcterms:W3CDTF">2022-03-16T20:45:10Z</dcterms:modified>
</cp:coreProperties>
</file>