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3" r:id="rId7"/>
    <p:sldId id="261" r:id="rId8"/>
    <p:sldId id="264" r:id="rId9"/>
    <p:sldId id="265" r:id="rId10"/>
    <p:sldId id="266" r:id="rId11"/>
    <p:sldId id="275" r:id="rId12"/>
    <p:sldId id="268" r:id="rId13"/>
    <p:sldId id="270" r:id="rId14"/>
    <p:sldId id="269" r:id="rId15"/>
    <p:sldId id="271" r:id="rId16"/>
    <p:sldId id="276" r:id="rId17"/>
    <p:sldId id="273"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15843D-3FAE-4B60-A461-7F5EBF5C5DFA}">
          <p14:sldIdLst>
            <p14:sldId id="256"/>
            <p14:sldId id="257"/>
            <p14:sldId id="258"/>
            <p14:sldId id="259"/>
            <p14:sldId id="260"/>
            <p14:sldId id="263"/>
            <p14:sldId id="261"/>
            <p14:sldId id="264"/>
            <p14:sldId id="265"/>
            <p14:sldId id="266"/>
            <p14:sldId id="275"/>
            <p14:sldId id="268"/>
            <p14:sldId id="270"/>
            <p14:sldId id="269"/>
            <p14:sldId id="271"/>
            <p14:sldId id="276"/>
            <p14:sldId id="273"/>
          </p14:sldIdLst>
        </p14:section>
        <p14:section name="Untitled Section" id="{22976CD5-2D31-4CAF-A447-BF4C0E865C2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8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7E518-4C2C-42E1-ACE5-2E481B3E299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ADF765D-9636-4E3C-91BC-14913F4DCC1F}">
      <dgm:prSet/>
      <dgm:spPr/>
      <dgm:t>
        <a:bodyPr/>
        <a:lstStyle/>
        <a:p>
          <a:r>
            <a:rPr lang="en-US" b="1" dirty="0">
              <a:solidFill>
                <a:schemeClr val="bg2">
                  <a:lumMod val="10000"/>
                </a:schemeClr>
              </a:solidFill>
            </a:rPr>
            <a:t>Policy Statement: </a:t>
          </a:r>
          <a:r>
            <a:rPr lang="en-US" dirty="0">
              <a:solidFill>
                <a:schemeClr val="bg2">
                  <a:lumMod val="10000"/>
                </a:schemeClr>
              </a:solidFill>
            </a:rPr>
            <a:t>UCP will take all reasonable measures to ensure the safety of employees and participants during global and local infectious disease events. These may include implementing infection control guidelines designed to stop or slow the spread of infectious diseases.</a:t>
          </a:r>
        </a:p>
      </dgm:t>
    </dgm:pt>
    <dgm:pt modelId="{6CDDEA36-0068-4C2B-8AE6-725A20AAEFFD}" type="parTrans" cxnId="{269C279E-B871-4D62-AA95-B29F52026BCF}">
      <dgm:prSet/>
      <dgm:spPr/>
      <dgm:t>
        <a:bodyPr/>
        <a:lstStyle/>
        <a:p>
          <a:endParaRPr lang="en-US"/>
        </a:p>
      </dgm:t>
    </dgm:pt>
    <dgm:pt modelId="{CEE912E9-6698-4EA1-8636-0ADA677BB30A}" type="sibTrans" cxnId="{269C279E-B871-4D62-AA95-B29F52026BCF}">
      <dgm:prSet/>
      <dgm:spPr/>
      <dgm:t>
        <a:bodyPr/>
        <a:lstStyle/>
        <a:p>
          <a:endParaRPr lang="en-US"/>
        </a:p>
      </dgm:t>
    </dgm:pt>
    <dgm:pt modelId="{F2796385-6ECE-4765-AD9E-E25F779BF706}">
      <dgm:prSet/>
      <dgm:spPr/>
      <dgm:t>
        <a:bodyPr/>
        <a:lstStyle/>
        <a:p>
          <a:r>
            <a:rPr lang="en-US" b="1" dirty="0">
              <a:solidFill>
                <a:schemeClr val="bg2">
                  <a:lumMod val="10000"/>
                </a:schemeClr>
              </a:solidFill>
            </a:rPr>
            <a:t>Purpose: </a:t>
          </a:r>
          <a:r>
            <a:rPr lang="en-US" dirty="0">
              <a:solidFill>
                <a:schemeClr val="bg2">
                  <a:lumMod val="10000"/>
                </a:schemeClr>
              </a:solidFill>
            </a:rPr>
            <a:t>The purpose of this policy is to ensure a uniform, consistent process for adhering to a strict standard and contact precautions to minimize the risk of spreading infectious disease, and as a protection for all employees and participants.</a:t>
          </a:r>
        </a:p>
      </dgm:t>
    </dgm:pt>
    <dgm:pt modelId="{12F542FE-2F26-43D9-8244-EFB452172C0F}" type="parTrans" cxnId="{A923D142-925F-4076-935A-487623255AF3}">
      <dgm:prSet/>
      <dgm:spPr/>
      <dgm:t>
        <a:bodyPr/>
        <a:lstStyle/>
        <a:p>
          <a:endParaRPr lang="en-US"/>
        </a:p>
      </dgm:t>
    </dgm:pt>
    <dgm:pt modelId="{0C66B80D-3AAB-4E48-8AE6-B823DCDA42B1}" type="sibTrans" cxnId="{A923D142-925F-4076-935A-487623255AF3}">
      <dgm:prSet/>
      <dgm:spPr/>
      <dgm:t>
        <a:bodyPr/>
        <a:lstStyle/>
        <a:p>
          <a:endParaRPr lang="en-US"/>
        </a:p>
      </dgm:t>
    </dgm:pt>
    <dgm:pt modelId="{784DE60A-2A81-4089-AA46-F2A51F6D4E8C}" type="pres">
      <dgm:prSet presAssocID="{2017E518-4C2C-42E1-ACE5-2E481B3E2993}" presName="linear" presStyleCnt="0">
        <dgm:presLayoutVars>
          <dgm:animLvl val="lvl"/>
          <dgm:resizeHandles val="exact"/>
        </dgm:presLayoutVars>
      </dgm:prSet>
      <dgm:spPr/>
    </dgm:pt>
    <dgm:pt modelId="{CAC40E87-F15C-4E00-922F-10F408A1461B}" type="pres">
      <dgm:prSet presAssocID="{1ADF765D-9636-4E3C-91BC-14913F4DCC1F}" presName="parentText" presStyleLbl="node1" presStyleIdx="0" presStyleCnt="2">
        <dgm:presLayoutVars>
          <dgm:chMax val="0"/>
          <dgm:bulletEnabled val="1"/>
        </dgm:presLayoutVars>
      </dgm:prSet>
      <dgm:spPr/>
    </dgm:pt>
    <dgm:pt modelId="{F5B5F7A0-15E5-4FFC-8F0B-477F6E7EA8B2}" type="pres">
      <dgm:prSet presAssocID="{CEE912E9-6698-4EA1-8636-0ADA677BB30A}" presName="spacer" presStyleCnt="0"/>
      <dgm:spPr/>
    </dgm:pt>
    <dgm:pt modelId="{6613B6EA-8A38-4244-B326-EFCCB66F7C26}" type="pres">
      <dgm:prSet presAssocID="{F2796385-6ECE-4765-AD9E-E25F779BF706}" presName="parentText" presStyleLbl="node1" presStyleIdx="1" presStyleCnt="2">
        <dgm:presLayoutVars>
          <dgm:chMax val="0"/>
          <dgm:bulletEnabled val="1"/>
        </dgm:presLayoutVars>
      </dgm:prSet>
      <dgm:spPr/>
    </dgm:pt>
  </dgm:ptLst>
  <dgm:cxnLst>
    <dgm:cxn modelId="{A59BE335-8657-4971-BD39-E973E047F535}" type="presOf" srcId="{1ADF765D-9636-4E3C-91BC-14913F4DCC1F}" destId="{CAC40E87-F15C-4E00-922F-10F408A1461B}" srcOrd="0" destOrd="0" presId="urn:microsoft.com/office/officeart/2005/8/layout/vList2"/>
    <dgm:cxn modelId="{A923D142-925F-4076-935A-487623255AF3}" srcId="{2017E518-4C2C-42E1-ACE5-2E481B3E2993}" destId="{F2796385-6ECE-4765-AD9E-E25F779BF706}" srcOrd="1" destOrd="0" parTransId="{12F542FE-2F26-43D9-8244-EFB452172C0F}" sibTransId="{0C66B80D-3AAB-4E48-8AE6-B823DCDA42B1}"/>
    <dgm:cxn modelId="{269C279E-B871-4D62-AA95-B29F52026BCF}" srcId="{2017E518-4C2C-42E1-ACE5-2E481B3E2993}" destId="{1ADF765D-9636-4E3C-91BC-14913F4DCC1F}" srcOrd="0" destOrd="0" parTransId="{6CDDEA36-0068-4C2B-8AE6-725A20AAEFFD}" sibTransId="{CEE912E9-6698-4EA1-8636-0ADA677BB30A}"/>
    <dgm:cxn modelId="{9A99A7D0-31E7-4979-BFF3-664236A40CE9}" type="presOf" srcId="{F2796385-6ECE-4765-AD9E-E25F779BF706}" destId="{6613B6EA-8A38-4244-B326-EFCCB66F7C26}" srcOrd="0" destOrd="0" presId="urn:microsoft.com/office/officeart/2005/8/layout/vList2"/>
    <dgm:cxn modelId="{D29A1AEE-69C0-4F6B-9DB9-5DAC813C1A8B}" type="presOf" srcId="{2017E518-4C2C-42E1-ACE5-2E481B3E2993}" destId="{784DE60A-2A81-4089-AA46-F2A51F6D4E8C}" srcOrd="0" destOrd="0" presId="urn:microsoft.com/office/officeart/2005/8/layout/vList2"/>
    <dgm:cxn modelId="{749E76DA-5052-408D-BE16-A3C6FEB531CB}" type="presParOf" srcId="{784DE60A-2A81-4089-AA46-F2A51F6D4E8C}" destId="{CAC40E87-F15C-4E00-922F-10F408A1461B}" srcOrd="0" destOrd="0" presId="urn:microsoft.com/office/officeart/2005/8/layout/vList2"/>
    <dgm:cxn modelId="{C4CFC5C5-DE57-4489-A910-22025B1547F9}" type="presParOf" srcId="{784DE60A-2A81-4089-AA46-F2A51F6D4E8C}" destId="{F5B5F7A0-15E5-4FFC-8F0B-477F6E7EA8B2}" srcOrd="1" destOrd="0" presId="urn:microsoft.com/office/officeart/2005/8/layout/vList2"/>
    <dgm:cxn modelId="{35B41EF6-B40A-4941-A11A-A99235CB7D10}" type="presParOf" srcId="{784DE60A-2A81-4089-AA46-F2A51F6D4E8C}" destId="{6613B6EA-8A38-4244-B326-EFCCB66F7C2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40E87-F15C-4E00-922F-10F408A1461B}">
      <dsp:nvSpPr>
        <dsp:cNvPr id="0" name=""/>
        <dsp:cNvSpPr/>
      </dsp:nvSpPr>
      <dsp:spPr>
        <a:xfrm>
          <a:off x="0" y="99"/>
          <a:ext cx="11584889" cy="21411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bg2">
                  <a:lumMod val="10000"/>
                </a:schemeClr>
              </a:solidFill>
            </a:rPr>
            <a:t>Policy Statement: </a:t>
          </a:r>
          <a:r>
            <a:rPr lang="en-US" sz="3000" kern="1200" dirty="0">
              <a:solidFill>
                <a:schemeClr val="bg2">
                  <a:lumMod val="10000"/>
                </a:schemeClr>
              </a:solidFill>
            </a:rPr>
            <a:t>UCP will take all reasonable measures to ensure the safety of employees and participants during global and local infectious disease events. These may include implementing infection control guidelines designed to stop or slow the spread of infectious diseases.</a:t>
          </a:r>
        </a:p>
      </dsp:txBody>
      <dsp:txXfrm>
        <a:off x="104520" y="104619"/>
        <a:ext cx="11375849" cy="1932060"/>
      </dsp:txXfrm>
    </dsp:sp>
    <dsp:sp modelId="{6613B6EA-8A38-4244-B326-EFCCB66F7C26}">
      <dsp:nvSpPr>
        <dsp:cNvPr id="0" name=""/>
        <dsp:cNvSpPr/>
      </dsp:nvSpPr>
      <dsp:spPr>
        <a:xfrm>
          <a:off x="0" y="2227599"/>
          <a:ext cx="11584889" cy="21411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bg2">
                  <a:lumMod val="10000"/>
                </a:schemeClr>
              </a:solidFill>
            </a:rPr>
            <a:t>Purpose: </a:t>
          </a:r>
          <a:r>
            <a:rPr lang="en-US" sz="3000" kern="1200" dirty="0">
              <a:solidFill>
                <a:schemeClr val="bg2">
                  <a:lumMod val="10000"/>
                </a:schemeClr>
              </a:solidFill>
            </a:rPr>
            <a:t>The purpose of this policy is to ensure a uniform, consistent process for adhering to a strict standard and contact precautions to minimize the risk of spreading infectious disease, and as a protection for all employees and participants.</a:t>
          </a:r>
        </a:p>
      </dsp:txBody>
      <dsp:txXfrm>
        <a:off x="104520" y="2332119"/>
        <a:ext cx="11375849" cy="19320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62ED649-2A89-43CD-8D8B-2E14B5534E77}" type="datetimeFigureOut">
              <a:rPr lang="en-US" smtClean="0"/>
              <a:t>8/10/2023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B50A70-ABDC-4616-AFAA-42C5A6085424}" type="slidenum">
              <a:rPr lang="en-US" smtClean="0"/>
              <a:t>‹#›</a:t>
            </a:fld>
            <a:endParaRPr lang="en-US"/>
          </a:p>
        </p:txBody>
      </p:sp>
    </p:spTree>
    <p:extLst>
      <p:ext uri="{BB962C8B-B14F-4D97-AF65-F5344CB8AC3E}">
        <p14:creationId xmlns:p14="http://schemas.microsoft.com/office/powerpoint/2010/main" val="5364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50A70-ABDC-4616-AFAA-42C5A6085424}" type="slidenum">
              <a:rPr lang="en-US" smtClean="0"/>
              <a:t>10</a:t>
            </a:fld>
            <a:endParaRPr lang="en-US"/>
          </a:p>
        </p:txBody>
      </p:sp>
    </p:spTree>
    <p:extLst>
      <p:ext uri="{BB962C8B-B14F-4D97-AF65-F5344CB8AC3E}">
        <p14:creationId xmlns:p14="http://schemas.microsoft.com/office/powerpoint/2010/main" val="298348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50A70-ABDC-4616-AFAA-42C5A6085424}" type="slidenum">
              <a:rPr lang="en-US" smtClean="0"/>
              <a:t>11</a:t>
            </a:fld>
            <a:endParaRPr lang="en-US"/>
          </a:p>
        </p:txBody>
      </p:sp>
    </p:spTree>
    <p:extLst>
      <p:ext uri="{BB962C8B-B14F-4D97-AF65-F5344CB8AC3E}">
        <p14:creationId xmlns:p14="http://schemas.microsoft.com/office/powerpoint/2010/main" val="200821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50A70-ABDC-4616-AFAA-42C5A6085424}" type="slidenum">
              <a:rPr lang="en-US" smtClean="0"/>
              <a:t>13</a:t>
            </a:fld>
            <a:endParaRPr lang="en-US"/>
          </a:p>
        </p:txBody>
      </p:sp>
    </p:spTree>
    <p:extLst>
      <p:ext uri="{BB962C8B-B14F-4D97-AF65-F5344CB8AC3E}">
        <p14:creationId xmlns:p14="http://schemas.microsoft.com/office/powerpoint/2010/main" val="127783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389C-6B2F-4BAB-9BAE-896AB0356D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CD1026-BFEB-4BC5-9C9D-D325D2C2A9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95FEA6-8BC5-4827-9859-DBC873F70DD0}"/>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5" name="Footer Placeholder 4">
            <a:extLst>
              <a:ext uri="{FF2B5EF4-FFF2-40B4-BE49-F238E27FC236}">
                <a16:creationId xmlns:a16="http://schemas.microsoft.com/office/drawing/2014/main" id="{DED3F572-09C7-4347-AAAD-2B5047483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A6EFF-C24E-430B-AD4F-686BC23FE56B}"/>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247767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7BA6-9C98-4966-9AFE-90DA51C6FC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90399-B227-4C59-946C-E097C9E0B4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6B4DB-4866-4B04-BCF9-3537E2D7092D}"/>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5" name="Footer Placeholder 4">
            <a:extLst>
              <a:ext uri="{FF2B5EF4-FFF2-40B4-BE49-F238E27FC236}">
                <a16:creationId xmlns:a16="http://schemas.microsoft.com/office/drawing/2014/main" id="{ADF41EA8-02D6-4BDD-BD4F-81D4132D4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71508-0F5C-4C03-8FC8-FCF20AD60243}"/>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411564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717A4-B6E9-421F-B744-A46C52FE0B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F3B3F-B43D-42DF-AB16-A7EF473011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DE469-B059-49A9-B72F-17274B33CA88}"/>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5" name="Footer Placeholder 4">
            <a:extLst>
              <a:ext uri="{FF2B5EF4-FFF2-40B4-BE49-F238E27FC236}">
                <a16:creationId xmlns:a16="http://schemas.microsoft.com/office/drawing/2014/main" id="{1F93EBE9-E06E-42C6-A453-B0BF51DA1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20C11-6D02-4825-954A-0B4C285CC593}"/>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387218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8BC3-7089-43F5-849F-5832B10A3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78C4FF-62E1-49E9-BF1C-8CB48CFFC1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782F0-6892-4D40-99A4-7027FBFC4795}"/>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5" name="Footer Placeholder 4">
            <a:extLst>
              <a:ext uri="{FF2B5EF4-FFF2-40B4-BE49-F238E27FC236}">
                <a16:creationId xmlns:a16="http://schemas.microsoft.com/office/drawing/2014/main" id="{D3F78C5D-DBF1-4E94-81A9-12CF14490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8F423-7002-4226-AEEF-25D9CF4FC042}"/>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340066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95D4-B353-4E26-AC7D-18C448A7C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688236-C8B4-4936-8BB7-F8ED944DED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1B86AF-5C0F-4C95-9B54-36B292383350}"/>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5" name="Footer Placeholder 4">
            <a:extLst>
              <a:ext uri="{FF2B5EF4-FFF2-40B4-BE49-F238E27FC236}">
                <a16:creationId xmlns:a16="http://schemas.microsoft.com/office/drawing/2014/main" id="{5D347313-A262-461D-B05B-3C9DBB6C5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9F8DD-AAFC-407C-8FFC-B39433E7C231}"/>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93800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11C61-03F8-4666-B529-F2B90FEB9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56B57-5423-49D4-B33C-5186B70AF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964927-8061-4B76-BA96-1E7610E439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C8F012-B0CC-4D40-9E5A-267D683BDFC3}"/>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6" name="Footer Placeholder 5">
            <a:extLst>
              <a:ext uri="{FF2B5EF4-FFF2-40B4-BE49-F238E27FC236}">
                <a16:creationId xmlns:a16="http://schemas.microsoft.com/office/drawing/2014/main" id="{97838FD9-C260-4093-A6B6-D01B343A37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F34ED-548B-46DF-B517-BB481B1F3904}"/>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225810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4222-3005-4180-AF8C-9472767C5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40FBD-9EC5-4969-AF32-E8C786510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B33F2-4346-4017-A916-1C02EC7FF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83E6-A3A6-485F-BD73-2ED82413E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2369C-4822-4FB4-A242-87E865D2ED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FEA1A-4E44-4897-BB82-22ECB40B5A04}"/>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8" name="Footer Placeholder 7">
            <a:extLst>
              <a:ext uri="{FF2B5EF4-FFF2-40B4-BE49-F238E27FC236}">
                <a16:creationId xmlns:a16="http://schemas.microsoft.com/office/drawing/2014/main" id="{B1C46EE4-9AB4-487E-8889-95F24D10F2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21E4A3-8AD3-4A22-B173-17DEF0C131DE}"/>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354553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A6A9-63D1-4735-A169-12107A1E48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AC882B-9556-4E87-944E-C39AB548FDC8}"/>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4" name="Footer Placeholder 3">
            <a:extLst>
              <a:ext uri="{FF2B5EF4-FFF2-40B4-BE49-F238E27FC236}">
                <a16:creationId xmlns:a16="http://schemas.microsoft.com/office/drawing/2014/main" id="{FB0FD954-5348-4949-A50C-627CE5D0F6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4BDC2F-38E8-437F-84F1-B0CF5D20C94D}"/>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303881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0DBB9-CDFA-485E-A30A-9843E155B58B}"/>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3" name="Footer Placeholder 2">
            <a:extLst>
              <a:ext uri="{FF2B5EF4-FFF2-40B4-BE49-F238E27FC236}">
                <a16:creationId xmlns:a16="http://schemas.microsoft.com/office/drawing/2014/main" id="{B07D03C0-1B9A-4B66-B457-86681ECE0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9C5E8-2EDA-493A-A2F8-492D8DE90A7B}"/>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328499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1E46-823D-4D50-9EA2-43D482C9C2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5D1DB-064B-4EF7-B800-443DA4D9B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DA99CA-DA79-49C1-96D2-A674A90E6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090D8-3ED5-4A53-B8B1-17CC2313C5A4}"/>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6" name="Footer Placeholder 5">
            <a:extLst>
              <a:ext uri="{FF2B5EF4-FFF2-40B4-BE49-F238E27FC236}">
                <a16:creationId xmlns:a16="http://schemas.microsoft.com/office/drawing/2014/main" id="{B46C6BB3-39F5-4F09-ACB3-A9D49AFA6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6A60B-53B2-460A-B56C-4B515288D046}"/>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297026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2C3-9256-41B5-A4AE-AF91F8303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B24229-22B1-4AD1-A632-1A3706C2F2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36EA38-B8A4-453A-BBE0-044F35086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FA563-9FE9-4E8D-BBDA-22781708A738}"/>
              </a:ext>
            </a:extLst>
          </p:cNvPr>
          <p:cNvSpPr>
            <a:spLocks noGrp="1"/>
          </p:cNvSpPr>
          <p:nvPr>
            <p:ph type="dt" sz="half" idx="10"/>
          </p:nvPr>
        </p:nvSpPr>
        <p:spPr/>
        <p:txBody>
          <a:bodyPr/>
          <a:lstStyle/>
          <a:p>
            <a:fld id="{BBCCB280-B3DD-4028-BED5-7211333645E8}" type="datetimeFigureOut">
              <a:rPr lang="en-US" smtClean="0"/>
              <a:t>8/10/2023</a:t>
            </a:fld>
            <a:endParaRPr lang="en-US"/>
          </a:p>
        </p:txBody>
      </p:sp>
      <p:sp>
        <p:nvSpPr>
          <p:cNvPr id="6" name="Footer Placeholder 5">
            <a:extLst>
              <a:ext uri="{FF2B5EF4-FFF2-40B4-BE49-F238E27FC236}">
                <a16:creationId xmlns:a16="http://schemas.microsoft.com/office/drawing/2014/main" id="{F06BA990-8E41-41D5-8B60-E17504DB6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37F20-F906-4E07-BDBF-310E2F38C99B}"/>
              </a:ext>
            </a:extLst>
          </p:cNvPr>
          <p:cNvSpPr>
            <a:spLocks noGrp="1"/>
          </p:cNvSpPr>
          <p:nvPr>
            <p:ph type="sldNum" sz="quarter" idx="12"/>
          </p:nvPr>
        </p:nvSpPr>
        <p:spPr/>
        <p:txBody>
          <a:bodyPr/>
          <a:lstStyle/>
          <a:p>
            <a:fld id="{9008CAB8-5B2F-43F8-BB51-7085135BC1BE}" type="slidenum">
              <a:rPr lang="en-US" smtClean="0"/>
              <a:t>‹#›</a:t>
            </a:fld>
            <a:endParaRPr lang="en-US"/>
          </a:p>
        </p:txBody>
      </p:sp>
    </p:spTree>
    <p:extLst>
      <p:ext uri="{BB962C8B-B14F-4D97-AF65-F5344CB8AC3E}">
        <p14:creationId xmlns:p14="http://schemas.microsoft.com/office/powerpoint/2010/main" val="360219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05357-EC13-41E8-AF61-8C5E867BF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90D51-4BA9-43C1-B557-6E4D708BE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AEA0A-9626-4FCD-9988-E413D36B5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CB280-B3DD-4028-BED5-7211333645E8}" type="datetimeFigureOut">
              <a:rPr lang="en-US" smtClean="0"/>
              <a:t>8/10/2023</a:t>
            </a:fld>
            <a:endParaRPr lang="en-US"/>
          </a:p>
        </p:txBody>
      </p:sp>
      <p:sp>
        <p:nvSpPr>
          <p:cNvPr id="5" name="Footer Placeholder 4">
            <a:extLst>
              <a:ext uri="{FF2B5EF4-FFF2-40B4-BE49-F238E27FC236}">
                <a16:creationId xmlns:a16="http://schemas.microsoft.com/office/drawing/2014/main" id="{282C97AE-B6B7-44A9-AD8D-E018603DD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EC7E54-F85B-45B3-AFEA-919A1A145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8CAB8-5B2F-43F8-BB51-7085135BC1BE}" type="slidenum">
              <a:rPr lang="en-US" smtClean="0"/>
              <a:t>‹#›</a:t>
            </a:fld>
            <a:endParaRPr lang="en-US"/>
          </a:p>
        </p:txBody>
      </p:sp>
    </p:spTree>
    <p:extLst>
      <p:ext uri="{BB962C8B-B14F-4D97-AF65-F5344CB8AC3E}">
        <p14:creationId xmlns:p14="http://schemas.microsoft.com/office/powerpoint/2010/main" val="876544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dc.gov/cdctv/healthyliving/hygiene/fight-germs-wash-hands.html" TargetMode="External"/><Relationship Id="rId2" Type="http://schemas.openxmlformats.org/officeDocument/2006/relationships/hyperlink" Target="http://www.cdc.gov/coronavirus"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598D80-5E5C-4C25-8ABC-36EF7993509F}"/>
              </a:ext>
            </a:extLst>
          </p:cNvPr>
          <p:cNvSpPr>
            <a:spLocks noGrp="1"/>
          </p:cNvSpPr>
          <p:nvPr>
            <p:ph type="ctrTitle"/>
          </p:nvPr>
        </p:nvSpPr>
        <p:spPr>
          <a:xfrm>
            <a:off x="674237" y="803566"/>
            <a:ext cx="3657600" cy="2835551"/>
          </a:xfrm>
        </p:spPr>
        <p:txBody>
          <a:bodyPr>
            <a:normAutofit/>
          </a:bodyPr>
          <a:lstStyle/>
          <a:p>
            <a:r>
              <a:rPr lang="en-US" sz="4800" b="1" dirty="0">
                <a:solidFill>
                  <a:srgbClr val="FFFFFF"/>
                </a:solidFill>
                <a:effectLst>
                  <a:outerShdw blurRad="38100" dist="38100" dir="2700000" algn="tl">
                    <a:srgbClr val="000000">
                      <a:alpha val="43137"/>
                    </a:srgbClr>
                  </a:outerShdw>
                </a:effectLst>
              </a:rPr>
              <a:t>Minimize the Spread of Infectious Disease Policy</a:t>
            </a:r>
          </a:p>
        </p:txBody>
      </p:sp>
      <p:sp>
        <p:nvSpPr>
          <p:cNvPr id="3" name="Subtitle 2">
            <a:extLst>
              <a:ext uri="{FF2B5EF4-FFF2-40B4-BE49-F238E27FC236}">
                <a16:creationId xmlns:a16="http://schemas.microsoft.com/office/drawing/2014/main" id="{2A913BB5-B817-4606-A00A-94D714DC0FE4}"/>
              </a:ext>
            </a:extLst>
          </p:cNvPr>
          <p:cNvSpPr>
            <a:spLocks noGrp="1"/>
          </p:cNvSpPr>
          <p:nvPr>
            <p:ph type="subTitle" idx="1"/>
          </p:nvPr>
        </p:nvSpPr>
        <p:spPr>
          <a:xfrm>
            <a:off x="674237" y="4479635"/>
            <a:ext cx="3823872" cy="1884217"/>
          </a:xfrm>
        </p:spPr>
        <p:txBody>
          <a:bodyPr>
            <a:normAutofit/>
          </a:bodyPr>
          <a:lstStyle/>
          <a:p>
            <a:r>
              <a:rPr lang="en-US" sz="3200" b="1" dirty="0">
                <a:solidFill>
                  <a:srgbClr val="FFFFFF"/>
                </a:solidFill>
                <a:effectLst>
                  <a:outerShdw blurRad="38100" dist="38100" dir="2700000" algn="tl">
                    <a:srgbClr val="000000">
                      <a:alpha val="43137"/>
                    </a:srgbClr>
                  </a:outerShdw>
                </a:effectLst>
              </a:rPr>
              <a:t>Standard Precautions Presentation</a:t>
            </a:r>
          </a:p>
        </p:txBody>
      </p:sp>
      <p:cxnSp>
        <p:nvCxnSpPr>
          <p:cNvPr id="21"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5082360-DED6-4AB0-B8E2-C3E2B1C68E73}"/>
              </a:ext>
            </a:extLst>
          </p:cNvPr>
          <p:cNvPicPr>
            <a:picLocks noChangeAspect="1"/>
          </p:cNvPicPr>
          <p:nvPr/>
        </p:nvPicPr>
        <p:blipFill>
          <a:blip r:embed="rId2"/>
          <a:stretch>
            <a:fillRect/>
          </a:stretch>
        </p:blipFill>
        <p:spPr>
          <a:xfrm>
            <a:off x="5153822" y="1802777"/>
            <a:ext cx="6553545" cy="3260388"/>
          </a:xfrm>
          <a:prstGeom prst="rect">
            <a:avLst/>
          </a:prstGeom>
        </p:spPr>
      </p:pic>
    </p:spTree>
    <p:extLst>
      <p:ext uri="{BB962C8B-B14F-4D97-AF65-F5344CB8AC3E}">
        <p14:creationId xmlns:p14="http://schemas.microsoft.com/office/powerpoint/2010/main" val="3312515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C58472-7C07-4513-9EDF-933D4F88D93D}"/>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06DBD2E-C7F1-443D-AE2E-A6B87546F75A}"/>
              </a:ext>
            </a:extLst>
          </p:cNvPr>
          <p:cNvSpPr>
            <a:spLocks noGrp="1"/>
          </p:cNvSpPr>
          <p:nvPr>
            <p:ph type="title"/>
          </p:nvPr>
        </p:nvSpPr>
        <p:spPr>
          <a:xfrm>
            <a:off x="692727" y="365125"/>
            <a:ext cx="10661073" cy="2036330"/>
          </a:xfrm>
        </p:spPr>
        <p:txBody>
          <a:bodyPr>
            <a:normAutofit/>
          </a:bodyPr>
          <a:lstStyle/>
          <a:p>
            <a:r>
              <a:rPr lang="en-US" sz="4800" b="1" dirty="0">
                <a:solidFill>
                  <a:srgbClr val="FFFFFF"/>
                </a:solidFill>
                <a:effectLst>
                  <a:outerShdw blurRad="38100" dist="38100" dir="2700000" algn="tl">
                    <a:srgbClr val="000000">
                      <a:alpha val="43137"/>
                    </a:srgbClr>
                  </a:outerShdw>
                </a:effectLst>
              </a:rPr>
              <a:t>Clean and disinfect the environment…</a:t>
            </a:r>
          </a:p>
        </p:txBody>
      </p:sp>
      <p:sp>
        <p:nvSpPr>
          <p:cNvPr id="3" name="Content Placeholder 2">
            <a:extLst>
              <a:ext uri="{FF2B5EF4-FFF2-40B4-BE49-F238E27FC236}">
                <a16:creationId xmlns:a16="http://schemas.microsoft.com/office/drawing/2014/main" id="{1C764B52-620B-4D6B-BD18-9A49A745A1CD}"/>
              </a:ext>
            </a:extLst>
          </p:cNvPr>
          <p:cNvSpPr>
            <a:spLocks noGrp="1"/>
          </p:cNvSpPr>
          <p:nvPr>
            <p:ph idx="1"/>
          </p:nvPr>
        </p:nvSpPr>
        <p:spPr>
          <a:xfrm>
            <a:off x="838200" y="2401455"/>
            <a:ext cx="10515600" cy="3775508"/>
          </a:xfrm>
        </p:spPr>
        <p:txBody>
          <a:bodyPr>
            <a:normAutofit/>
          </a:bodyPr>
          <a:lstStyle/>
          <a:p>
            <a:r>
              <a:rPr lang="en-US" dirty="0">
                <a:solidFill>
                  <a:srgbClr val="FFFFFF"/>
                </a:solidFill>
              </a:rPr>
              <a:t>If visibly dirty, surfaces should be cleaned using detergent or soap/water prior to disinfection.</a:t>
            </a:r>
          </a:p>
          <a:p>
            <a:r>
              <a:rPr lang="en-US" dirty="0">
                <a:solidFill>
                  <a:srgbClr val="FFFFFF"/>
                </a:solidFill>
              </a:rPr>
              <a:t>For disinfection, use diluted bleach solutions, alcohol solutions with at least 70% alcohol, or EPA registered household disinfectants.</a:t>
            </a:r>
          </a:p>
          <a:p>
            <a:r>
              <a:rPr lang="en-US" dirty="0">
                <a:solidFill>
                  <a:srgbClr val="FFFFFF"/>
                </a:solidFill>
              </a:rPr>
              <a:t>Bleach solution: 1/3 c. bleach per gallon of water or 4 tsp. per quart.</a:t>
            </a:r>
          </a:p>
          <a:p>
            <a:r>
              <a:rPr lang="en-US" i="1" dirty="0">
                <a:solidFill>
                  <a:srgbClr val="FFFFFF"/>
                </a:solidFill>
              </a:rPr>
              <a:t>Wear gloves when possible!</a:t>
            </a:r>
          </a:p>
          <a:p>
            <a:pPr marL="0" indent="0">
              <a:buNone/>
            </a:pPr>
            <a:endParaRPr lang="en-US" dirty="0">
              <a:solidFill>
                <a:srgbClr val="FFFFFF"/>
              </a:solidFill>
            </a:endParaRPr>
          </a:p>
        </p:txBody>
      </p:sp>
    </p:spTree>
    <p:extLst>
      <p:ext uri="{BB962C8B-B14F-4D97-AF65-F5344CB8AC3E}">
        <p14:creationId xmlns:p14="http://schemas.microsoft.com/office/powerpoint/2010/main" val="3638411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C58472-7C07-4513-9EDF-933D4F88D93D}"/>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06DBD2E-C7F1-443D-AE2E-A6B87546F75A}"/>
              </a:ext>
            </a:extLst>
          </p:cNvPr>
          <p:cNvSpPr>
            <a:spLocks noGrp="1"/>
          </p:cNvSpPr>
          <p:nvPr>
            <p:ph type="title"/>
          </p:nvPr>
        </p:nvSpPr>
        <p:spPr>
          <a:xfrm>
            <a:off x="258618" y="785091"/>
            <a:ext cx="10774218" cy="1791854"/>
          </a:xfrm>
        </p:spPr>
        <p:txBody>
          <a:bodyPr>
            <a:normAutofit/>
          </a:bodyPr>
          <a:lstStyle/>
          <a:p>
            <a:r>
              <a:rPr lang="en-US" b="1" dirty="0">
                <a:solidFill>
                  <a:srgbClr val="FFFFFF"/>
                </a:solidFill>
                <a:effectLst>
                  <a:outerShdw blurRad="38100" dist="38100" dir="2700000" algn="tl">
                    <a:srgbClr val="000000">
                      <a:alpha val="43137"/>
                    </a:srgbClr>
                  </a:outerShdw>
                </a:effectLst>
              </a:rPr>
              <a:t>Clean and disinfect the environment…</a:t>
            </a:r>
          </a:p>
        </p:txBody>
      </p:sp>
      <p:sp>
        <p:nvSpPr>
          <p:cNvPr id="3" name="Content Placeholder 2">
            <a:extLst>
              <a:ext uri="{FF2B5EF4-FFF2-40B4-BE49-F238E27FC236}">
                <a16:creationId xmlns:a16="http://schemas.microsoft.com/office/drawing/2014/main" id="{1C764B52-620B-4D6B-BD18-9A49A745A1CD}"/>
              </a:ext>
            </a:extLst>
          </p:cNvPr>
          <p:cNvSpPr>
            <a:spLocks noGrp="1"/>
          </p:cNvSpPr>
          <p:nvPr>
            <p:ph idx="1"/>
          </p:nvPr>
        </p:nvSpPr>
        <p:spPr>
          <a:xfrm>
            <a:off x="258618" y="2327563"/>
            <a:ext cx="4839855" cy="3849399"/>
          </a:xfrm>
        </p:spPr>
        <p:txBody>
          <a:bodyPr>
            <a:normAutofit/>
          </a:bodyPr>
          <a:lstStyle/>
          <a:p>
            <a:pPr marL="0" indent="0">
              <a:buNone/>
            </a:pPr>
            <a:r>
              <a:rPr lang="en-US" dirty="0"/>
              <a:t>Computer keyboards/mice, phones, tablets:</a:t>
            </a:r>
          </a:p>
          <a:p>
            <a:r>
              <a:rPr lang="en-US" dirty="0"/>
              <a:t>Use disposable, pre-moistened disinfectant cloths (not overly saturated).</a:t>
            </a:r>
          </a:p>
          <a:p>
            <a:r>
              <a:rPr lang="en-US" dirty="0"/>
              <a:t>Liquid is the enemy of electronics, not disinfectant itself.</a:t>
            </a:r>
          </a:p>
          <a:p>
            <a:pPr marL="0" indent="0">
              <a:buNone/>
            </a:pPr>
            <a:endParaRPr lang="en-US" dirty="0">
              <a:solidFill>
                <a:srgbClr val="FFFFFF"/>
              </a:solidFill>
            </a:endParaRPr>
          </a:p>
        </p:txBody>
      </p:sp>
    </p:spTree>
    <p:extLst>
      <p:ext uri="{BB962C8B-B14F-4D97-AF65-F5344CB8AC3E}">
        <p14:creationId xmlns:p14="http://schemas.microsoft.com/office/powerpoint/2010/main" val="144684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05C0-6472-4E8E-91CC-3403928F1D14}"/>
              </a:ext>
            </a:extLst>
          </p:cNvPr>
          <p:cNvSpPr>
            <a:spLocks noGrp="1"/>
          </p:cNvSpPr>
          <p:nvPr>
            <p:ph type="title"/>
          </p:nvPr>
        </p:nvSpPr>
        <p:spPr>
          <a:xfrm>
            <a:off x="221673" y="166255"/>
            <a:ext cx="6871854" cy="1962633"/>
          </a:xfrm>
        </p:spPr>
        <p:txBody>
          <a:bodyPr>
            <a:normAutofit/>
          </a:bodyPr>
          <a:lstStyle/>
          <a:p>
            <a:r>
              <a:rPr lang="en-US" b="1" dirty="0">
                <a:solidFill>
                  <a:srgbClr val="FF0000"/>
                </a:solidFill>
              </a:rPr>
              <a:t>STOP the Spread of Illness…</a:t>
            </a:r>
          </a:p>
        </p:txBody>
      </p:sp>
      <p:sp>
        <p:nvSpPr>
          <p:cNvPr id="3" name="Content Placeholder 2">
            <a:extLst>
              <a:ext uri="{FF2B5EF4-FFF2-40B4-BE49-F238E27FC236}">
                <a16:creationId xmlns:a16="http://schemas.microsoft.com/office/drawing/2014/main" id="{6996BDA7-9411-46B8-AE39-0CB58E64E40E}"/>
              </a:ext>
            </a:extLst>
          </p:cNvPr>
          <p:cNvSpPr>
            <a:spLocks noGrp="1"/>
          </p:cNvSpPr>
          <p:nvPr>
            <p:ph idx="1"/>
          </p:nvPr>
        </p:nvSpPr>
        <p:spPr>
          <a:xfrm>
            <a:off x="314035" y="1782618"/>
            <a:ext cx="6268745" cy="4664364"/>
          </a:xfrm>
        </p:spPr>
        <p:txBody>
          <a:bodyPr anchor="t">
            <a:normAutofit/>
          </a:bodyPr>
          <a:lstStyle/>
          <a:p>
            <a:pPr>
              <a:buFont typeface="Wingdings" panose="05000000000000000000" pitchFamily="2" charset="2"/>
              <a:buChar char="q"/>
            </a:pPr>
            <a:r>
              <a:rPr lang="en-US" sz="2400" i="1" dirty="0"/>
              <a:t>Stay home when sick! </a:t>
            </a:r>
          </a:p>
          <a:p>
            <a:pPr>
              <a:buFont typeface="Wingdings" panose="05000000000000000000" pitchFamily="2" charset="2"/>
              <a:buChar char="q"/>
            </a:pPr>
            <a:r>
              <a:rPr lang="en-US" sz="2400" dirty="0"/>
              <a:t>Cover coughs &amp; sneezes with a tissue.</a:t>
            </a:r>
          </a:p>
          <a:p>
            <a:pPr>
              <a:buFont typeface="Wingdings" panose="05000000000000000000" pitchFamily="2" charset="2"/>
              <a:buChar char="q"/>
            </a:pPr>
            <a:r>
              <a:rPr lang="en-US" sz="2400" dirty="0"/>
              <a:t>Wash hands with soap &amp; water or use hand sanitizer frequently.</a:t>
            </a:r>
          </a:p>
          <a:p>
            <a:pPr>
              <a:buFont typeface="Wingdings" panose="05000000000000000000" pitchFamily="2" charset="2"/>
              <a:buChar char="q"/>
            </a:pPr>
            <a:r>
              <a:rPr lang="en-US" sz="2400" dirty="0"/>
              <a:t>Flu virus/others are spread via droplets from persons mouth/nose or from touching contaminated surface and touching eyes, nose, mouth. </a:t>
            </a:r>
          </a:p>
          <a:p>
            <a:pPr>
              <a:buFont typeface="Wingdings" panose="05000000000000000000" pitchFamily="2" charset="2"/>
              <a:buChar char="q"/>
            </a:pPr>
            <a:r>
              <a:rPr lang="en-US" sz="2400" dirty="0"/>
              <a:t>Consider annual flu vaccine to prevent seasonal flu.</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A2AE8E-280F-484F-A005-F7B36EC1558F}"/>
              </a:ext>
            </a:extLst>
          </p:cNvPr>
          <p:cNvPicPr>
            <a:picLocks noChangeAspect="1"/>
          </p:cNvPicPr>
          <p:nvPr/>
        </p:nvPicPr>
        <p:blipFill rotWithShape="1">
          <a:blip r:embed="rId2"/>
          <a:srcRect l="12637" r="23130"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90007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DADB4-B396-404B-8BED-B5A68C359E51}"/>
              </a:ext>
            </a:extLst>
          </p:cNvPr>
          <p:cNvSpPr>
            <a:spLocks noGrp="1"/>
          </p:cNvSpPr>
          <p:nvPr>
            <p:ph type="title"/>
          </p:nvPr>
        </p:nvSpPr>
        <p:spPr>
          <a:xfrm>
            <a:off x="147572" y="152400"/>
            <a:ext cx="6696573" cy="752764"/>
          </a:xfrm>
        </p:spPr>
        <p:txBody>
          <a:bodyPr>
            <a:normAutofit fontScale="90000"/>
          </a:bodyPr>
          <a:lstStyle/>
          <a:p>
            <a:r>
              <a:rPr lang="en-US" sz="2800" b="1" i="1" dirty="0"/>
              <a:t>Precautions around person with infectious disease…</a:t>
            </a:r>
          </a:p>
        </p:txBody>
      </p:sp>
      <p:sp>
        <p:nvSpPr>
          <p:cNvPr id="3" name="Content Placeholder 2">
            <a:extLst>
              <a:ext uri="{FF2B5EF4-FFF2-40B4-BE49-F238E27FC236}">
                <a16:creationId xmlns:a16="http://schemas.microsoft.com/office/drawing/2014/main" id="{CF617172-3F08-4E17-8171-68DF28454A2C}"/>
              </a:ext>
            </a:extLst>
          </p:cNvPr>
          <p:cNvSpPr>
            <a:spLocks noGrp="1"/>
          </p:cNvSpPr>
          <p:nvPr>
            <p:ph idx="1"/>
          </p:nvPr>
        </p:nvSpPr>
        <p:spPr>
          <a:xfrm>
            <a:off x="147572" y="877455"/>
            <a:ext cx="6770464" cy="5772183"/>
          </a:xfrm>
        </p:spPr>
        <p:txBody>
          <a:bodyPr>
            <a:normAutofit lnSpcReduction="10000"/>
          </a:bodyPr>
          <a:lstStyle/>
          <a:p>
            <a:r>
              <a:rPr lang="en-US" sz="2400" dirty="0"/>
              <a:t>Follow healthcare provider’s instructions. Provide support getting groceries, prescriptions, etc.</a:t>
            </a:r>
          </a:p>
          <a:p>
            <a:r>
              <a:rPr lang="en-US" sz="2400" dirty="0"/>
              <a:t>Monitor symptoms. If worsens, call the healthcare provider and report the patient has an infectious disease.</a:t>
            </a:r>
          </a:p>
          <a:p>
            <a:r>
              <a:rPr lang="en-US" sz="2400" dirty="0"/>
              <a:t>If patient has an emergency and 911 is called, share the patient has an infectious disease.</a:t>
            </a:r>
          </a:p>
          <a:p>
            <a:r>
              <a:rPr lang="en-US" sz="2400" dirty="0"/>
              <a:t>Household members should separate from the patient and use a separate bed-/bathroom, if available.</a:t>
            </a:r>
          </a:p>
          <a:p>
            <a:r>
              <a:rPr lang="en-US" sz="2400" dirty="0"/>
              <a:t>Prohibit nonessential visitors.</a:t>
            </a:r>
          </a:p>
          <a:p>
            <a:r>
              <a:rPr lang="en-US" sz="2400" dirty="0"/>
              <a:t>Ensure shared spaces have good air flow, such as AC or open window, weather permitting.</a:t>
            </a:r>
          </a:p>
          <a:p>
            <a:r>
              <a:rPr lang="en-US" sz="2400" dirty="0"/>
              <a:t>Perform hand hygiene frequently. </a:t>
            </a:r>
          </a:p>
          <a:p>
            <a:r>
              <a:rPr lang="en-US" sz="2400" dirty="0"/>
              <a:t>Avoid touching your face with unwashed hands.</a:t>
            </a:r>
          </a:p>
        </p:txBody>
      </p:sp>
      <p:pic>
        <p:nvPicPr>
          <p:cNvPr id="5" name="Picture 4">
            <a:extLst>
              <a:ext uri="{FF2B5EF4-FFF2-40B4-BE49-F238E27FC236}">
                <a16:creationId xmlns:a16="http://schemas.microsoft.com/office/drawing/2014/main" id="{3E97E1F5-90A8-4624-A00E-270D38A998D2}"/>
              </a:ext>
            </a:extLst>
          </p:cNvPr>
          <p:cNvPicPr>
            <a:picLocks noChangeAspect="1"/>
          </p:cNvPicPr>
          <p:nvPr/>
        </p:nvPicPr>
        <p:blipFill rotWithShape="1">
          <a:blip r:embed="rId3"/>
          <a:srcRect l="9265" t="-1" r="27264" b="9930"/>
          <a:stretch/>
        </p:blipFill>
        <p:spPr>
          <a:xfrm>
            <a:off x="6397797" y="427842"/>
            <a:ext cx="5794203" cy="600231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9373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811CE-91EE-4E0E-BFC3-47F76461905C}"/>
              </a:ext>
            </a:extLst>
          </p:cNvPr>
          <p:cNvSpPr>
            <a:spLocks noGrp="1"/>
          </p:cNvSpPr>
          <p:nvPr>
            <p:ph type="title"/>
          </p:nvPr>
        </p:nvSpPr>
        <p:spPr>
          <a:xfrm>
            <a:off x="185056" y="217716"/>
            <a:ext cx="6968647" cy="729342"/>
          </a:xfrm>
        </p:spPr>
        <p:txBody>
          <a:bodyPr>
            <a:normAutofit/>
          </a:bodyPr>
          <a:lstStyle/>
          <a:p>
            <a:r>
              <a:rPr lang="en-US" sz="2400" b="1" i="1" dirty="0"/>
              <a:t>Precautions around person with infectious disease…</a:t>
            </a:r>
          </a:p>
        </p:txBody>
      </p:sp>
      <p:sp>
        <p:nvSpPr>
          <p:cNvPr id="3" name="Content Placeholder 2">
            <a:extLst>
              <a:ext uri="{FF2B5EF4-FFF2-40B4-BE49-F238E27FC236}">
                <a16:creationId xmlns:a16="http://schemas.microsoft.com/office/drawing/2014/main" id="{C5F9564B-03CE-4028-B44F-9013DFB944B5}"/>
              </a:ext>
            </a:extLst>
          </p:cNvPr>
          <p:cNvSpPr>
            <a:spLocks noGrp="1"/>
          </p:cNvSpPr>
          <p:nvPr>
            <p:ph idx="1"/>
          </p:nvPr>
        </p:nvSpPr>
        <p:spPr>
          <a:xfrm>
            <a:off x="261258" y="849085"/>
            <a:ext cx="7077502" cy="5791200"/>
          </a:xfrm>
        </p:spPr>
        <p:txBody>
          <a:bodyPr>
            <a:normAutofit fontScale="92500" lnSpcReduction="10000"/>
          </a:bodyPr>
          <a:lstStyle/>
          <a:p>
            <a:r>
              <a:rPr lang="en-US" sz="2400" dirty="0"/>
              <a:t>Patient should wear a facemask around people and if not able, the caregiver should mask.</a:t>
            </a:r>
          </a:p>
          <a:p>
            <a:r>
              <a:rPr lang="en-US" sz="2400" dirty="0"/>
              <a:t>Wear a disposable facemask and gloves when in contact with body fluids.</a:t>
            </a:r>
          </a:p>
          <a:p>
            <a:r>
              <a:rPr lang="en-US" sz="2400" dirty="0"/>
              <a:t>Throw out disposable facemasks/gloves after each use. </a:t>
            </a:r>
          </a:p>
          <a:p>
            <a:r>
              <a:rPr lang="en-US" sz="2400" dirty="0"/>
              <a:t>When removing PPE, first remove and dispose of gloves, then perform hand hygiene. Next, remove and dispose of facemask, then perform hand hygiene.</a:t>
            </a:r>
          </a:p>
          <a:p>
            <a:r>
              <a:rPr lang="en-US" sz="2400" dirty="0"/>
              <a:t>Avoid sharing items with the patient. Do not share dishes, drinking glasses, utensils, towels, bedding. After patient use, thoroughly wash.</a:t>
            </a:r>
          </a:p>
          <a:p>
            <a:r>
              <a:rPr lang="en-US" sz="2400" dirty="0"/>
              <a:t>Clean “high‐touch” surfaces, such as tabletops, doorknobs, bathroom fixtures, phones, keyboards. Immediately clean surfaces that may have body fluids.</a:t>
            </a:r>
          </a:p>
          <a:p>
            <a:r>
              <a:rPr lang="en-US" sz="2400" dirty="0"/>
              <a:t>Use household cleaning spray or wipe. Labels contain use instructions such as wear gloves and have good ventilation.</a:t>
            </a:r>
          </a:p>
        </p:txBody>
      </p:sp>
      <p:pic>
        <p:nvPicPr>
          <p:cNvPr id="7" name="Picture 6">
            <a:extLst>
              <a:ext uri="{FF2B5EF4-FFF2-40B4-BE49-F238E27FC236}">
                <a16:creationId xmlns:a16="http://schemas.microsoft.com/office/drawing/2014/main" id="{7968C780-73C2-4CA7-A9FE-67E0AB7D02E0}"/>
              </a:ext>
            </a:extLst>
          </p:cNvPr>
          <p:cNvPicPr>
            <a:picLocks noChangeAspect="1"/>
          </p:cNvPicPr>
          <p:nvPr/>
        </p:nvPicPr>
        <p:blipFill rotWithShape="1">
          <a:blip r:embed="rId2"/>
          <a:srcRect l="16908" r="25127"/>
          <a:stretch/>
        </p:blipFill>
        <p:spPr>
          <a:xfrm>
            <a:off x="7156752" y="365126"/>
            <a:ext cx="5035248" cy="57912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38028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9F70EA-C7AC-4151-AB7F-A9B75FDF2BC7}"/>
              </a:ext>
            </a:extLst>
          </p:cNvPr>
          <p:cNvSpPr>
            <a:spLocks noGrp="1"/>
          </p:cNvSpPr>
          <p:nvPr>
            <p:ph type="title"/>
          </p:nvPr>
        </p:nvSpPr>
        <p:spPr>
          <a:xfrm>
            <a:off x="92364" y="228600"/>
            <a:ext cx="7647709" cy="1066799"/>
          </a:xfrm>
        </p:spPr>
        <p:txBody>
          <a:bodyPr>
            <a:normAutofit/>
          </a:bodyPr>
          <a:lstStyle/>
          <a:p>
            <a:r>
              <a:rPr lang="en-US" sz="2800" b="1" i="1" dirty="0"/>
              <a:t>Precautions around person with infectious disease…</a:t>
            </a:r>
          </a:p>
        </p:txBody>
      </p:sp>
      <p:sp>
        <p:nvSpPr>
          <p:cNvPr id="3" name="Content Placeholder 2">
            <a:extLst>
              <a:ext uri="{FF2B5EF4-FFF2-40B4-BE49-F238E27FC236}">
                <a16:creationId xmlns:a16="http://schemas.microsoft.com/office/drawing/2014/main" id="{3BA08C11-548C-4477-B9D6-058A149C9D64}"/>
              </a:ext>
            </a:extLst>
          </p:cNvPr>
          <p:cNvSpPr>
            <a:spLocks noGrp="1"/>
          </p:cNvSpPr>
          <p:nvPr>
            <p:ph idx="1"/>
          </p:nvPr>
        </p:nvSpPr>
        <p:spPr>
          <a:xfrm>
            <a:off x="258208" y="1154545"/>
            <a:ext cx="6959021" cy="5561941"/>
          </a:xfrm>
        </p:spPr>
        <p:txBody>
          <a:bodyPr>
            <a:normAutofit/>
          </a:bodyPr>
          <a:lstStyle/>
          <a:p>
            <a:r>
              <a:rPr lang="en-US" sz="2400" dirty="0"/>
              <a:t>Immediately remove and wash clothes/bedding that have body fluids on them.</a:t>
            </a:r>
          </a:p>
          <a:p>
            <a:r>
              <a:rPr lang="en-US" sz="2400" dirty="0"/>
              <a:t>Wear gloves while handling soiled items and keep soiled items away from your body; after removing gloves perform hand hygiene.</a:t>
            </a:r>
          </a:p>
          <a:p>
            <a:r>
              <a:rPr lang="en-US" sz="2400" dirty="0"/>
              <a:t>Follow directions on labels of laundry items and dry thoroughly using the warmest temperatures recommended.</a:t>
            </a:r>
          </a:p>
          <a:p>
            <a:r>
              <a:rPr lang="en-US" sz="2400" dirty="0"/>
              <a:t>Place used gloves, masks, other contaminated items in a lined container before disposing of them with other waste, then perform hand hygiene.</a:t>
            </a:r>
          </a:p>
          <a:p>
            <a:r>
              <a:rPr lang="en-US" sz="2400" dirty="0"/>
              <a:t>Discuss any additional questions with your healthcare provider state or local health department.</a:t>
            </a:r>
          </a:p>
        </p:txBody>
      </p:sp>
      <p:pic>
        <p:nvPicPr>
          <p:cNvPr id="5" name="Picture 4">
            <a:extLst>
              <a:ext uri="{FF2B5EF4-FFF2-40B4-BE49-F238E27FC236}">
                <a16:creationId xmlns:a16="http://schemas.microsoft.com/office/drawing/2014/main" id="{1C49E7E7-B96A-4B3F-BE59-0A47F2B6646C}"/>
              </a:ext>
            </a:extLst>
          </p:cNvPr>
          <p:cNvPicPr>
            <a:picLocks noChangeAspect="1"/>
          </p:cNvPicPr>
          <p:nvPr/>
        </p:nvPicPr>
        <p:blipFill rotWithShape="1">
          <a:blip r:embed="rId2"/>
          <a:srcRect l="28232" r="13730" b="-1"/>
          <a:stretch/>
        </p:blipFill>
        <p:spPr>
          <a:xfrm>
            <a:off x="7257891" y="711200"/>
            <a:ext cx="4922179" cy="566115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9490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791FA71-5DDF-4E0F-9536-295D31C6FDDB}"/>
              </a:ext>
            </a:extLst>
          </p:cNvPr>
          <p:cNvSpPr>
            <a:spLocks noGrp="1"/>
          </p:cNvSpPr>
          <p:nvPr>
            <p:ph type="title"/>
          </p:nvPr>
        </p:nvSpPr>
        <p:spPr>
          <a:xfrm>
            <a:off x="660041" y="1025237"/>
            <a:ext cx="2880828" cy="4813776"/>
          </a:xfrm>
        </p:spPr>
        <p:txBody>
          <a:bodyPr vert="horz" lIns="91440" tIns="45720" rIns="91440" bIns="45720" rtlCol="0" anchor="t">
            <a:normAutofit/>
          </a:bodyPr>
          <a:lstStyle/>
          <a:p>
            <a:pPr algn="ctr"/>
            <a:r>
              <a:rPr lang="en-US" sz="6000" b="1" kern="1200" dirty="0">
                <a:solidFill>
                  <a:srgbClr val="FFFFFF"/>
                </a:solidFill>
                <a:effectLst>
                  <a:outerShdw blurRad="38100" dist="38100" dir="2700000" algn="tl">
                    <a:srgbClr val="000000">
                      <a:alpha val="43137"/>
                    </a:srgbClr>
                  </a:outerShdw>
                </a:effectLst>
                <a:latin typeface="+mj-lt"/>
                <a:ea typeface="+mj-ea"/>
                <a:cs typeface="+mj-cs"/>
              </a:rPr>
              <a:t>PPE</a:t>
            </a:r>
            <a:br>
              <a:rPr lang="en-US" sz="6000" b="1" kern="1200" dirty="0">
                <a:solidFill>
                  <a:srgbClr val="FFFFFF"/>
                </a:solidFill>
                <a:effectLst>
                  <a:outerShdw blurRad="38100" dist="38100" dir="2700000" algn="tl">
                    <a:srgbClr val="000000">
                      <a:alpha val="43137"/>
                    </a:srgbClr>
                  </a:outerShdw>
                </a:effectLst>
                <a:latin typeface="+mj-lt"/>
                <a:ea typeface="+mj-ea"/>
                <a:cs typeface="+mj-cs"/>
              </a:rPr>
            </a:br>
            <a:br>
              <a:rPr lang="en-US" sz="6000" b="1" kern="1200" dirty="0">
                <a:solidFill>
                  <a:srgbClr val="FFFFFF"/>
                </a:solidFill>
                <a:effectLst>
                  <a:outerShdw blurRad="38100" dist="38100" dir="2700000" algn="tl">
                    <a:srgbClr val="000000">
                      <a:alpha val="43137"/>
                    </a:srgbClr>
                  </a:outerShdw>
                </a:effectLst>
                <a:latin typeface="+mj-lt"/>
                <a:ea typeface="+mj-ea"/>
                <a:cs typeface="+mj-cs"/>
              </a:rPr>
            </a:br>
            <a:r>
              <a:rPr lang="en-US" sz="6000" b="1" kern="1200" dirty="0">
                <a:solidFill>
                  <a:srgbClr val="FFFFFF"/>
                </a:solidFill>
                <a:effectLst>
                  <a:outerShdw blurRad="38100" dist="38100" dir="2700000" algn="tl">
                    <a:srgbClr val="000000">
                      <a:alpha val="43137"/>
                    </a:srgbClr>
                  </a:outerShdw>
                </a:effectLst>
                <a:latin typeface="+mj-lt"/>
                <a:ea typeface="+mj-ea"/>
                <a:cs typeface="+mj-cs"/>
              </a:rPr>
              <a:t>Correct Masking</a:t>
            </a:r>
          </a:p>
        </p:txBody>
      </p:sp>
      <p:pic>
        <p:nvPicPr>
          <p:cNvPr id="1026" name="Picture 2" descr="Face Coverings | Orange County, NC">
            <a:extLst>
              <a:ext uri="{FF2B5EF4-FFF2-40B4-BE49-F238E27FC236}">
                <a16:creationId xmlns:a16="http://schemas.microsoft.com/office/drawing/2014/main" id="{1DDE76B9-A14A-4C10-B0FC-0EC643F25C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143840" y="642257"/>
            <a:ext cx="7957994" cy="5533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3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67B2-C1A6-4701-8449-50A6FA78E6FF}"/>
              </a:ext>
            </a:extLst>
          </p:cNvPr>
          <p:cNvSpPr>
            <a:spLocks noGrp="1"/>
          </p:cNvSpPr>
          <p:nvPr>
            <p:ph type="title"/>
          </p:nvPr>
        </p:nvSpPr>
        <p:spPr>
          <a:xfrm>
            <a:off x="267855" y="461817"/>
            <a:ext cx="4088608" cy="3463637"/>
          </a:xfrm>
        </p:spPr>
        <p:txBody>
          <a:bodyPr>
            <a:normAutofit/>
          </a:bodyPr>
          <a:lstStyle/>
          <a:p>
            <a:pPr algn="ctr"/>
            <a:r>
              <a:rPr lang="en-US" sz="4800" b="1" dirty="0">
                <a:effectLst>
                  <a:outerShdw blurRad="38100" dist="38100" dir="2700000" algn="tl">
                    <a:srgbClr val="000000">
                      <a:alpha val="43137"/>
                    </a:srgbClr>
                  </a:outerShdw>
                </a:effectLst>
              </a:rPr>
              <a:t>Remember… practice Universal Precautions</a:t>
            </a:r>
            <a:r>
              <a:rPr lang="en-US" sz="4800" b="1" i="1" dirty="0">
                <a:effectLst>
                  <a:outerShdw blurRad="38100" dist="38100" dir="2700000" algn="tl">
                    <a:srgbClr val="000000">
                      <a:alpha val="43137"/>
                    </a:srgbClr>
                  </a:outerShdw>
                </a:effectLst>
              </a:rPr>
              <a:t> universally! </a:t>
            </a:r>
          </a:p>
        </p:txBody>
      </p:sp>
      <p:sp>
        <p:nvSpPr>
          <p:cNvPr id="6" name="Content Placeholder 5">
            <a:extLst>
              <a:ext uri="{FF2B5EF4-FFF2-40B4-BE49-F238E27FC236}">
                <a16:creationId xmlns:a16="http://schemas.microsoft.com/office/drawing/2014/main" id="{9A9FF9F5-7C7D-4319-B758-CEBC668B1418}"/>
              </a:ext>
            </a:extLst>
          </p:cNvPr>
          <p:cNvSpPr>
            <a:spLocks noGrp="1"/>
          </p:cNvSpPr>
          <p:nvPr>
            <p:ph idx="1"/>
          </p:nvPr>
        </p:nvSpPr>
        <p:spPr>
          <a:xfrm>
            <a:off x="267855" y="3546764"/>
            <a:ext cx="4174836" cy="2849418"/>
          </a:xfrm>
        </p:spPr>
        <p:txBody>
          <a:bodyPr>
            <a:normAutofit lnSpcReduction="10000"/>
          </a:bodyPr>
          <a:lstStyle/>
          <a:p>
            <a:pPr marL="0" indent="0">
              <a:buNone/>
            </a:pPr>
            <a:endParaRPr lang="en-US" sz="1700" dirty="0"/>
          </a:p>
          <a:p>
            <a:pPr marL="0" indent="0">
              <a:buNone/>
            </a:pPr>
            <a:endParaRPr lang="en-US" sz="1700" dirty="0"/>
          </a:p>
          <a:p>
            <a:pPr marL="0" indent="0">
              <a:buNone/>
            </a:pPr>
            <a:endParaRPr lang="en-US" sz="1700" dirty="0"/>
          </a:p>
          <a:p>
            <a:pPr marL="0" indent="0">
              <a:buNone/>
            </a:pPr>
            <a:r>
              <a:rPr lang="en-US" sz="1600" b="1" dirty="0"/>
              <a:t>Resources:</a:t>
            </a:r>
          </a:p>
          <a:p>
            <a:pPr marL="0" indent="0">
              <a:buNone/>
            </a:pPr>
            <a:r>
              <a:rPr lang="en-US" sz="1600" dirty="0"/>
              <a:t>UCP Central PA Minimize the Risk of Infectious Disease Policy</a:t>
            </a:r>
          </a:p>
          <a:p>
            <a:pPr marL="0" indent="0">
              <a:buNone/>
            </a:pPr>
            <a:r>
              <a:rPr lang="en-US" sz="1600" dirty="0">
                <a:hlinkClick r:id="rId2"/>
              </a:rPr>
              <a:t>www.cdc.gov/coronavirus</a:t>
            </a:r>
            <a:endParaRPr lang="en-US" sz="1600" dirty="0"/>
          </a:p>
          <a:p>
            <a:pPr marL="0" indent="0">
              <a:buNone/>
            </a:pPr>
            <a:r>
              <a:rPr lang="en-US" sz="1600" dirty="0">
                <a:hlinkClick r:id="rId3"/>
              </a:rPr>
              <a:t>www.cdc.gov/cdctv/healthyliving/hygiene/fight-germs-wash-hands.html</a:t>
            </a:r>
            <a:endParaRPr lang="en-US" sz="16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C639ADF-67FC-4A01-845C-5C7C09090F72}"/>
              </a:ext>
            </a:extLst>
          </p:cNvPr>
          <p:cNvPicPr>
            <a:picLocks noChangeAspect="1"/>
          </p:cNvPicPr>
          <p:nvPr/>
        </p:nvPicPr>
        <p:blipFill>
          <a:blip r:embed="rId4"/>
          <a:stretch>
            <a:fillRect/>
          </a:stretch>
        </p:blipFill>
        <p:spPr>
          <a:xfrm>
            <a:off x="5405862" y="1298039"/>
            <a:ext cx="6019331" cy="4258676"/>
          </a:xfrm>
          <a:prstGeom prst="rect">
            <a:avLst/>
          </a:prstGeom>
          <a:effectLst/>
        </p:spPr>
      </p:pic>
    </p:spTree>
    <p:extLst>
      <p:ext uri="{BB962C8B-B14F-4D97-AF65-F5344CB8AC3E}">
        <p14:creationId xmlns:p14="http://schemas.microsoft.com/office/powerpoint/2010/main" val="28533362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2"/>
                                        </p:tgtEl>
                                      </p:cBhvr>
                                    </p:animEffect>
                                    <p:animScale>
                                      <p:cBhvr>
                                        <p:cTn id="7" dur="62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6E23B1-26BE-48AE-AC6B-7A856EA45C0D}"/>
              </a:ext>
            </a:extLst>
          </p:cNvPr>
          <p:cNvSpPr>
            <a:spLocks noGrp="1"/>
          </p:cNvSpPr>
          <p:nvPr>
            <p:ph type="title"/>
          </p:nvPr>
        </p:nvSpPr>
        <p:spPr>
          <a:xfrm>
            <a:off x="979056" y="348865"/>
            <a:ext cx="10307780" cy="1576446"/>
          </a:xfrm>
        </p:spPr>
        <p:txBody>
          <a:bodyPr anchor="ctr">
            <a:normAutofit/>
          </a:bodyPr>
          <a:lstStyle/>
          <a:p>
            <a:pPr algn="ctr"/>
            <a:r>
              <a:rPr lang="en-US" sz="6000" b="1" dirty="0">
                <a:solidFill>
                  <a:srgbClr val="FFFFFF"/>
                </a:solidFill>
                <a:effectLst>
                  <a:outerShdw blurRad="38100" dist="38100" dir="2700000" algn="tl">
                    <a:srgbClr val="000000">
                      <a:alpha val="43137"/>
                    </a:srgbClr>
                  </a:outerShdw>
                </a:effectLst>
              </a:rPr>
              <a:t>UCP Policy Statement &amp; Purpose</a:t>
            </a:r>
          </a:p>
        </p:txBody>
      </p:sp>
      <p:graphicFrame>
        <p:nvGraphicFramePr>
          <p:cNvPr id="5" name="Content Placeholder 2">
            <a:extLst>
              <a:ext uri="{FF2B5EF4-FFF2-40B4-BE49-F238E27FC236}">
                <a16:creationId xmlns:a16="http://schemas.microsoft.com/office/drawing/2014/main" id="{CD43E49D-37D9-4B0D-9651-369E67D1C498}"/>
              </a:ext>
            </a:extLst>
          </p:cNvPr>
          <p:cNvGraphicFramePr>
            <a:graphicFrameLocks noGrp="1"/>
          </p:cNvGraphicFramePr>
          <p:nvPr>
            <p:ph idx="1"/>
            <p:extLst>
              <p:ext uri="{D42A27DB-BD31-4B8C-83A1-F6EECF244321}">
                <p14:modId xmlns:p14="http://schemas.microsoft.com/office/powerpoint/2010/main" val="617005245"/>
              </p:ext>
            </p:extLst>
          </p:nvPr>
        </p:nvGraphicFramePr>
        <p:xfrm>
          <a:off x="357729" y="2328975"/>
          <a:ext cx="11584889" cy="4368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140877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46F38-756E-49EF-A6EA-DD30F1453541}"/>
              </a:ext>
            </a:extLst>
          </p:cNvPr>
          <p:cNvSpPr>
            <a:spLocks noGrp="1"/>
          </p:cNvSpPr>
          <p:nvPr>
            <p:ph type="title"/>
          </p:nvPr>
        </p:nvSpPr>
        <p:spPr>
          <a:xfrm>
            <a:off x="838200" y="674255"/>
            <a:ext cx="9996055" cy="1017068"/>
          </a:xfrm>
        </p:spPr>
        <p:txBody>
          <a:bodyPr>
            <a:normAutofit fontScale="90000"/>
          </a:bodyPr>
          <a:lstStyle/>
          <a:p>
            <a:pPr algn="ctr"/>
            <a:r>
              <a:rPr lang="en-US" sz="7300" b="1" dirty="0">
                <a:solidFill>
                  <a:schemeClr val="bg1"/>
                </a:solidFill>
                <a:effectLst>
                  <a:outerShdw blurRad="38100" dist="38100" dir="2700000" algn="tl">
                    <a:srgbClr val="000000">
                      <a:alpha val="43137"/>
                    </a:srgbClr>
                  </a:outerShdw>
                </a:effectLst>
              </a:rPr>
              <a:t>Procedures</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0B8409BD-FB70-4FF8-8414-9EA19A5946B3}"/>
              </a:ext>
            </a:extLst>
          </p:cNvPr>
          <p:cNvSpPr>
            <a:spLocks noGrp="1"/>
          </p:cNvSpPr>
          <p:nvPr>
            <p:ph idx="1"/>
          </p:nvPr>
        </p:nvSpPr>
        <p:spPr>
          <a:xfrm>
            <a:off x="391887" y="1911097"/>
            <a:ext cx="11223170" cy="4467932"/>
          </a:xfrm>
        </p:spPr>
        <p:txBody>
          <a:bodyPr anchor="ctr">
            <a:normAutofit/>
          </a:bodyPr>
          <a:lstStyle/>
          <a:p>
            <a:pPr marL="0" indent="0">
              <a:buNone/>
            </a:pPr>
            <a:r>
              <a:rPr lang="en-US" sz="2400" dirty="0"/>
              <a:t>Standard (Universal) Precautions are used for participant care and are based on a risk assessment and make use of common-sense practices and personal protective equipment (PPE) use that protect healthcare providers from infection and prevent the spread of infection from participant to participant. </a:t>
            </a:r>
            <a:r>
              <a:rPr lang="en-US" sz="2400" i="1" dirty="0"/>
              <a:t>This includes:</a:t>
            </a:r>
          </a:p>
          <a:p>
            <a:pPr marL="0" indent="0">
              <a:buNone/>
            </a:pPr>
            <a:r>
              <a:rPr lang="en-US" sz="2400" dirty="0"/>
              <a:t>1. Hand Hygiene</a:t>
            </a:r>
          </a:p>
          <a:p>
            <a:pPr marL="0" indent="0">
              <a:buNone/>
            </a:pPr>
            <a:r>
              <a:rPr lang="en-US" sz="2400" dirty="0"/>
              <a:t>2. Use of personal protective equipment (PPE) whenever                                                                                              there is an expectation for possible exposure</a:t>
            </a:r>
          </a:p>
          <a:p>
            <a:pPr marL="0" indent="0">
              <a:buNone/>
            </a:pPr>
            <a:r>
              <a:rPr lang="en-US" sz="2400" dirty="0"/>
              <a:t>3. Follow respiratory hygiene/cough etiquette principles</a:t>
            </a:r>
          </a:p>
          <a:p>
            <a:pPr marL="0" indent="0">
              <a:buNone/>
            </a:pPr>
            <a:r>
              <a:rPr lang="en-US" sz="2400" dirty="0"/>
              <a:t>4. Properly clean and disinfect the environment</a:t>
            </a:r>
          </a:p>
          <a:p>
            <a:pPr marL="0" indent="0">
              <a:buNone/>
            </a:pPr>
            <a:r>
              <a:rPr lang="en-US" sz="2400" dirty="0"/>
              <a:t>5. Handle textiles and laundry carefully</a:t>
            </a:r>
          </a:p>
        </p:txBody>
      </p:sp>
      <p:pic>
        <p:nvPicPr>
          <p:cNvPr id="4" name="Picture 3">
            <a:extLst>
              <a:ext uri="{FF2B5EF4-FFF2-40B4-BE49-F238E27FC236}">
                <a16:creationId xmlns:a16="http://schemas.microsoft.com/office/drawing/2014/main" id="{647E3AA3-23D2-4B93-AA77-BFF5FFF48FE1}"/>
              </a:ext>
            </a:extLst>
          </p:cNvPr>
          <p:cNvPicPr>
            <a:picLocks noChangeAspect="1"/>
          </p:cNvPicPr>
          <p:nvPr/>
        </p:nvPicPr>
        <p:blipFill rotWithShape="1">
          <a:blip r:embed="rId2"/>
          <a:srcRect l="2675" r="4284" b="-2"/>
          <a:stretch/>
        </p:blipFill>
        <p:spPr>
          <a:xfrm>
            <a:off x="8420176" y="3924979"/>
            <a:ext cx="3771824" cy="2933020"/>
          </a:xfrm>
          <a:prstGeom prst="rect">
            <a:avLst/>
          </a:prstGeom>
        </p:spPr>
      </p:pic>
    </p:spTree>
    <p:extLst>
      <p:ext uri="{BB962C8B-B14F-4D97-AF65-F5344CB8AC3E}">
        <p14:creationId xmlns:p14="http://schemas.microsoft.com/office/powerpoint/2010/main" val="305485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6A5F40-C81C-4FE1-B8D0-8D407F189A11}"/>
              </a:ext>
            </a:extLst>
          </p:cNvPr>
          <p:cNvPicPr>
            <a:picLocks noChangeAspect="1"/>
          </p:cNvPicPr>
          <p:nvPr/>
        </p:nvPicPr>
        <p:blipFill rotWithShape="1">
          <a:blip r:embed="rId2"/>
          <a:srcRect l="16507" r="4181"/>
          <a:stretch/>
        </p:blipFill>
        <p:spPr>
          <a:xfrm>
            <a:off x="-1" y="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CCBB2D-587A-427B-8B58-AE7E2A3678B9}"/>
              </a:ext>
            </a:extLst>
          </p:cNvPr>
          <p:cNvSpPr>
            <a:spLocks noGrp="1"/>
          </p:cNvSpPr>
          <p:nvPr>
            <p:ph type="title"/>
          </p:nvPr>
        </p:nvSpPr>
        <p:spPr>
          <a:xfrm>
            <a:off x="119744" y="108857"/>
            <a:ext cx="11854542" cy="1054925"/>
          </a:xfrm>
        </p:spPr>
        <p:txBody>
          <a:bodyPr>
            <a:normAutofit/>
          </a:bodyPr>
          <a:lstStyle/>
          <a:p>
            <a:r>
              <a:rPr lang="en-US" b="1" dirty="0">
                <a:effectLst>
                  <a:outerShdw blurRad="38100" dist="38100" dir="2700000" algn="tl">
                    <a:srgbClr val="000000">
                      <a:alpha val="43137"/>
                    </a:srgbClr>
                  </a:outerShdw>
                </a:effectLst>
              </a:rPr>
              <a:t>Procedures – Hand Hygiene</a:t>
            </a:r>
          </a:p>
        </p:txBody>
      </p:sp>
      <p:sp>
        <p:nvSpPr>
          <p:cNvPr id="3" name="Content Placeholder 2">
            <a:extLst>
              <a:ext uri="{FF2B5EF4-FFF2-40B4-BE49-F238E27FC236}">
                <a16:creationId xmlns:a16="http://schemas.microsoft.com/office/drawing/2014/main" id="{D6DAFBDC-3663-4C76-B4E6-70332C77616A}"/>
              </a:ext>
            </a:extLst>
          </p:cNvPr>
          <p:cNvSpPr>
            <a:spLocks noGrp="1"/>
          </p:cNvSpPr>
          <p:nvPr>
            <p:ph idx="1"/>
          </p:nvPr>
        </p:nvSpPr>
        <p:spPr>
          <a:xfrm>
            <a:off x="6899563" y="323274"/>
            <a:ext cx="5289387" cy="6425869"/>
          </a:xfrm>
        </p:spPr>
        <p:txBody>
          <a:bodyPr>
            <a:normAutofit fontScale="92500" lnSpcReduction="10000"/>
          </a:bodyPr>
          <a:lstStyle/>
          <a:p>
            <a:pPr marL="0" indent="0">
              <a:buNone/>
            </a:pPr>
            <a:r>
              <a:rPr lang="en-US" sz="2400" b="1" dirty="0"/>
              <a:t>Handwashing is one of the best ways to protect yourself/others from getting sick. </a:t>
            </a:r>
          </a:p>
          <a:p>
            <a:pPr marL="0" indent="0">
              <a:buNone/>
            </a:pPr>
            <a:r>
              <a:rPr lang="en-US" sz="2400" i="1" dirty="0"/>
              <a:t>Wash hands key times:</a:t>
            </a:r>
          </a:p>
          <a:p>
            <a:pPr>
              <a:buFont typeface="Wingdings" panose="05000000000000000000" pitchFamily="2" charset="2"/>
              <a:buChar char="q"/>
            </a:pPr>
            <a:r>
              <a:rPr lang="en-US" sz="2400" dirty="0"/>
              <a:t>Before, during, after preparing food</a:t>
            </a:r>
          </a:p>
          <a:p>
            <a:pPr>
              <a:buFont typeface="Wingdings" panose="05000000000000000000" pitchFamily="2" charset="2"/>
              <a:buChar char="q"/>
            </a:pPr>
            <a:r>
              <a:rPr lang="en-US" sz="2400" dirty="0"/>
              <a:t>Before eating food</a:t>
            </a:r>
          </a:p>
          <a:p>
            <a:pPr>
              <a:buFont typeface="Wingdings" panose="05000000000000000000" pitchFamily="2" charset="2"/>
              <a:buChar char="q"/>
            </a:pPr>
            <a:r>
              <a:rPr lang="en-US" sz="2400" dirty="0"/>
              <a:t>Before/after caring for anyone who is sick</a:t>
            </a:r>
          </a:p>
          <a:p>
            <a:pPr>
              <a:buFont typeface="Wingdings" panose="05000000000000000000" pitchFamily="2" charset="2"/>
              <a:buChar char="q"/>
            </a:pPr>
            <a:r>
              <a:rPr lang="en-US" sz="2400" dirty="0"/>
              <a:t>Before/after wound care</a:t>
            </a:r>
          </a:p>
          <a:p>
            <a:pPr>
              <a:buFont typeface="Wingdings" panose="05000000000000000000" pitchFamily="2" charset="2"/>
              <a:buChar char="q"/>
            </a:pPr>
            <a:r>
              <a:rPr lang="en-US" sz="2400" dirty="0"/>
              <a:t>After using the toilet</a:t>
            </a:r>
          </a:p>
          <a:p>
            <a:pPr>
              <a:buFont typeface="Wingdings" panose="05000000000000000000" pitchFamily="2" charset="2"/>
              <a:buChar char="q"/>
            </a:pPr>
            <a:r>
              <a:rPr lang="en-US" sz="2400" dirty="0"/>
              <a:t>After changing diapers or cleaning someone who has used the toilet</a:t>
            </a:r>
          </a:p>
          <a:p>
            <a:pPr>
              <a:buFont typeface="Wingdings" panose="05000000000000000000" pitchFamily="2" charset="2"/>
              <a:buChar char="q"/>
            </a:pPr>
            <a:r>
              <a:rPr lang="en-US" sz="2400" dirty="0"/>
              <a:t>After blowing your nose, coughing, sneezing</a:t>
            </a:r>
          </a:p>
          <a:p>
            <a:pPr>
              <a:buFont typeface="Wingdings" panose="05000000000000000000" pitchFamily="2" charset="2"/>
              <a:buChar char="q"/>
            </a:pPr>
            <a:r>
              <a:rPr lang="en-US" sz="2400" dirty="0"/>
              <a:t>After touching an animal, animal feed/waste</a:t>
            </a:r>
          </a:p>
          <a:p>
            <a:pPr>
              <a:buFont typeface="Wingdings" panose="05000000000000000000" pitchFamily="2" charset="2"/>
              <a:buChar char="q"/>
            </a:pPr>
            <a:r>
              <a:rPr lang="en-US" sz="2400" dirty="0"/>
              <a:t>After handling pet food/treats</a:t>
            </a:r>
          </a:p>
          <a:p>
            <a:pPr>
              <a:buFont typeface="Wingdings" panose="05000000000000000000" pitchFamily="2" charset="2"/>
              <a:buChar char="q"/>
            </a:pPr>
            <a:r>
              <a:rPr lang="en-US" sz="2400" dirty="0"/>
              <a:t>After touching garbage</a:t>
            </a:r>
          </a:p>
          <a:p>
            <a:pPr>
              <a:buFont typeface="Wingdings" panose="05000000000000000000" pitchFamily="2" charset="2"/>
              <a:buChar char="q"/>
            </a:pPr>
            <a:r>
              <a:rPr lang="en-US" sz="2400" dirty="0"/>
              <a:t>Entering home/worksite</a:t>
            </a:r>
          </a:p>
        </p:txBody>
      </p:sp>
    </p:spTree>
    <p:extLst>
      <p:ext uri="{BB962C8B-B14F-4D97-AF65-F5344CB8AC3E}">
        <p14:creationId xmlns:p14="http://schemas.microsoft.com/office/powerpoint/2010/main" val="3266098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ED6BF4BA-FD02-4F50-8778-FFCDA37B3DBF}"/>
              </a:ext>
            </a:extLst>
          </p:cNvPr>
          <p:cNvPicPr>
            <a:picLocks noGrp="1" noChangeAspect="1"/>
          </p:cNvPicPr>
          <p:nvPr>
            <p:ph idx="1"/>
          </p:nvPr>
        </p:nvPicPr>
        <p:blipFill>
          <a:blip r:embed="rId2"/>
          <a:stretch>
            <a:fillRect/>
          </a:stretch>
        </p:blipFill>
        <p:spPr>
          <a:xfrm>
            <a:off x="1458763" y="163286"/>
            <a:ext cx="9396691" cy="6507207"/>
          </a:xfrm>
          <a:prstGeom prst="rect">
            <a:avLst/>
          </a:prstGeom>
        </p:spPr>
      </p:pic>
    </p:spTree>
    <p:extLst>
      <p:ext uri="{BB962C8B-B14F-4D97-AF65-F5344CB8AC3E}">
        <p14:creationId xmlns:p14="http://schemas.microsoft.com/office/powerpoint/2010/main" val="16285816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43">
            <a:extLst>
              <a:ext uri="{FF2B5EF4-FFF2-40B4-BE49-F238E27FC236}">
                <a16:creationId xmlns:a16="http://schemas.microsoft.com/office/drawing/2014/main" id="{8B7E2868-35E1-49CE-8B95-53EC7E5C76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5" name="Color Cover">
              <a:extLst>
                <a:ext uri="{FF2B5EF4-FFF2-40B4-BE49-F238E27FC236}">
                  <a16:creationId xmlns:a16="http://schemas.microsoft.com/office/drawing/2014/main" id="{50F4B6F8-4DC9-42B5-A432-E9E033E85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lor Cover">
              <a:extLst>
                <a:ext uri="{FF2B5EF4-FFF2-40B4-BE49-F238E27FC236}">
                  <a16:creationId xmlns:a16="http://schemas.microsoft.com/office/drawing/2014/main" id="{A2F3AC0B-5D73-4F2B-BF2D-5FE70C945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47">
            <a:extLst>
              <a:ext uri="{FF2B5EF4-FFF2-40B4-BE49-F238E27FC236}">
                <a16:creationId xmlns:a16="http://schemas.microsoft.com/office/drawing/2014/main" id="{0DC1A56D-7117-4E48-B6DD-53C32E5855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9" name="Color">
              <a:extLst>
                <a:ext uri="{FF2B5EF4-FFF2-40B4-BE49-F238E27FC236}">
                  <a16:creationId xmlns:a16="http://schemas.microsoft.com/office/drawing/2014/main" id="{54604AB5-AB8A-4179-877B-54A1DD68F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olor">
              <a:extLst>
                <a:ext uri="{FF2B5EF4-FFF2-40B4-BE49-F238E27FC236}">
                  <a16:creationId xmlns:a16="http://schemas.microsoft.com/office/drawing/2014/main" id="{E4089B00-1B33-4CA3-AFCD-ADB13413D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A03F5031-19CE-4652-9A0C-4A643AE7F058}"/>
              </a:ext>
            </a:extLst>
          </p:cNvPr>
          <p:cNvPicPr>
            <a:picLocks noChangeAspect="1"/>
          </p:cNvPicPr>
          <p:nvPr/>
        </p:nvPicPr>
        <p:blipFill rotWithShape="1">
          <a:blip r:embed="rId2"/>
          <a:srcRect t="4657" r="-3" b="10160"/>
          <a:stretch/>
        </p:blipFill>
        <p:spPr>
          <a:xfrm>
            <a:off x="7390847" y="972152"/>
            <a:ext cx="3856817" cy="164262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DE10E28-371B-4E24-A9DE-2D9C4EDB87A3}"/>
              </a:ext>
            </a:extLst>
          </p:cNvPr>
          <p:cNvPicPr>
            <a:picLocks noChangeAspect="1"/>
          </p:cNvPicPr>
          <p:nvPr/>
        </p:nvPicPr>
        <p:blipFill rotWithShape="1">
          <a:blip r:embed="rId3"/>
          <a:srcRect t="32182" b="4396"/>
          <a:stretch/>
        </p:blipFill>
        <p:spPr>
          <a:xfrm>
            <a:off x="7392144" y="2652788"/>
            <a:ext cx="3856817" cy="164262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23BCA62-916B-4416-95D8-BB5DD3755E41}"/>
              </a:ext>
            </a:extLst>
          </p:cNvPr>
          <p:cNvPicPr>
            <a:picLocks noChangeAspect="1"/>
          </p:cNvPicPr>
          <p:nvPr/>
        </p:nvPicPr>
        <p:blipFill rotWithShape="1">
          <a:blip r:embed="rId4"/>
          <a:srcRect t="17570" b="23887"/>
          <a:stretch/>
        </p:blipFill>
        <p:spPr>
          <a:xfrm>
            <a:off x="7392144" y="4333424"/>
            <a:ext cx="3856817" cy="1642622"/>
          </a:xfrm>
          <a:prstGeom prst="rect">
            <a:avLst/>
          </a:prstGeom>
          <a:ln>
            <a:noFill/>
          </a:ln>
          <a:effectLst>
            <a:outerShdw blurRad="292100" dist="139700" dir="2700000" algn="tl" rotWithShape="0">
              <a:srgbClr val="333333">
                <a:alpha val="65000"/>
              </a:srgbClr>
            </a:outerShdw>
          </a:effectLst>
        </p:spPr>
      </p:pic>
      <p:grpSp>
        <p:nvGrpSpPr>
          <p:cNvPr id="52" name="Group 51">
            <a:extLst>
              <a:ext uri="{FF2B5EF4-FFF2-40B4-BE49-F238E27FC236}">
                <a16:creationId xmlns:a16="http://schemas.microsoft.com/office/drawing/2014/main" id="{BA6EB601-F826-41B9-BFDF-C3CE2738D9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3" name="Freeform: Shape 52">
              <a:extLst>
                <a:ext uri="{FF2B5EF4-FFF2-40B4-BE49-F238E27FC236}">
                  <a16:creationId xmlns:a16="http://schemas.microsoft.com/office/drawing/2014/main" id="{9F8883C6-082F-48CC-B465-2EE2E6BD9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F34063B8-85B3-47CA-8995-48143C31B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98C3FD0B-9560-4904-BFFB-261A9B19B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AE31A3E0-FCC2-4C6D-96FC-06D95D189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5018F1C5-73EB-4516-A0B5-D27B581A8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8" name="Freeform: Shape 57">
              <a:extLst>
                <a:ext uri="{FF2B5EF4-FFF2-40B4-BE49-F238E27FC236}">
                  <a16:creationId xmlns:a16="http://schemas.microsoft.com/office/drawing/2014/main" id="{A2CCE7C6-9E6D-4B49-91ED-43B3FD332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Freeform: Shape 58">
              <a:extLst>
                <a:ext uri="{FF2B5EF4-FFF2-40B4-BE49-F238E27FC236}">
                  <a16:creationId xmlns:a16="http://schemas.microsoft.com/office/drawing/2014/main" id="{351E56CF-C858-40F2-AE1F-228C473BE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D6737DF-9CA3-4C4E-83F7-F0DD965702F3}"/>
              </a:ext>
            </a:extLst>
          </p:cNvPr>
          <p:cNvSpPr>
            <a:spLocks noGrp="1"/>
          </p:cNvSpPr>
          <p:nvPr>
            <p:ph type="title"/>
          </p:nvPr>
        </p:nvSpPr>
        <p:spPr>
          <a:xfrm>
            <a:off x="897540" y="819016"/>
            <a:ext cx="5938982" cy="1317978"/>
          </a:xfrm>
        </p:spPr>
        <p:txBody>
          <a:bodyPr anchor="b">
            <a:normAutofit/>
          </a:bodyPr>
          <a:lstStyle/>
          <a:p>
            <a:pPr algn="ctr"/>
            <a:r>
              <a:rPr lang="en-US" sz="5400" b="1" dirty="0">
                <a:solidFill>
                  <a:schemeClr val="bg1"/>
                </a:solidFill>
                <a:effectLst>
                  <a:outerShdw blurRad="38100" dist="38100" dir="2700000" algn="tl">
                    <a:srgbClr val="000000">
                      <a:alpha val="43137"/>
                    </a:srgbClr>
                  </a:outerShdw>
                </a:effectLst>
              </a:rPr>
              <a:t>Skin &amp; Nail Care</a:t>
            </a:r>
          </a:p>
        </p:txBody>
      </p:sp>
      <p:sp>
        <p:nvSpPr>
          <p:cNvPr id="3" name="Content Placeholder 2">
            <a:extLst>
              <a:ext uri="{FF2B5EF4-FFF2-40B4-BE49-F238E27FC236}">
                <a16:creationId xmlns:a16="http://schemas.microsoft.com/office/drawing/2014/main" id="{9F4F0FCF-354D-45DC-8713-52420689E884}"/>
              </a:ext>
            </a:extLst>
          </p:cNvPr>
          <p:cNvSpPr>
            <a:spLocks noGrp="1"/>
          </p:cNvSpPr>
          <p:nvPr>
            <p:ph idx="1"/>
          </p:nvPr>
        </p:nvSpPr>
        <p:spPr>
          <a:xfrm>
            <a:off x="1261244" y="2377009"/>
            <a:ext cx="5938982" cy="3661976"/>
          </a:xfrm>
        </p:spPr>
        <p:txBody>
          <a:bodyPr anchor="t">
            <a:normAutofit/>
          </a:bodyPr>
          <a:lstStyle/>
          <a:p>
            <a:pPr>
              <a:buFont typeface="Wingdings" panose="05000000000000000000" pitchFamily="2" charset="2"/>
              <a:buChar char="F"/>
            </a:pPr>
            <a:r>
              <a:rPr lang="en-US" dirty="0">
                <a:solidFill>
                  <a:schemeClr val="bg1"/>
                </a:solidFill>
              </a:rPr>
              <a:t>Lotions can prevent/decrease skin dryness from hand hygiene.</a:t>
            </a:r>
          </a:p>
          <a:p>
            <a:pPr>
              <a:buFont typeface="Wingdings" panose="05000000000000000000" pitchFamily="2" charset="2"/>
              <a:buChar char="F"/>
            </a:pPr>
            <a:r>
              <a:rPr lang="en-US" dirty="0">
                <a:solidFill>
                  <a:schemeClr val="bg1"/>
                </a:solidFill>
              </a:rPr>
              <a:t>Keep open wounds clean and covered.</a:t>
            </a:r>
          </a:p>
          <a:p>
            <a:pPr>
              <a:buFont typeface="Wingdings" panose="05000000000000000000" pitchFamily="2" charset="2"/>
              <a:buChar char="F"/>
            </a:pPr>
            <a:r>
              <a:rPr lang="en-US" dirty="0">
                <a:solidFill>
                  <a:schemeClr val="bg1"/>
                </a:solidFill>
              </a:rPr>
              <a:t>Germs live under long nails and under/around rings.</a:t>
            </a:r>
          </a:p>
          <a:p>
            <a:pPr>
              <a:buFont typeface="Wingdings" panose="05000000000000000000" pitchFamily="2" charset="2"/>
              <a:buChar char="F"/>
            </a:pPr>
            <a:endParaRPr lang="en-US"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3293134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A685FA2-A79C-4B5A-AD19-B97BDF213A23}"/>
              </a:ext>
            </a:extLst>
          </p:cNvPr>
          <p:cNvSpPr>
            <a:spLocks noGrp="1"/>
          </p:cNvSpPr>
          <p:nvPr>
            <p:ph type="title"/>
          </p:nvPr>
        </p:nvSpPr>
        <p:spPr>
          <a:xfrm>
            <a:off x="341745" y="101601"/>
            <a:ext cx="5929746" cy="1431636"/>
          </a:xfrm>
        </p:spPr>
        <p:txBody>
          <a:bodyPr>
            <a:normAutofit/>
          </a:bodyPr>
          <a:lstStyle/>
          <a:p>
            <a:r>
              <a:rPr lang="en-US" sz="4000" b="1" dirty="0">
                <a:effectLst>
                  <a:outerShdw blurRad="38100" dist="38100" dir="2700000" algn="tl">
                    <a:srgbClr val="000000">
                      <a:alpha val="43137"/>
                    </a:srgbClr>
                  </a:outerShdw>
                </a:effectLst>
              </a:rPr>
              <a:t>Procedures – Hand Hygiene</a:t>
            </a:r>
          </a:p>
        </p:txBody>
      </p:sp>
      <p:sp>
        <p:nvSpPr>
          <p:cNvPr id="3" name="Content Placeholder 2">
            <a:extLst>
              <a:ext uri="{FF2B5EF4-FFF2-40B4-BE49-F238E27FC236}">
                <a16:creationId xmlns:a16="http://schemas.microsoft.com/office/drawing/2014/main" id="{DCA6CEBD-8113-4880-8E3B-75A9BE5C216C}"/>
              </a:ext>
            </a:extLst>
          </p:cNvPr>
          <p:cNvSpPr>
            <a:spLocks noGrp="1"/>
          </p:cNvSpPr>
          <p:nvPr>
            <p:ph idx="1"/>
          </p:nvPr>
        </p:nvSpPr>
        <p:spPr>
          <a:xfrm>
            <a:off x="406399" y="1634839"/>
            <a:ext cx="5865091" cy="4719778"/>
          </a:xfrm>
        </p:spPr>
        <p:txBody>
          <a:bodyPr>
            <a:normAutofit/>
          </a:bodyPr>
          <a:lstStyle/>
          <a:p>
            <a:pPr>
              <a:buFont typeface="Wingdings" panose="05000000000000000000" pitchFamily="2" charset="2"/>
              <a:buChar char="F"/>
            </a:pPr>
            <a:r>
              <a:rPr lang="en-US" sz="2400" dirty="0"/>
              <a:t>Washing hands with soap &amp; water is the best way to get rid of germs. If soap &amp; water are not available, use an alcohol‐based hand sanitizer that contains at least 60% alcohol.</a:t>
            </a:r>
          </a:p>
          <a:p>
            <a:pPr marL="0" indent="0">
              <a:buNone/>
            </a:pPr>
            <a:endParaRPr lang="en-US" sz="1800" dirty="0"/>
          </a:p>
          <a:p>
            <a:pPr>
              <a:buFont typeface="Wingdings" panose="05000000000000000000" pitchFamily="2" charset="2"/>
              <a:buChar char="F"/>
            </a:pPr>
            <a:r>
              <a:rPr lang="en-US" sz="2400" dirty="0"/>
              <a:t>Hand sanitizers can reduce germ counts but do not get rid of all germs, effectively clean visible dirt/grease, or remove harmful chemicals (i.e., pesticides).</a:t>
            </a:r>
          </a:p>
        </p:txBody>
      </p:sp>
      <p:pic>
        <p:nvPicPr>
          <p:cNvPr id="5" name="Picture 4">
            <a:extLst>
              <a:ext uri="{FF2B5EF4-FFF2-40B4-BE49-F238E27FC236}">
                <a16:creationId xmlns:a16="http://schemas.microsoft.com/office/drawing/2014/main" id="{F45EE147-1811-47AC-81F6-D895ED41EF72}"/>
              </a:ext>
            </a:extLst>
          </p:cNvPr>
          <p:cNvPicPr>
            <a:picLocks noChangeAspect="1"/>
          </p:cNvPicPr>
          <p:nvPr/>
        </p:nvPicPr>
        <p:blipFill rotWithShape="1">
          <a:blip r:embed="rId2"/>
          <a:srcRect t="1587" b="6947"/>
          <a:stretch/>
        </p:blipFill>
        <p:spPr>
          <a:xfrm>
            <a:off x="6656423" y="-580"/>
            <a:ext cx="5342224" cy="6858000"/>
          </a:xfrm>
          <a:prstGeom prst="rect">
            <a:avLst/>
          </a:prstGeom>
        </p:spPr>
      </p:pic>
    </p:spTree>
    <p:extLst>
      <p:ext uri="{BB962C8B-B14F-4D97-AF65-F5344CB8AC3E}">
        <p14:creationId xmlns:p14="http://schemas.microsoft.com/office/powerpoint/2010/main" val="897983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39132D-CC67-44F2-9BDF-41B50EA24BDF}"/>
              </a:ext>
            </a:extLst>
          </p:cNvPr>
          <p:cNvPicPr>
            <a:picLocks noChangeAspect="1"/>
          </p:cNvPicPr>
          <p:nvPr/>
        </p:nvPicPr>
        <p:blipFill rotWithShape="1">
          <a:blip r:embed="rId2"/>
          <a:srcRect t="27283" r="-1" b="16453"/>
          <a:stretch/>
        </p:blipFill>
        <p:spPr>
          <a:xfrm>
            <a:off x="20" y="10"/>
            <a:ext cx="12188932" cy="6857990"/>
          </a:xfrm>
          <a:prstGeom prst="rect">
            <a:avLst/>
          </a:prstGeom>
        </p:spPr>
      </p:pic>
      <p:sp>
        <p:nvSpPr>
          <p:cNvPr id="43" name="Freeform: Shape 42">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69FA83D-FCC3-4E1D-92A6-00386C19FBD9}"/>
              </a:ext>
            </a:extLst>
          </p:cNvPr>
          <p:cNvSpPr>
            <a:spLocks noGrp="1"/>
          </p:cNvSpPr>
          <p:nvPr>
            <p:ph type="title"/>
          </p:nvPr>
        </p:nvSpPr>
        <p:spPr>
          <a:xfrm>
            <a:off x="5892800" y="-73890"/>
            <a:ext cx="6296151" cy="1505526"/>
          </a:xfrm>
        </p:spPr>
        <p:txBody>
          <a:bodyPr>
            <a:normAutofit/>
          </a:bodyPr>
          <a:lstStyle/>
          <a:p>
            <a:pPr algn="ctr"/>
            <a:r>
              <a:rPr lang="en-US" sz="6000" b="1" dirty="0">
                <a:solidFill>
                  <a:srgbClr val="0070C0"/>
                </a:solidFill>
                <a:effectLst>
                  <a:outerShdw blurRad="38100" dist="38100" dir="2700000" algn="tl">
                    <a:srgbClr val="000000">
                      <a:alpha val="43137"/>
                    </a:srgbClr>
                  </a:outerShdw>
                </a:effectLst>
              </a:rPr>
              <a:t>PPE - Glove Use</a:t>
            </a:r>
          </a:p>
        </p:txBody>
      </p:sp>
      <p:sp>
        <p:nvSpPr>
          <p:cNvPr id="3" name="Content Placeholder 2">
            <a:extLst>
              <a:ext uri="{FF2B5EF4-FFF2-40B4-BE49-F238E27FC236}">
                <a16:creationId xmlns:a16="http://schemas.microsoft.com/office/drawing/2014/main" id="{630E4410-8B77-4B91-8CD8-257A84B85F86}"/>
              </a:ext>
            </a:extLst>
          </p:cNvPr>
          <p:cNvSpPr>
            <a:spLocks noGrp="1"/>
          </p:cNvSpPr>
          <p:nvPr>
            <p:ph idx="1"/>
          </p:nvPr>
        </p:nvSpPr>
        <p:spPr>
          <a:xfrm>
            <a:off x="64655" y="4023810"/>
            <a:ext cx="10381672" cy="2385692"/>
          </a:xfrm>
        </p:spPr>
        <p:txBody>
          <a:bodyPr>
            <a:normAutofit/>
          </a:bodyPr>
          <a:lstStyle/>
          <a:p>
            <a:r>
              <a:rPr lang="en-US" sz="2400" dirty="0"/>
              <a:t>Wear gloves when possibility of contact with blood/bodily fluids or contaminated equipment.</a:t>
            </a:r>
          </a:p>
          <a:p>
            <a:r>
              <a:rPr lang="en-US" sz="2400" dirty="0"/>
              <a:t>NOT a substitute for hand hygiene (wash before &amp; after gloving).</a:t>
            </a:r>
          </a:p>
          <a:p>
            <a:r>
              <a:rPr lang="en-US" sz="2400" dirty="0"/>
              <a:t>Do NOT reuse gloves.</a:t>
            </a:r>
          </a:p>
          <a:p>
            <a:r>
              <a:rPr lang="en-US" sz="2400" dirty="0"/>
              <a:t>Correct removal and disposal.</a:t>
            </a:r>
          </a:p>
          <a:p>
            <a:endParaRPr lang="en-US" sz="1400" dirty="0"/>
          </a:p>
          <a:p>
            <a:endParaRPr lang="en-US" sz="1400" dirty="0"/>
          </a:p>
        </p:txBody>
      </p:sp>
    </p:spTree>
    <p:extLst>
      <p:ext uri="{BB962C8B-B14F-4D97-AF65-F5344CB8AC3E}">
        <p14:creationId xmlns:p14="http://schemas.microsoft.com/office/powerpoint/2010/main" val="3437139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6FA0-BAE9-4B53-9393-B8C044A6A9CC}"/>
              </a:ext>
            </a:extLst>
          </p:cNvPr>
          <p:cNvSpPr>
            <a:spLocks noGrp="1"/>
          </p:cNvSpPr>
          <p:nvPr>
            <p:ph type="title"/>
          </p:nvPr>
        </p:nvSpPr>
        <p:spPr>
          <a:xfrm>
            <a:off x="249382" y="304801"/>
            <a:ext cx="5555379" cy="1791854"/>
          </a:xfrm>
        </p:spPr>
        <p:txBody>
          <a:bodyPr>
            <a:normAutofit/>
          </a:bodyPr>
          <a:lstStyle/>
          <a:p>
            <a:pPr algn="ctr"/>
            <a:r>
              <a:rPr lang="en-US" b="1" dirty="0">
                <a:effectLst>
                  <a:outerShdw blurRad="38100" dist="38100" dir="2700000" algn="tl">
                    <a:srgbClr val="000000">
                      <a:alpha val="43137"/>
                    </a:srgbClr>
                  </a:outerShdw>
                </a:effectLst>
              </a:rPr>
              <a:t>Respiratory hygiene &amp;</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cough etiquette…</a:t>
            </a:r>
          </a:p>
        </p:txBody>
      </p:sp>
      <p:sp>
        <p:nvSpPr>
          <p:cNvPr id="3" name="Content Placeholder 2">
            <a:extLst>
              <a:ext uri="{FF2B5EF4-FFF2-40B4-BE49-F238E27FC236}">
                <a16:creationId xmlns:a16="http://schemas.microsoft.com/office/drawing/2014/main" id="{12D4D3B5-D90E-4736-9824-89C554C9A5B2}"/>
              </a:ext>
            </a:extLst>
          </p:cNvPr>
          <p:cNvSpPr>
            <a:spLocks noGrp="1"/>
          </p:cNvSpPr>
          <p:nvPr>
            <p:ph idx="1"/>
          </p:nvPr>
        </p:nvSpPr>
        <p:spPr>
          <a:xfrm>
            <a:off x="406401" y="2096655"/>
            <a:ext cx="5233768" cy="4359563"/>
          </a:xfrm>
        </p:spPr>
        <p:txBody>
          <a:bodyPr anchor="t">
            <a:normAutofit/>
          </a:bodyPr>
          <a:lstStyle/>
          <a:p>
            <a:r>
              <a:rPr lang="en-US" sz="3200" dirty="0"/>
              <a:t>Cover your mouth and nose with a tissue when coughing or sneezing.</a:t>
            </a:r>
          </a:p>
          <a:p>
            <a:r>
              <a:rPr lang="en-US" sz="3200" dirty="0"/>
              <a:t>Dispose of immediately in waste receptacle.</a:t>
            </a:r>
          </a:p>
          <a:p>
            <a:r>
              <a:rPr lang="en-US" sz="3200" dirty="0"/>
              <a:t>Turn away/use inside elbow if tissue is not available.</a:t>
            </a:r>
          </a:p>
          <a:p>
            <a:r>
              <a:rPr lang="en-US" sz="3200" dirty="0"/>
              <a:t>Perform hand hygiene.</a:t>
            </a:r>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2082D8F-20A7-4E82-BA15-B5A9C3364A7A}"/>
              </a:ext>
            </a:extLst>
          </p:cNvPr>
          <p:cNvPicPr>
            <a:picLocks noChangeAspect="1"/>
          </p:cNvPicPr>
          <p:nvPr/>
        </p:nvPicPr>
        <p:blipFill rotWithShape="1">
          <a:blip r:embed="rId2"/>
          <a:srcRect r="39000"/>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a:extLst>
              <a:ext uri="{FF2B5EF4-FFF2-40B4-BE49-F238E27FC236}">
                <a16:creationId xmlns:a16="http://schemas.microsoft.com/office/drawing/2014/main" id="{73AD073D-8B90-459A-89D6-6BC3A400DFDA}"/>
              </a:ext>
            </a:extLst>
          </p:cNvPr>
          <p:cNvPicPr>
            <a:picLocks noChangeAspect="1"/>
          </p:cNvPicPr>
          <p:nvPr/>
        </p:nvPicPr>
        <p:blipFill rotWithShape="1">
          <a:blip r:embed="rId3"/>
          <a:srcRect r="22471"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5C6B685-FA54-473C-8CA5-663028C16BD1}"/>
              </a:ext>
            </a:extLst>
          </p:cNvPr>
          <p:cNvPicPr>
            <a:picLocks noChangeAspect="1"/>
          </p:cNvPicPr>
          <p:nvPr/>
        </p:nvPicPr>
        <p:blipFill rotWithShape="1">
          <a:blip r:embed="rId4"/>
          <a:srcRect l="8396" r="9913" b="3"/>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4070658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1074</Words>
  <Application>Microsoft Office PowerPoint</Application>
  <PresentationFormat>Widescreen</PresentationFormat>
  <Paragraphs>96</Paragraphs>
  <Slides>17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Minimize the Spread of Infectious Disease Policy</vt:lpstr>
      <vt:lpstr>UCP Policy Statement &amp; Purpose</vt:lpstr>
      <vt:lpstr>Procedures </vt:lpstr>
      <vt:lpstr>Procedures – Hand Hygiene</vt:lpstr>
      <vt:lpstr>PowerPoint Presentation</vt:lpstr>
      <vt:lpstr>Skin &amp; Nail Care</vt:lpstr>
      <vt:lpstr>Procedures – Hand Hygiene</vt:lpstr>
      <vt:lpstr>PPE - Glove Use</vt:lpstr>
      <vt:lpstr>Respiratory hygiene &amp; cough etiquette…</vt:lpstr>
      <vt:lpstr>Clean and disinfect the environment…</vt:lpstr>
      <vt:lpstr>Clean and disinfect the environment…</vt:lpstr>
      <vt:lpstr>STOP the Spread of Illness…</vt:lpstr>
      <vt:lpstr>Precautions around person with infectious disease…</vt:lpstr>
      <vt:lpstr>Precautions around person with infectious disease…</vt:lpstr>
      <vt:lpstr>Precautions around person with infectious disease…</vt:lpstr>
      <vt:lpstr>PPE  Correct Masking</vt:lpstr>
      <vt:lpstr>Remember… practice Universal Precautions universally!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Minimize the Spread of Infectious Disease</dc:title>
  <dc:creator>Beamer, Rebecca</dc:creator>
  <cp:lastModifiedBy>Beamer, Rebecca</cp:lastModifiedBy>
  <cp:revision>53</cp:revision>
  <cp:lastPrinted>2021-09-16T14:26:17Z</cp:lastPrinted>
  <dcterms:created xsi:type="dcterms:W3CDTF">2021-09-09T15:25:27Z</dcterms:created>
  <dcterms:modified xsi:type="dcterms:W3CDTF">2023-08-10T15:30:35Z</dcterms:modified>
</cp:coreProperties>
</file>