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302" r:id="rId4"/>
    <p:sldId id="303" r:id="rId5"/>
    <p:sldId id="281" r:id="rId6"/>
    <p:sldId id="263" r:id="rId7"/>
    <p:sldId id="262" r:id="rId8"/>
    <p:sldId id="264" r:id="rId9"/>
    <p:sldId id="278" r:id="rId10"/>
    <p:sldId id="284" r:id="rId11"/>
    <p:sldId id="276" r:id="rId12"/>
    <p:sldId id="288" r:id="rId13"/>
    <p:sldId id="282" r:id="rId14"/>
    <p:sldId id="265" r:id="rId15"/>
    <p:sldId id="293" r:id="rId16"/>
    <p:sldId id="297" r:id="rId17"/>
    <p:sldId id="289" r:id="rId18"/>
    <p:sldId id="280" r:id="rId19"/>
    <p:sldId id="283" r:id="rId20"/>
    <p:sldId id="301"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gh, Bridget" initials="PB" lastIdx="1" clrIdx="0">
    <p:extLst>
      <p:ext uri="{19B8F6BF-5375-455C-9EA6-DF929625EA0E}">
        <p15:presenceInfo xmlns:p15="http://schemas.microsoft.com/office/powerpoint/2012/main" userId="S::Bridget.Pugh@ucpcentralpa.org::2afcaa06-f6dd-4f25-acd1-b0283850dd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69213" autoAdjust="0"/>
  </p:normalViewPr>
  <p:slideViewPr>
    <p:cSldViewPr snapToGrid="0">
      <p:cViewPr varScale="1">
        <p:scale>
          <a:sx n="75" d="100"/>
          <a:sy n="75" d="100"/>
        </p:scale>
        <p:origin x="1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8452E-4D18-4DBF-AFDB-05D9590438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B28F7E8-83DD-4023-B725-7C3AAC4CF3BB}">
      <dgm:prSet/>
      <dgm:spPr>
        <a:solidFill>
          <a:schemeClr val="accent3">
            <a:lumMod val="60000"/>
            <a:lumOff val="40000"/>
          </a:schemeClr>
        </a:solidFill>
      </dgm:spPr>
      <dgm:t>
        <a:bodyPr/>
        <a:lstStyle/>
        <a:p>
          <a:r>
            <a:rPr lang="en-US" dirty="0"/>
            <a:t>40 hours with someone = “casual friend”</a:t>
          </a:r>
        </a:p>
        <a:p>
          <a:r>
            <a:rPr lang="en-US" dirty="0"/>
            <a:t>90 hours  = “friend”</a:t>
          </a:r>
        </a:p>
        <a:p>
          <a:r>
            <a:rPr lang="en-US" dirty="0"/>
            <a:t>200 hours = “close friend”</a:t>
          </a:r>
        </a:p>
      </dgm:t>
    </dgm:pt>
    <dgm:pt modelId="{D8820C4E-A81F-4E66-BFC9-81A6902B2ED4}" type="parTrans" cxnId="{678E1BC2-5E54-4DE2-B913-E460B9C1980C}">
      <dgm:prSet/>
      <dgm:spPr/>
      <dgm:t>
        <a:bodyPr/>
        <a:lstStyle/>
        <a:p>
          <a:endParaRPr lang="en-US"/>
        </a:p>
      </dgm:t>
    </dgm:pt>
    <dgm:pt modelId="{43734F1F-0536-4231-B491-D7C5F11425AC}" type="sibTrans" cxnId="{678E1BC2-5E54-4DE2-B913-E460B9C1980C}">
      <dgm:prSet/>
      <dgm:spPr/>
      <dgm:t>
        <a:bodyPr/>
        <a:lstStyle/>
        <a:p>
          <a:endParaRPr lang="en-US"/>
        </a:p>
      </dgm:t>
    </dgm:pt>
    <dgm:pt modelId="{82589327-3A18-47DD-9D3B-5770D202DC02}">
      <dgm:prSet/>
      <dgm:spPr>
        <a:solidFill>
          <a:schemeClr val="accent3">
            <a:lumMod val="75000"/>
          </a:schemeClr>
        </a:solidFill>
      </dgm:spPr>
      <dgm:t>
        <a:bodyPr/>
        <a:lstStyle/>
        <a:p>
          <a:r>
            <a:rPr lang="en-US" dirty="0"/>
            <a:t>Acquaintanceships flip over to friendship 3-9 weeks after people first meet each other.   </a:t>
          </a:r>
        </a:p>
      </dgm:t>
    </dgm:pt>
    <dgm:pt modelId="{7598D0BA-A021-483A-A39F-20EF0166FE40}" type="parTrans" cxnId="{90AFA640-17AA-440F-B312-A1C5616D70F9}">
      <dgm:prSet/>
      <dgm:spPr/>
      <dgm:t>
        <a:bodyPr/>
        <a:lstStyle/>
        <a:p>
          <a:endParaRPr lang="en-US"/>
        </a:p>
      </dgm:t>
    </dgm:pt>
    <dgm:pt modelId="{AF28D858-E1C1-492B-9853-80A003B0BD0A}" type="sibTrans" cxnId="{90AFA640-17AA-440F-B312-A1C5616D70F9}">
      <dgm:prSet/>
      <dgm:spPr/>
      <dgm:t>
        <a:bodyPr/>
        <a:lstStyle/>
        <a:p>
          <a:endParaRPr lang="en-US"/>
        </a:p>
      </dgm:t>
    </dgm:pt>
    <dgm:pt modelId="{C84FACB6-61DD-41FB-AB09-56058335781B}">
      <dgm:prSet/>
      <dgm:spPr>
        <a:solidFill>
          <a:schemeClr val="accent3">
            <a:lumMod val="50000"/>
          </a:schemeClr>
        </a:solidFill>
      </dgm:spPr>
      <dgm:t>
        <a:bodyPr/>
        <a:lstStyle/>
        <a:p>
          <a:r>
            <a:rPr lang="en-US" dirty="0"/>
            <a:t>If you haven’t hit friendship status within 3 months after meeting, you likely never will.</a:t>
          </a:r>
        </a:p>
      </dgm:t>
    </dgm:pt>
    <dgm:pt modelId="{09A6823F-AED0-4165-8246-ADEF5DF856E7}" type="parTrans" cxnId="{8C5B833C-A7CC-417E-8CD0-27EB82DFDFE7}">
      <dgm:prSet/>
      <dgm:spPr/>
      <dgm:t>
        <a:bodyPr/>
        <a:lstStyle/>
        <a:p>
          <a:endParaRPr lang="en-US"/>
        </a:p>
      </dgm:t>
    </dgm:pt>
    <dgm:pt modelId="{C17CCAD0-DAF3-4502-804E-08B337BC62C8}" type="sibTrans" cxnId="{8C5B833C-A7CC-417E-8CD0-27EB82DFDFE7}">
      <dgm:prSet/>
      <dgm:spPr/>
      <dgm:t>
        <a:bodyPr/>
        <a:lstStyle/>
        <a:p>
          <a:endParaRPr lang="en-US"/>
        </a:p>
      </dgm:t>
    </dgm:pt>
    <dgm:pt modelId="{532CF6E2-0290-4926-998D-4385198EC468}" type="pres">
      <dgm:prSet presAssocID="{65A8452E-4D18-4DBF-AFDB-05D95904388C}" presName="linear" presStyleCnt="0">
        <dgm:presLayoutVars>
          <dgm:animLvl val="lvl"/>
          <dgm:resizeHandles val="exact"/>
        </dgm:presLayoutVars>
      </dgm:prSet>
      <dgm:spPr/>
    </dgm:pt>
    <dgm:pt modelId="{29EA32FC-D6AC-4C3A-A60A-14EE018CD9E5}" type="pres">
      <dgm:prSet presAssocID="{4B28F7E8-83DD-4023-B725-7C3AAC4CF3BB}" presName="parentText" presStyleLbl="node1" presStyleIdx="0" presStyleCnt="3">
        <dgm:presLayoutVars>
          <dgm:chMax val="0"/>
          <dgm:bulletEnabled val="1"/>
        </dgm:presLayoutVars>
      </dgm:prSet>
      <dgm:spPr/>
    </dgm:pt>
    <dgm:pt modelId="{0BA04775-4DE8-4CF8-8E0D-36CAA936CFBA}" type="pres">
      <dgm:prSet presAssocID="{43734F1F-0536-4231-B491-D7C5F11425AC}" presName="spacer" presStyleCnt="0"/>
      <dgm:spPr/>
    </dgm:pt>
    <dgm:pt modelId="{56A054C5-D5E3-484E-8D48-E64165DCF83A}" type="pres">
      <dgm:prSet presAssocID="{82589327-3A18-47DD-9D3B-5770D202DC02}" presName="parentText" presStyleLbl="node1" presStyleIdx="1" presStyleCnt="3">
        <dgm:presLayoutVars>
          <dgm:chMax val="0"/>
          <dgm:bulletEnabled val="1"/>
        </dgm:presLayoutVars>
      </dgm:prSet>
      <dgm:spPr/>
    </dgm:pt>
    <dgm:pt modelId="{896C202C-3DBA-4365-92ED-16E332975134}" type="pres">
      <dgm:prSet presAssocID="{AF28D858-E1C1-492B-9853-80A003B0BD0A}" presName="spacer" presStyleCnt="0"/>
      <dgm:spPr/>
    </dgm:pt>
    <dgm:pt modelId="{6817504B-BF39-43C0-9DB0-50EDBFA398DE}" type="pres">
      <dgm:prSet presAssocID="{C84FACB6-61DD-41FB-AB09-56058335781B}" presName="parentText" presStyleLbl="node1" presStyleIdx="2" presStyleCnt="3">
        <dgm:presLayoutVars>
          <dgm:chMax val="0"/>
          <dgm:bulletEnabled val="1"/>
        </dgm:presLayoutVars>
      </dgm:prSet>
      <dgm:spPr/>
    </dgm:pt>
  </dgm:ptLst>
  <dgm:cxnLst>
    <dgm:cxn modelId="{4E9A510B-CC00-4AC5-8336-E049DE94E996}" type="presOf" srcId="{4B28F7E8-83DD-4023-B725-7C3AAC4CF3BB}" destId="{29EA32FC-D6AC-4C3A-A60A-14EE018CD9E5}" srcOrd="0" destOrd="0" presId="urn:microsoft.com/office/officeart/2005/8/layout/vList2"/>
    <dgm:cxn modelId="{475B150D-A23A-4C4B-BD15-CE3589CB8017}" type="presOf" srcId="{82589327-3A18-47DD-9D3B-5770D202DC02}" destId="{56A054C5-D5E3-484E-8D48-E64165DCF83A}" srcOrd="0" destOrd="0" presId="urn:microsoft.com/office/officeart/2005/8/layout/vList2"/>
    <dgm:cxn modelId="{8C5B833C-A7CC-417E-8CD0-27EB82DFDFE7}" srcId="{65A8452E-4D18-4DBF-AFDB-05D95904388C}" destId="{C84FACB6-61DD-41FB-AB09-56058335781B}" srcOrd="2" destOrd="0" parTransId="{09A6823F-AED0-4165-8246-ADEF5DF856E7}" sibTransId="{C17CCAD0-DAF3-4502-804E-08B337BC62C8}"/>
    <dgm:cxn modelId="{90AFA640-17AA-440F-B312-A1C5616D70F9}" srcId="{65A8452E-4D18-4DBF-AFDB-05D95904388C}" destId="{82589327-3A18-47DD-9D3B-5770D202DC02}" srcOrd="1" destOrd="0" parTransId="{7598D0BA-A021-483A-A39F-20EF0166FE40}" sibTransId="{AF28D858-E1C1-492B-9853-80A003B0BD0A}"/>
    <dgm:cxn modelId="{0A6A9F4C-C434-479C-8A33-4674956FF7EA}" type="presOf" srcId="{C84FACB6-61DD-41FB-AB09-56058335781B}" destId="{6817504B-BF39-43C0-9DB0-50EDBFA398DE}" srcOrd="0" destOrd="0" presId="urn:microsoft.com/office/officeart/2005/8/layout/vList2"/>
    <dgm:cxn modelId="{DA7F39BA-0462-48C0-BBD6-30228692A2FF}" type="presOf" srcId="{65A8452E-4D18-4DBF-AFDB-05D95904388C}" destId="{532CF6E2-0290-4926-998D-4385198EC468}" srcOrd="0" destOrd="0" presId="urn:microsoft.com/office/officeart/2005/8/layout/vList2"/>
    <dgm:cxn modelId="{678E1BC2-5E54-4DE2-B913-E460B9C1980C}" srcId="{65A8452E-4D18-4DBF-AFDB-05D95904388C}" destId="{4B28F7E8-83DD-4023-B725-7C3AAC4CF3BB}" srcOrd="0" destOrd="0" parTransId="{D8820C4E-A81F-4E66-BFC9-81A6902B2ED4}" sibTransId="{43734F1F-0536-4231-B491-D7C5F11425AC}"/>
    <dgm:cxn modelId="{BD285895-FA70-4A6B-BA52-7076864C7876}" type="presParOf" srcId="{532CF6E2-0290-4926-998D-4385198EC468}" destId="{29EA32FC-D6AC-4C3A-A60A-14EE018CD9E5}" srcOrd="0" destOrd="0" presId="urn:microsoft.com/office/officeart/2005/8/layout/vList2"/>
    <dgm:cxn modelId="{3C4EEB2C-AF8A-4C77-A75C-0CF5D114C195}" type="presParOf" srcId="{532CF6E2-0290-4926-998D-4385198EC468}" destId="{0BA04775-4DE8-4CF8-8E0D-36CAA936CFBA}" srcOrd="1" destOrd="0" presId="urn:microsoft.com/office/officeart/2005/8/layout/vList2"/>
    <dgm:cxn modelId="{A1686288-0CA8-4C9F-A6E1-E41BE74B31FD}" type="presParOf" srcId="{532CF6E2-0290-4926-998D-4385198EC468}" destId="{56A054C5-D5E3-484E-8D48-E64165DCF83A}" srcOrd="2" destOrd="0" presId="urn:microsoft.com/office/officeart/2005/8/layout/vList2"/>
    <dgm:cxn modelId="{46889A21-AD0E-4EC5-ACD6-0BE4E6BA4519}" type="presParOf" srcId="{532CF6E2-0290-4926-998D-4385198EC468}" destId="{896C202C-3DBA-4365-92ED-16E332975134}" srcOrd="3" destOrd="0" presId="urn:microsoft.com/office/officeart/2005/8/layout/vList2"/>
    <dgm:cxn modelId="{419264B3-9D8E-4D00-80EF-A7C8939F785E}" type="presParOf" srcId="{532CF6E2-0290-4926-998D-4385198EC468}" destId="{6817504B-BF39-43C0-9DB0-50EDBFA398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A32FC-D6AC-4C3A-A60A-14EE018CD9E5}">
      <dsp:nvSpPr>
        <dsp:cNvPr id="0" name=""/>
        <dsp:cNvSpPr/>
      </dsp:nvSpPr>
      <dsp:spPr>
        <a:xfrm>
          <a:off x="0" y="30923"/>
          <a:ext cx="6263640" cy="176436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40 hours with someone = “casual friend”</a:t>
          </a:r>
        </a:p>
        <a:p>
          <a:pPr marL="0" lvl="0" indent="0" algn="l" defTabSz="1155700">
            <a:lnSpc>
              <a:spcPct val="90000"/>
            </a:lnSpc>
            <a:spcBef>
              <a:spcPct val="0"/>
            </a:spcBef>
            <a:spcAft>
              <a:spcPct val="35000"/>
            </a:spcAft>
            <a:buNone/>
          </a:pPr>
          <a:r>
            <a:rPr lang="en-US" sz="2600" kern="1200" dirty="0"/>
            <a:t>90 hours  = “friend”</a:t>
          </a:r>
        </a:p>
        <a:p>
          <a:pPr marL="0" lvl="0" indent="0" algn="l" defTabSz="1155700">
            <a:lnSpc>
              <a:spcPct val="90000"/>
            </a:lnSpc>
            <a:spcBef>
              <a:spcPct val="0"/>
            </a:spcBef>
            <a:spcAft>
              <a:spcPct val="35000"/>
            </a:spcAft>
            <a:buNone/>
          </a:pPr>
          <a:r>
            <a:rPr lang="en-US" sz="2600" kern="1200" dirty="0"/>
            <a:t>200 hours = “close friend”</a:t>
          </a:r>
        </a:p>
      </dsp:txBody>
      <dsp:txXfrm>
        <a:off x="86129" y="117052"/>
        <a:ext cx="6091382" cy="1592102"/>
      </dsp:txXfrm>
    </dsp:sp>
    <dsp:sp modelId="{56A054C5-D5E3-484E-8D48-E64165DCF83A}">
      <dsp:nvSpPr>
        <dsp:cNvPr id="0" name=""/>
        <dsp:cNvSpPr/>
      </dsp:nvSpPr>
      <dsp:spPr>
        <a:xfrm>
          <a:off x="0" y="1870164"/>
          <a:ext cx="6263640" cy="176436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Acquaintanceships flip over to friendship 3-9 weeks after people first meet each other.   </a:t>
          </a:r>
        </a:p>
      </dsp:txBody>
      <dsp:txXfrm>
        <a:off x="86129" y="1956293"/>
        <a:ext cx="6091382" cy="1592102"/>
      </dsp:txXfrm>
    </dsp:sp>
    <dsp:sp modelId="{6817504B-BF39-43C0-9DB0-50EDBFA398DE}">
      <dsp:nvSpPr>
        <dsp:cNvPr id="0" name=""/>
        <dsp:cNvSpPr/>
      </dsp:nvSpPr>
      <dsp:spPr>
        <a:xfrm>
          <a:off x="0" y="3709404"/>
          <a:ext cx="6263640" cy="1764360"/>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you haven’t hit friendship status within 3 months after meeting, you likely never will.</a:t>
          </a:r>
        </a:p>
      </dsp:txBody>
      <dsp:txXfrm>
        <a:off x="86129" y="3795533"/>
        <a:ext cx="6091382" cy="1592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1BC7A-A0C7-4AF0-89CE-91CBE58810A8}"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A5BE6-7E5C-4DAB-A787-F9508BBE7048}" type="slidenum">
              <a:rPr lang="en-US" smtClean="0"/>
              <a:t>‹#›</a:t>
            </a:fld>
            <a:endParaRPr lang="en-US"/>
          </a:p>
        </p:txBody>
      </p:sp>
    </p:spTree>
    <p:extLst>
      <p:ext uri="{BB962C8B-B14F-4D97-AF65-F5344CB8AC3E}">
        <p14:creationId xmlns:p14="http://schemas.microsoft.com/office/powerpoint/2010/main" val="87018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 want to be clear that you have permission to feel uncomfortable with parts of this training, it’s human nature. Being uncomfortable shows that you have learned boundaries, and understanding boundaries is perhaps the most important safety and self-protection skill we have as human beings, and in turn, that we can teach to others. This presentation is simply an introduction to the topic of Healthy Relationships &amp; Sexuality, based on UCP’s Sexual Health, Personal Relationships, and Sexuality Guidelines.</a:t>
            </a:r>
          </a:p>
          <a:p>
            <a:endParaRPr lang="en-US" dirty="0"/>
          </a:p>
          <a:p>
            <a:pPr defTabSz="931774">
              <a:defRPr/>
            </a:pPr>
            <a:r>
              <a:rPr lang="en-US" dirty="0"/>
              <a:t>I will be respectful of your level of participation but ask you to keep an open mind because this training is about supporting and promoting choice in others.</a:t>
            </a:r>
          </a:p>
          <a:p>
            <a:pPr defTabSz="931774">
              <a:defRPr/>
            </a:pPr>
            <a:endParaRPr lang="en-US" dirty="0"/>
          </a:p>
          <a:p>
            <a:pPr defTabSz="931774">
              <a:defRPr/>
            </a:pPr>
            <a:r>
              <a:rPr lang="en-US" dirty="0"/>
              <a:t>It is important to keep in mind that developmental disabilities and sexuality are both naturally occurring in people – they are two parts of many parts which make up a whole, complex, beautiful human being. </a:t>
            </a:r>
          </a:p>
        </p:txBody>
      </p:sp>
      <p:sp>
        <p:nvSpPr>
          <p:cNvPr id="4" name="Slide Number Placeholder 3"/>
          <p:cNvSpPr>
            <a:spLocks noGrp="1"/>
          </p:cNvSpPr>
          <p:nvPr>
            <p:ph type="sldNum" sz="quarter" idx="5"/>
          </p:nvPr>
        </p:nvSpPr>
        <p:spPr/>
        <p:txBody>
          <a:bodyPr/>
          <a:lstStyle/>
          <a:p>
            <a:fld id="{35DA5BE6-7E5C-4DAB-A787-F9508BBE7048}" type="slidenum">
              <a:rPr lang="en-US" smtClean="0"/>
              <a:t>1</a:t>
            </a:fld>
            <a:endParaRPr lang="en-US"/>
          </a:p>
        </p:txBody>
      </p:sp>
    </p:spTree>
    <p:extLst>
      <p:ext uri="{BB962C8B-B14F-4D97-AF65-F5344CB8AC3E}">
        <p14:creationId xmlns:p14="http://schemas.microsoft.com/office/powerpoint/2010/main" val="377199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ASK FACT or MYTH for each statement.  </a:t>
            </a:r>
            <a:r>
              <a:rPr lang="en-US" dirty="0"/>
              <a:t>#1 ADD – It is important to recognize that just because a 40-year-old has an 8-year-old intellect, that person in every other aspect of being an adult is a 40 year old, with 40 years of life experiences. That person is no less a sexual being that you are or I. </a:t>
            </a:r>
          </a:p>
          <a:p>
            <a:pPr marL="232943" indent="-232943">
              <a:buAutoNum type="arabicPeriod"/>
            </a:pPr>
            <a:endParaRPr lang="en-US" dirty="0"/>
          </a:p>
          <a:p>
            <a:r>
              <a:rPr lang="en-US" dirty="0"/>
              <a:t>AFTER #8: Everything we do in life, brings risk. It is important that we weigh the risk vs. just saying ‘someone can’t enjoy their sexuality’ because there is risk. </a:t>
            </a:r>
          </a:p>
          <a:p>
            <a:endParaRPr lang="en-US" dirty="0"/>
          </a:p>
          <a:p>
            <a:pPr defTabSz="931774">
              <a:defRPr/>
            </a:pPr>
            <a:r>
              <a:rPr lang="en-US" b="1" dirty="0"/>
              <a:t>QUESTION:  What skills do people need to have to live a healthy &amp; happy social life?</a:t>
            </a:r>
            <a:r>
              <a:rPr lang="en-US" dirty="0"/>
              <a:t> A: likeability, reciprocity, trust, thoughtfulness, approachability, common interests and passions, responsibility, assertion, negotiation, sharing, manners, compassion, listening, boundaries, humor (a.k.a. soft skills) – freedom from abuse/victimization/safety, hygiene/selfcare, self-protection, respect, social skills (general), balance, fulfillment, understanding</a:t>
            </a:r>
          </a:p>
          <a:p>
            <a:endParaRPr lang="en-US"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QUESTION:  </a:t>
            </a:r>
            <a:r>
              <a:rPr lang="en-US" b="1" i="1" dirty="0">
                <a:solidFill>
                  <a:srgbClr val="000000"/>
                </a:solidFill>
                <a:latin typeface="Arial" panose="020B0604020202020204" pitchFamily="34" charset="0"/>
              </a:rPr>
              <a:t>Of those skills you listed, how many are skills that people need to possess to have a </a:t>
            </a:r>
            <a:r>
              <a:rPr lang="en-US" b="1" i="1" u="sng" dirty="0">
                <a:solidFill>
                  <a:srgbClr val="000000"/>
                </a:solidFill>
                <a:latin typeface="Arial" panose="020B0604020202020204" pitchFamily="34" charset="0"/>
              </a:rPr>
              <a:t>happy (&amp; safe) sexual life</a:t>
            </a:r>
            <a:r>
              <a:rPr lang="en-US" b="1" i="1" dirty="0">
                <a:solidFill>
                  <a:srgbClr val="000000"/>
                </a:solidFill>
                <a:latin typeface="Arial" panose="020B0604020202020204" pitchFamily="34" charset="0"/>
              </a:rPr>
              <a:t>?   </a:t>
            </a:r>
            <a:r>
              <a:rPr lang="en-US" dirty="0">
                <a:solidFill>
                  <a:srgbClr val="000000"/>
                </a:solidFill>
                <a:latin typeface="Arial" panose="020B0604020202020204" pitchFamily="34" charset="0"/>
              </a:rPr>
              <a:t>A: ALL! The foundation of leading a healthy sexual life is first knowing the skills for a healthy social life. </a:t>
            </a:r>
            <a:endParaRPr lang="en-US" dirty="0"/>
          </a:p>
          <a:p>
            <a:pPr marL="0" indent="0">
              <a:buNone/>
            </a:pPr>
            <a:r>
              <a:rPr lang="en-US" sz="1200" dirty="0"/>
              <a:t>why they hold their belief.  At the end explain that each of these statements are all fact.</a:t>
            </a:r>
          </a:p>
        </p:txBody>
      </p:sp>
      <p:sp>
        <p:nvSpPr>
          <p:cNvPr id="4" name="Slide Number Placeholder 3"/>
          <p:cNvSpPr>
            <a:spLocks noGrp="1"/>
          </p:cNvSpPr>
          <p:nvPr>
            <p:ph type="sldNum" sz="quarter" idx="5"/>
          </p:nvPr>
        </p:nvSpPr>
        <p:spPr/>
        <p:txBody>
          <a:bodyPr/>
          <a:lstStyle/>
          <a:p>
            <a:fld id="{35DA5BE6-7E5C-4DAB-A787-F9508BBE7048}" type="slidenum">
              <a:rPr lang="en-US" smtClean="0"/>
              <a:t>10</a:t>
            </a:fld>
            <a:endParaRPr lang="en-US"/>
          </a:p>
        </p:txBody>
      </p:sp>
    </p:spTree>
    <p:extLst>
      <p:ext uri="{BB962C8B-B14F-4D97-AF65-F5344CB8AC3E}">
        <p14:creationId xmlns:p14="http://schemas.microsoft.com/office/powerpoint/2010/main" val="428566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a:t>
            </a:r>
          </a:p>
          <a:p>
            <a:pPr marL="0" indent="0">
              <a:buNone/>
            </a:pPr>
            <a:r>
              <a:rPr lang="en-US" sz="1200" dirty="0"/>
              <a:t>With a partner, take THREE minutes to discuss and write down as many answers as possible to the following question:</a:t>
            </a:r>
          </a:p>
          <a:p>
            <a:pPr marL="0" indent="0">
              <a:buNone/>
            </a:pPr>
            <a:r>
              <a:rPr lang="en-US" sz="1200" b="1" i="0" dirty="0"/>
              <a:t>What skills do people need to have to live a healthy &amp; happy social life?</a:t>
            </a:r>
          </a:p>
          <a:p>
            <a:r>
              <a:rPr lang="en-US" sz="1200" dirty="0"/>
              <a:t>After THREE minutes, ask teams to read off one skill and for others to checkoff that skill if also have it. Continue around the room until everyone has shared every skill listed.</a:t>
            </a:r>
          </a:p>
          <a:p>
            <a:endParaRPr lang="en-US" sz="1200" dirty="0"/>
          </a:p>
          <a:p>
            <a:r>
              <a:rPr lang="en-US" sz="1200" b="0" dirty="0"/>
              <a:t>POSSIBLE ANSWERS:</a:t>
            </a:r>
          </a:p>
          <a:p>
            <a:pPr marL="0" indent="0">
              <a:buNone/>
            </a:pPr>
            <a:r>
              <a:rPr lang="en-US" sz="1200" dirty="0"/>
              <a:t>likeability, reciprocity, trust, thoughtfulness, approachability, common interests and passions, responsibility, assertion, negotiation, sharing, manners, compassion, listening, boundaries, humor (a.k.a. soft skills) – freedom from abuse/victimization/safety, hygiene/selfcare, self-protection, respect, social skills (general), balance, fulfillment, understanding</a:t>
            </a:r>
          </a:p>
          <a:p>
            <a:pPr marL="0" indent="0">
              <a:buNone/>
            </a:pPr>
            <a:endParaRPr lang="en-US" sz="1200" b="0" i="0" u="none" strike="noStrike" baseline="0" dirty="0">
              <a:solidFill>
                <a:srgbClr val="000000"/>
              </a:solidFill>
              <a:latin typeface="Arial" panose="020B0604020202020204" pitchFamily="34" charset="0"/>
            </a:endParaRPr>
          </a:p>
          <a:p>
            <a:pPr marL="0" indent="0">
              <a:buNone/>
            </a:pPr>
            <a:r>
              <a:rPr lang="en-US" sz="1200" b="0" i="0" u="none" strike="noStrike" baseline="0" dirty="0">
                <a:solidFill>
                  <a:srgbClr val="000000"/>
                </a:solidFill>
                <a:latin typeface="Arial" panose="020B0604020202020204" pitchFamily="34" charset="0"/>
              </a:rPr>
              <a:t>Instructor, ASK follow-up question: </a:t>
            </a:r>
            <a:r>
              <a:rPr lang="en-US" sz="1200" b="1" i="1" u="none" strike="noStrike" baseline="0" dirty="0">
                <a:solidFill>
                  <a:srgbClr val="000000"/>
                </a:solidFill>
                <a:latin typeface="Arial" panose="020B0604020202020204" pitchFamily="34" charset="0"/>
              </a:rPr>
              <a:t>Of those skills you listed, how many are skills that people need to possess to have a happy (&amp; safe) sexual life? </a:t>
            </a:r>
          </a:p>
          <a:p>
            <a:pPr marL="0" indent="0">
              <a:buNone/>
            </a:pPr>
            <a:r>
              <a:rPr lang="en-US" sz="1200" b="1" i="1" u="none" strike="noStrike" baseline="0" dirty="0">
                <a:solidFill>
                  <a:srgbClr val="000000"/>
                </a:solidFill>
                <a:latin typeface="Arial" panose="020B0604020202020204" pitchFamily="34" charset="0"/>
              </a:rPr>
              <a:t>--</a:t>
            </a:r>
            <a:r>
              <a:rPr lang="en-US" sz="1200" b="1" i="0" u="none" strike="noStrike" baseline="0" dirty="0">
                <a:solidFill>
                  <a:srgbClr val="000000"/>
                </a:solidFill>
                <a:latin typeface="Arial" panose="020B0604020202020204" pitchFamily="34" charset="0"/>
              </a:rPr>
              <a:t>ALL! The foundation of leading a healthy sexual life is first knowing the skills for a healthy social life. </a:t>
            </a:r>
            <a:endParaRPr lang="en-US" sz="1200" b="1" dirty="0"/>
          </a:p>
        </p:txBody>
      </p:sp>
      <p:sp>
        <p:nvSpPr>
          <p:cNvPr id="4" name="Slide Number Placeholder 3"/>
          <p:cNvSpPr>
            <a:spLocks noGrp="1"/>
          </p:cNvSpPr>
          <p:nvPr>
            <p:ph type="sldNum" sz="quarter" idx="5"/>
          </p:nvPr>
        </p:nvSpPr>
        <p:spPr/>
        <p:txBody>
          <a:bodyPr/>
          <a:lstStyle/>
          <a:p>
            <a:fld id="{35DA5BE6-7E5C-4DAB-A787-F9508BBE7048}" type="slidenum">
              <a:rPr lang="en-US" smtClean="0"/>
              <a:t>11</a:t>
            </a:fld>
            <a:endParaRPr lang="en-US"/>
          </a:p>
        </p:txBody>
      </p:sp>
    </p:spTree>
    <p:extLst>
      <p:ext uri="{BB962C8B-B14F-4D97-AF65-F5344CB8AC3E}">
        <p14:creationId xmlns:p14="http://schemas.microsoft.com/office/powerpoint/2010/main" val="283908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A healthy relationship is free from abuse &amp; victimization, </a:t>
            </a:r>
            <a:r>
              <a:rPr lang="en-US" b="1" dirty="0">
                <a:latin typeface="Calibri" panose="020F0502020204030204" pitchFamily="34" charset="0"/>
                <a:ea typeface="Calibri" panose="020F0502020204030204" pitchFamily="34" charset="0"/>
                <a:cs typeface="Times New Roman" panose="02020603050405020304" pitchFamily="18" charset="0"/>
              </a:rPr>
              <a:t>and it is important that we teach that not all abuse will necessarily feel bad. </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It is one with choice and control. </a:t>
            </a:r>
            <a:r>
              <a:rPr lang="en-US" b="1" dirty="0">
                <a:latin typeface="Calibri" panose="020F0502020204030204" pitchFamily="34" charset="0"/>
                <a:ea typeface="Calibri" panose="020F0502020204030204" pitchFamily="34" charset="0"/>
                <a:cs typeface="Times New Roman" panose="02020603050405020304" pitchFamily="18" charset="0"/>
              </a:rPr>
              <a:t>A healthy relationship should bring out the best in us and we should not feel scared or alone or trapped or desperate.</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One which allows you to pursue your vision. </a:t>
            </a:r>
            <a:r>
              <a:rPr lang="en-US" b="1" dirty="0">
                <a:latin typeface="Calibri" panose="020F0502020204030204" pitchFamily="34" charset="0"/>
                <a:ea typeface="Calibri" panose="020F0502020204030204" pitchFamily="34" charset="0"/>
                <a:cs typeface="Times New Roman" panose="02020603050405020304" pitchFamily="18" charset="0"/>
              </a:rPr>
              <a:t>A healthy relationship should encourage us to follow our dreams and encourage us, provide opportunities, should not be controlling, we should have time for our own interests.</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A healthy relationships is balanced – me time/you time/us time. It is important to </a:t>
            </a:r>
            <a:r>
              <a:rPr lang="en-US" b="1" dirty="0">
                <a:latin typeface="Calibri" panose="020F0502020204030204" pitchFamily="34" charset="0"/>
                <a:ea typeface="Calibri" panose="020F0502020204030204" pitchFamily="34" charset="0"/>
                <a:cs typeface="Times New Roman" panose="02020603050405020304" pitchFamily="18" charset="0"/>
              </a:rPr>
              <a:t>learn what it takes to be a good friend and/or a good boy/girlfriend</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Allows you to be an individual and to be yourself </a:t>
            </a:r>
            <a:r>
              <a:rPr lang="en-US" b="1" dirty="0">
                <a:latin typeface="Calibri" panose="020F0502020204030204" pitchFamily="34" charset="0"/>
                <a:ea typeface="Calibri" panose="020F0502020204030204" pitchFamily="34" charset="0"/>
                <a:cs typeface="Times New Roman" panose="02020603050405020304" pitchFamily="18" charset="0"/>
              </a:rPr>
              <a:t>– You shouldn’t be told that you can’t talk to other friends or spend time doing something you enjoy. Or that your opinions are stupid. </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A healthy relationship is having people who care about you and not just care for you. There should be </a:t>
            </a:r>
            <a:r>
              <a:rPr lang="en-US" b="1" dirty="0">
                <a:latin typeface="Calibri" panose="020F0502020204030204" pitchFamily="34" charset="0"/>
                <a:ea typeface="Calibri" panose="020F0502020204030204" pitchFamily="34" charset="0"/>
                <a:cs typeface="Times New Roman" panose="02020603050405020304" pitchFamily="18" charset="0"/>
              </a:rPr>
              <a:t>emotional connection and support and genuine caring about your day, and your life.</a:t>
            </a:r>
          </a:p>
          <a:p>
            <a:pPr>
              <a:lnSpc>
                <a:spcPct val="107000"/>
              </a:lnSpc>
              <a:spcAft>
                <a:spcPts val="815"/>
              </a:spcAft>
            </a:pPr>
            <a:r>
              <a:rPr lang="en-US" dirty="0">
                <a:latin typeface="Calibri" panose="020F0502020204030204" pitchFamily="34" charset="0"/>
                <a:ea typeface="Calibri" panose="020F0502020204030204" pitchFamily="34" charset="0"/>
                <a:cs typeface="Times New Roman" panose="02020603050405020304" pitchFamily="18" charset="0"/>
              </a:rPr>
              <a:t>A healthy relationship should be reciprocal </a:t>
            </a:r>
            <a:r>
              <a:rPr lang="en-US" b="1" dirty="0">
                <a:latin typeface="Calibri" panose="020F0502020204030204" pitchFamily="34" charset="0"/>
                <a:ea typeface="Calibri" panose="020F0502020204030204" pitchFamily="34" charset="0"/>
                <a:cs typeface="Times New Roman" panose="02020603050405020304" pitchFamily="18" charset="0"/>
              </a:rPr>
              <a:t>in caring about and caring for one another.</a:t>
            </a: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12</a:t>
            </a:fld>
            <a:endParaRPr lang="en-US"/>
          </a:p>
        </p:txBody>
      </p:sp>
    </p:spTree>
    <p:extLst>
      <p:ext uri="{BB962C8B-B14F-4D97-AF65-F5344CB8AC3E}">
        <p14:creationId xmlns:p14="http://schemas.microsoft.com/office/powerpoint/2010/main" val="320537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Important for us, as provider to remember (as we just learned in person-centered planning) that we are paid to foster and enhance non-paid relationships – to help others communicate and connect, safely.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Isolation is always bad. People who are known in their communities are safer!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Community presence and participation is key to encourage those valued social roles. Any type of potential sexual relationship certainly must first begin with a healthy social relationship. </a:t>
            </a:r>
            <a:endParaRPr lang="en-US" dirty="0"/>
          </a:p>
          <a:p>
            <a:endParaRPr lang="en-US" dirty="0"/>
          </a:p>
        </p:txBody>
      </p:sp>
      <p:sp>
        <p:nvSpPr>
          <p:cNvPr id="4" name="Slide Number Placeholder 3"/>
          <p:cNvSpPr>
            <a:spLocks noGrp="1"/>
          </p:cNvSpPr>
          <p:nvPr>
            <p:ph type="sldNum" sz="quarter" idx="5"/>
          </p:nvPr>
        </p:nvSpPr>
        <p:spPr/>
        <p:txBody>
          <a:bodyPr/>
          <a:lstStyle/>
          <a:p>
            <a:fld id="{54D0EA3E-51F2-404A-A17A-1BC06DB90408}" type="slidenum">
              <a:rPr lang="en-US" smtClean="0"/>
              <a:t>13</a:t>
            </a:fld>
            <a:endParaRPr lang="en-US"/>
          </a:p>
        </p:txBody>
      </p:sp>
    </p:spTree>
    <p:extLst>
      <p:ext uri="{BB962C8B-B14F-4D97-AF65-F5344CB8AC3E}">
        <p14:creationId xmlns:p14="http://schemas.microsoft.com/office/powerpoint/2010/main" val="182535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Gaining important valued social roles and developing healthy relationships, whether it be friendships or more intimate relationships, takes a lot of time and learned social skills. </a:t>
            </a:r>
          </a:p>
          <a:p>
            <a:endParaRPr lang="en-US" sz="1200" dirty="0">
              <a:solidFill>
                <a:srgbClr val="FFFFFF"/>
              </a:solidFill>
            </a:endParaRPr>
          </a:p>
          <a:p>
            <a:r>
              <a:rPr lang="en-US" sz="1200" dirty="0">
                <a:solidFill>
                  <a:srgbClr val="FFFFFF"/>
                </a:solidFill>
              </a:rPr>
              <a:t>This slide calls out estimated time it takes to establish a friendship.</a:t>
            </a:r>
          </a:p>
          <a:p>
            <a:endParaRPr lang="en-US" sz="1200" dirty="0">
              <a:solidFill>
                <a:srgbClr val="FFFFFF"/>
              </a:solidFill>
            </a:endParaRPr>
          </a:p>
          <a:p>
            <a:r>
              <a:rPr lang="en-US" sz="1200" dirty="0">
                <a:solidFill>
                  <a:srgbClr val="FFFFFF"/>
                </a:solidFill>
              </a:rPr>
              <a:t>This is why it is important to for people to be consistently and routinely actively present and participate in their communities.</a:t>
            </a:r>
          </a:p>
          <a:p>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54D0EA3E-51F2-404A-A17A-1BC06DB90408}" type="slidenum">
              <a:rPr lang="en-US" smtClean="0"/>
              <a:t>14</a:t>
            </a:fld>
            <a:endParaRPr lang="en-US"/>
          </a:p>
        </p:txBody>
      </p:sp>
    </p:spTree>
    <p:extLst>
      <p:ext uri="{BB962C8B-B14F-4D97-AF65-F5344CB8AC3E}">
        <p14:creationId xmlns:p14="http://schemas.microsoft.com/office/powerpoint/2010/main" val="139268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General considerations for Skill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effectLst/>
                <a:latin typeface="Calibri" panose="020F0502020204030204" pitchFamily="34" charset="0"/>
                <a:ea typeface="Calibri" panose="020F0502020204030204" pitchFamily="34" charset="0"/>
                <a:cs typeface="Times New Roman" panose="02020603050405020304" pitchFamily="18" charset="0"/>
              </a:rPr>
              <a:t>Is it safer to teach it?– The answer is it is safer to teach way more often than not. As a provider, we need to remember to f</a:t>
            </a:r>
            <a:r>
              <a:rPr lang="en-US" sz="1200" b="0" u="none" dirty="0"/>
              <a:t>ollow outcomes developed by the team and in the ISP.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t>Model and teach boundaries, social graces, interpersonal skills so Our behavior needs to model appropriate boundaries. Modeling is also a great teaching tool. Give affection appropriately and without violating boundaries. Sometimes people with disabilities get treated differently – we use kid voices or pet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t>Grooming &amp; self care is very important for image enhancement. People need to look approachable by being clean and presentable.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effectLst/>
                <a:ea typeface="Calibri" panose="020F0502020204030204" pitchFamily="34" charset="0"/>
                <a:cs typeface="Times New Roman" panose="02020603050405020304" pitchFamily="18" charset="0"/>
              </a:rPr>
              <a:t>Keep private, private…i.e. dress/undress in bed/bathroom, close doors/windows for private activities such as masturbation or bathroom time (if ISP allows. We need to knock on people’s bedroom doors and wait to be </a:t>
            </a:r>
            <a:r>
              <a:rPr lang="en-US" sz="1200" b="0" u="none" dirty="0" err="1">
                <a:effectLst/>
                <a:ea typeface="Calibri" panose="020F0502020204030204" pitchFamily="34" charset="0"/>
                <a:cs typeface="Times New Roman" panose="02020603050405020304" pitchFamily="18" charset="0"/>
              </a:rPr>
              <a:t>accepte</a:t>
            </a:r>
            <a:r>
              <a:rPr lang="en-US" sz="1200" b="0" u="none" dirty="0">
                <a:effectLst/>
                <a:ea typeface="Calibri" panose="020F0502020204030204" pitchFamily="34" charset="0"/>
                <a:cs typeface="Times New Roman" panose="02020603050405020304" pitchFamily="18" charset="0"/>
              </a:rPr>
              <a:t> din.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rPr>
              <a:t>Be concrete, clear, consistent, and communicate with dignity and respect, NEVER SHAME or overreact. </a:t>
            </a:r>
            <a:r>
              <a:rPr lang="en-US" sz="1200" b="0" u="none" dirty="0">
                <a:effectLst/>
                <a:latin typeface="Calibri" panose="020F0502020204030204" pitchFamily="34" charset="0"/>
                <a:ea typeface="Calibri" panose="020F0502020204030204" pitchFamily="34" charset="0"/>
                <a:cs typeface="Times New Roman" panose="02020603050405020304" pitchFamily="18" charset="0"/>
              </a:rPr>
              <a:t>We inadvertently teach that no really doesn’t mean no (ignoring wishes, wants) – that learned modeling could potentially put the person in a situation where they don’t ‘hear’ no as no from someone OR they are not empowered to say and mean ‘no.’</a:t>
            </a:r>
            <a:r>
              <a:rPr lang="en-US" sz="1200" b="0" i="0" u="none" strike="noStrike" baseline="0" dirty="0">
                <a:solidFill>
                  <a:srgbClr val="000000"/>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ea typeface="Calibri" panose="020F0502020204030204" pitchFamily="34" charset="0"/>
                <a:cs typeface="Times New Roman" panose="02020603050405020304" pitchFamily="18" charset="0"/>
              </a:rPr>
              <a:t>Only intervene when there is cause to intervene. If there are possible consequences (i.e. refusing to shower) or safety concerns (i.e. inappropriately trying to touch someone) or dangerous behavior (i.e. hurting oneself)</a:t>
            </a:r>
            <a:r>
              <a:rPr lang="en-US" sz="1200" b="0" u="none" dirty="0">
                <a:effectLst/>
                <a:ea typeface="+mn-ea"/>
                <a:cs typeface="+mn-cs"/>
              </a:rPr>
              <a:t>.</a:t>
            </a:r>
            <a:r>
              <a:rPr lang="en-US" sz="1200" b="0" u="none" dirty="0">
                <a:solidFill>
                  <a:schemeClr val="tx1"/>
                </a:solidFill>
                <a:effectLst/>
                <a:latin typeface="+mn-lt"/>
                <a:ea typeface="+mn-ea"/>
                <a:cs typeface="Times New Roman" panose="02020603050405020304" pitchFamily="18" charset="0"/>
              </a:rPr>
              <a:t> </a:t>
            </a:r>
            <a:r>
              <a:rPr lang="en-US" sz="1200" b="0" u="none" dirty="0">
                <a:solidFill>
                  <a:srgbClr val="000000"/>
                </a:solidFill>
                <a:effectLst/>
                <a:latin typeface="Arial" panose="020B0604020202020204" pitchFamily="34" charset="0"/>
                <a:cs typeface="Times New Roman" panose="02020603050405020304" pitchFamily="18" charset="0"/>
              </a:rPr>
              <a:t>I</a:t>
            </a:r>
            <a:r>
              <a:rPr lang="en-US" sz="1200" b="0" u="none" dirty="0">
                <a:solidFill>
                  <a:srgbClr val="000000"/>
                </a:solidFill>
                <a:latin typeface="Arial" panose="020B0604020202020204" pitchFamily="34" charset="0"/>
              </a:rPr>
              <a:t>t </a:t>
            </a:r>
            <a:r>
              <a:rPr lang="en-US" sz="1200" b="0" i="0" u="none" strike="noStrike" baseline="0" dirty="0">
                <a:solidFill>
                  <a:srgbClr val="000000"/>
                </a:solidFill>
                <a:latin typeface="Arial" panose="020B0604020202020204" pitchFamily="34" charset="0"/>
              </a:rPr>
              <a:t>is natural to ma</a:t>
            </a:r>
            <a:r>
              <a:rPr lang="en-US" sz="1200" b="0" u="none" dirty="0">
                <a:solidFill>
                  <a:srgbClr val="000000"/>
                </a:solidFill>
                <a:latin typeface="Arial" panose="020B0604020202020204" pitchFamily="34" charset="0"/>
              </a:rPr>
              <a:t>sturbate, view pornography, engage in intimate activity but sometimes guidance is needed on recognizing </a:t>
            </a:r>
            <a:r>
              <a:rPr lang="en-US" sz="1200" b="0" i="1" u="none" dirty="0">
                <a:solidFill>
                  <a:srgbClr val="000000"/>
                </a:solidFill>
                <a:latin typeface="Arial" panose="020B0604020202020204" pitchFamily="34" charset="0"/>
              </a:rPr>
              <a:t>appropriate</a:t>
            </a:r>
            <a:r>
              <a:rPr lang="en-US" sz="1200" b="0" u="none" dirty="0">
                <a:solidFill>
                  <a:srgbClr val="000000"/>
                </a:solidFill>
                <a:latin typeface="Arial" panose="020B0604020202020204" pitchFamily="34" charset="0"/>
              </a:rPr>
              <a:t> time, place and means. Ask for the desired behavior (not say that is inappropriate). So if walk into someone’s home and someone starts masturbating in a chair, I would ask them to go to their bedroom because that is a private place (not STOP doing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solidFill>
                  <a:srgbClr val="000000"/>
                </a:solidFill>
                <a:latin typeface="Arial" panose="020B0604020202020204" pitchFamily="34" charset="0"/>
              </a:rPr>
              <a:t>We need to allow people to learn from mistakes, whenever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15</a:t>
            </a:fld>
            <a:endParaRPr lang="en-US"/>
          </a:p>
        </p:txBody>
      </p:sp>
    </p:spTree>
    <p:extLst>
      <p:ext uri="{BB962C8B-B14F-4D97-AF65-F5344CB8AC3E}">
        <p14:creationId xmlns:p14="http://schemas.microsoft.com/office/powerpoint/2010/main" val="251599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disabilities are 7x more likely to be victims of sexual abuse for various reasons as noted on this slide BUT we can help mitigate risk by ensuring the people we support have the skills they need to be safe, including the ability to self report. </a:t>
            </a:r>
          </a:p>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For anyone we support, we always need to be alert for signs of abuse, neglect or rights violations. Sometimes abuse, especially sexual abuse or exploitation, can have some not so obvious signs. For example, maybe someone will give-away assets or things of importance to them to ‘a friend,’ or there might be banking changes or a strange payee change, perhaps social isolation, or a personality or behavior change – for example, maybe Jimmy doesn’t want to get on a van to go to a job he loves. We can’t just assume he is being non-compliant. All behavior is communication and has meaning. </a:t>
            </a:r>
          </a:p>
          <a:p>
            <a:pPr defTabSz="931774">
              <a:defRPr/>
            </a:pPr>
            <a:endParaRPr lang="en-US" dirty="0"/>
          </a:p>
          <a:p>
            <a:pPr defTabSz="931774">
              <a:defRPr/>
            </a:pPr>
            <a:r>
              <a:rPr lang="en-US" dirty="0"/>
              <a:t>Remember our role is to REPORT anything that seems off or is concerning to a point person immediately! SEE SOMETHING SAY SOMETHING!</a:t>
            </a: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16</a:t>
            </a:fld>
            <a:endParaRPr lang="en-US"/>
          </a:p>
        </p:txBody>
      </p:sp>
    </p:spTree>
    <p:extLst>
      <p:ext uri="{BB962C8B-B14F-4D97-AF65-F5344CB8AC3E}">
        <p14:creationId xmlns:p14="http://schemas.microsoft.com/office/powerpoint/2010/main" val="341792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ASK: </a:t>
            </a:r>
            <a:r>
              <a:rPr lang="en-US" sz="1200" b="1" i="1" dirty="0"/>
              <a:t>When adults with disabilities were showing a pictures similar to this one and asked the question “tell me about this picture” – what do you think was the most common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“the people on the couch are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Be careful with the word ‘friend’ vs. boy/girlfriend – people with ID and/or autism can be concrete thinkers who interpret things literally. Not everyone is our friend.  Define what a friend is and use it appropriately. Use boy/girlfriend specifically and appropriately. For example, DSP’s are NOT friends. We can have friendly relationships, but they are professional roles, and we must have clear boundaries.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Waters can be very muddy and we need to be very clear and concrete with our word choices and what we model.</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Another example – genitals are only part of body that have ‘cute’ names made up to talk about – we use made up language – it’s already hard for people to self-report.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IT IS VERY IMPORTANT TO USE ACCURATE LANGUAGE IN EVERY SITUATION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DA5BE6-7E5C-4DAB-A787-F9508BBE7048}" type="slidenum">
              <a:rPr lang="en-US" smtClean="0"/>
              <a:t>17</a:t>
            </a:fld>
            <a:endParaRPr lang="en-US"/>
          </a:p>
        </p:txBody>
      </p:sp>
    </p:spTree>
    <p:extLst>
      <p:ext uri="{BB962C8B-B14F-4D97-AF65-F5344CB8AC3E}">
        <p14:creationId xmlns:p14="http://schemas.microsoft.com/office/powerpoint/2010/main" val="854367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ACTIVITY – plan for 15-20 minutes total.</a:t>
            </a:r>
          </a:p>
          <a:p>
            <a:endParaRPr lang="en-US" sz="1200" dirty="0"/>
          </a:p>
          <a:p>
            <a:pPr marL="171450" indent="-171450">
              <a:buFont typeface="Wingdings" panose="05000000000000000000" pitchFamily="2" charset="2"/>
              <a:buChar char="q"/>
            </a:pPr>
            <a:r>
              <a:rPr lang="en-US" sz="1200" dirty="0"/>
              <a:t>Assign each small group a scenario to review. </a:t>
            </a:r>
          </a:p>
          <a:p>
            <a:pPr marL="171450" indent="-171450">
              <a:buFont typeface="Wingdings" panose="05000000000000000000" pitchFamily="2" charset="2"/>
              <a:buChar char="q"/>
            </a:pPr>
            <a:r>
              <a:rPr lang="en-US" sz="1200" dirty="0"/>
              <a:t>Allow 10 minutes for each group to discuss possible ways to handle the situation.</a:t>
            </a:r>
          </a:p>
          <a:p>
            <a:pPr marL="171450" indent="-171450">
              <a:buFont typeface="Wingdings" panose="05000000000000000000" pitchFamily="2" charset="2"/>
              <a:buChar char="q"/>
            </a:pPr>
            <a:r>
              <a:rPr lang="en-US" sz="1200" dirty="0"/>
              <a:t>Ask each group to have an assigned note taker to report the team’s ideas.</a:t>
            </a:r>
          </a:p>
          <a:p>
            <a:pPr marL="171450" indent="-171450">
              <a:buFont typeface="Wingdings" panose="05000000000000000000" pitchFamily="2" charset="2"/>
              <a:buChar char="q"/>
            </a:pPr>
            <a:r>
              <a:rPr lang="en-US" sz="1200" dirty="0"/>
              <a:t>Plan for at least 10-15 minutes to discuss the proposed ideas and allow the class to contribute more ideas.</a:t>
            </a: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18</a:t>
            </a:fld>
            <a:endParaRPr lang="en-US"/>
          </a:p>
        </p:txBody>
      </p:sp>
    </p:spTree>
    <p:extLst>
      <p:ext uri="{BB962C8B-B14F-4D97-AF65-F5344CB8AC3E}">
        <p14:creationId xmlns:p14="http://schemas.microsoft.com/office/powerpoint/2010/main" val="353428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National Alliance of Direct Support Professionals created a code of ethical standards with respect to assisting individuals with ID in developing, cultivating and maintaining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ask all UCP staff to pledge to uphold these standards. </a:t>
            </a: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19</a:t>
            </a:fld>
            <a:endParaRPr lang="en-US"/>
          </a:p>
        </p:txBody>
      </p:sp>
    </p:spTree>
    <p:extLst>
      <p:ext uri="{BB962C8B-B14F-4D97-AF65-F5344CB8AC3E}">
        <p14:creationId xmlns:p14="http://schemas.microsoft.com/office/powerpoint/2010/main" val="236564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b="0" i="0" u="none" strike="noStrike" baseline="0" dirty="0"/>
            </a:br>
            <a:r>
              <a:rPr lang="en-US" sz="1800" b="0" i="0" u="none" strike="noStrike" baseline="0" dirty="0"/>
              <a:t>READ SLIDE Training Objectives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b="0" i="0" u="none" strike="noStrike" baseline="0" dirty="0"/>
            </a:br>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2</a:t>
            </a:fld>
            <a:endParaRPr lang="en-US"/>
          </a:p>
        </p:txBody>
      </p:sp>
    </p:spTree>
    <p:extLst>
      <p:ext uri="{BB962C8B-B14F-4D97-AF65-F5344CB8AC3E}">
        <p14:creationId xmlns:p14="http://schemas.microsoft.com/office/powerpoint/2010/main" val="39806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20</a:t>
            </a:fld>
            <a:endParaRPr lang="en-US"/>
          </a:p>
        </p:txBody>
      </p:sp>
    </p:spTree>
    <p:extLst>
      <p:ext uri="{BB962C8B-B14F-4D97-AF65-F5344CB8AC3E}">
        <p14:creationId xmlns:p14="http://schemas.microsoft.com/office/powerpoint/2010/main" val="417503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21</a:t>
            </a:fld>
            <a:endParaRPr lang="en-US"/>
          </a:p>
        </p:txBody>
      </p:sp>
    </p:spTree>
    <p:extLst>
      <p:ext uri="{BB962C8B-B14F-4D97-AF65-F5344CB8AC3E}">
        <p14:creationId xmlns:p14="http://schemas.microsoft.com/office/powerpoint/2010/main" val="115740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ODP bulletin titled Guidelines Concerning Sexual Health, Personal Relationships, and Sexuality was released in April of 2018. Prior to April 2018, the only guiding document released by ODP that referenced sexuality for people we support was in 1996 (22 years priors). Long time coming, eh?</a:t>
            </a:r>
          </a:p>
          <a:p>
            <a:endParaRPr lang="en-US" dirty="0"/>
          </a:p>
          <a:p>
            <a:pPr defTabSz="931774">
              <a:defRPr/>
            </a:pPr>
            <a:r>
              <a:rPr lang="en-US" dirty="0"/>
              <a:t>This 2018 bulletin was issued to direct providers to develop guidance for their participants on the topic of Sexual Health and personal relationships. Ultimately, the focus of the bulletin was to emphasize that all people </a:t>
            </a:r>
            <a:r>
              <a:rPr lang="en-US" dirty="0">
                <a:latin typeface="Calibri" panose="020F0502020204030204" pitchFamily="34" charset="0"/>
                <a:ea typeface="Calibri" panose="020F0502020204030204" pitchFamily="34" charset="0"/>
                <a:cs typeface="Times New Roman" panose="02020603050405020304" pitchFamily="18" charset="0"/>
              </a:rPr>
              <a:t>have the right to live, love, work, play and pursue their aspirations in their communities. </a:t>
            </a:r>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3</a:t>
            </a:fld>
            <a:endParaRPr lang="en-US"/>
          </a:p>
        </p:txBody>
      </p:sp>
    </p:spTree>
    <p:extLst>
      <p:ext uri="{BB962C8B-B14F-4D97-AF65-F5344CB8AC3E}">
        <p14:creationId xmlns:p14="http://schemas.microsoft.com/office/powerpoint/2010/main" val="312214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UCP developed Sexual Health, Personal Relationships, and Sexuality Guidelines. As a reminder, the guideline states that it is our philosophy that participants have the right to pursue personal relationships, their sexuality, and experience a life that is no different than that of individuals without disabilities, without being neglected, exploited, or abused.</a:t>
            </a:r>
          </a:p>
          <a:p>
            <a:r>
              <a:rPr lang="en-US" dirty="0"/>
              <a:t>The purpose is to establish guidelines that support and promote choice in sexual health, personal relationships, and sexuality that embody the concept and principles established in Everyday Lives. We need to provide an environment that supports choice in sexual health, personal relationships, and sexuality; that respects privacy; and where personal choices related to sexuality are treated with dignity and respect.</a:t>
            </a:r>
          </a:p>
          <a:p>
            <a:r>
              <a:rPr lang="en-US" dirty="0"/>
              <a:t>For these guidelines, sexual health is defined as the experience of the ongoing process of physical, psychological, and social-cultural well-being related to sexuality. Sexual health is evidenced in the free and responsible expressions of sexual capabilities that foster harmonious personal and social wellness, enriching individual and social life. We will provide accessible and appropriate education, information, and resources that address sexual health, personal relationships, and sexuality needs to program participants.</a:t>
            </a:r>
          </a:p>
          <a:p>
            <a:pPr defTabSz="931774">
              <a:defRPr/>
            </a:pPr>
            <a:r>
              <a:rPr lang="en-US" b="1" dirty="0">
                <a:latin typeface="Calibri" panose="020F0502020204030204" pitchFamily="34" charset="0"/>
                <a:ea typeface="Calibri" panose="020F0502020204030204" pitchFamily="34" charset="0"/>
                <a:cs typeface="Times New Roman" panose="02020603050405020304" pitchFamily="18" charset="0"/>
              </a:rPr>
              <a:t>Really, the guidelines focus is on what can be done to support people, not on what cannot be done. </a:t>
            </a:r>
            <a:endParaRPr lang="en-US" b="1" dirty="0"/>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4</a:t>
            </a:fld>
            <a:endParaRPr lang="en-US"/>
          </a:p>
        </p:txBody>
      </p:sp>
    </p:spTree>
    <p:extLst>
      <p:ext uri="{BB962C8B-B14F-4D97-AF65-F5344CB8AC3E}">
        <p14:creationId xmlns:p14="http://schemas.microsoft.com/office/powerpoint/2010/main" val="267028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#2 in the guidelines purpose, anyone </a:t>
            </a:r>
            <a:r>
              <a:rPr lang="en-US" dirty="0">
                <a:latin typeface="Calibri" panose="020F0502020204030204" pitchFamily="34" charset="0"/>
                <a:ea typeface="Calibri" panose="020F0502020204030204" pitchFamily="34" charset="0"/>
              </a:rPr>
              <a:t>in our services is asked to undergo an initial knowledge assessment or questionnaire on sexuality related topics. The results are potentially used to develop educational opportunities for participants based on their knowledge, so they aren’t misinformed, exploited, or abused.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This questionnaire is strongly encouraged but is optional and it is conducted by program specialists and other program staff. The questionnaire process includes the assessment to determine if the person is able to understand and give informed consent (safety first). The big take away from the questionnaire is finding out if the person wants to learn more, because part of our role as a provider is to educate.</a:t>
            </a: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5</a:t>
            </a:fld>
            <a:endParaRPr lang="en-US"/>
          </a:p>
        </p:txBody>
      </p:sp>
    </p:spTree>
    <p:extLst>
      <p:ext uri="{BB962C8B-B14F-4D97-AF65-F5344CB8AC3E}">
        <p14:creationId xmlns:p14="http://schemas.microsoft.com/office/powerpoint/2010/main" val="393656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Page 2 and 3 of the guidelines reviews the everyday lives values as they apply to sexual health, personal relationships, and sexuality. </a:t>
            </a:r>
          </a:p>
          <a:p>
            <a:endParaRPr lang="en-US" sz="1200" dirty="0"/>
          </a:p>
          <a:p>
            <a:r>
              <a:rPr lang="en-US" sz="1200" dirty="0"/>
              <a:t>READ SLIDE</a:t>
            </a: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6</a:t>
            </a:fld>
            <a:endParaRPr lang="en-US"/>
          </a:p>
        </p:txBody>
      </p:sp>
    </p:spTree>
    <p:extLst>
      <p:ext uri="{BB962C8B-B14F-4D97-AF65-F5344CB8AC3E}">
        <p14:creationId xmlns:p14="http://schemas.microsoft.com/office/powerpoint/2010/main" val="18261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READ SLIDE</a:t>
            </a:r>
          </a:p>
          <a:p>
            <a:pPr marL="0" marR="0">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 UCP is committed to ensuring that all staff who work with their participants are aware of and are committed to ensuring all of these values.</a:t>
            </a:r>
            <a:endParaRPr lang="en-US" sz="12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5DA5BE6-7E5C-4DAB-A787-F9508BBE7048}" type="slidenum">
              <a:rPr lang="en-US" smtClean="0"/>
              <a:t>7</a:t>
            </a:fld>
            <a:endParaRPr lang="en-US"/>
          </a:p>
        </p:txBody>
      </p:sp>
    </p:spTree>
    <p:extLst>
      <p:ext uri="{BB962C8B-B14F-4D97-AF65-F5344CB8AC3E}">
        <p14:creationId xmlns:p14="http://schemas.microsoft.com/office/powerpoint/2010/main" val="92192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a:t>
            </a:r>
            <a:r>
              <a:rPr lang="en-US" b="1" i="1" dirty="0"/>
              <a:t>What are some examples of ways services and systems have oppressed the sexuality of people we support?  </a:t>
            </a:r>
            <a:r>
              <a:rPr lang="en-US" dirty="0"/>
              <a:t>A: s</a:t>
            </a:r>
            <a:r>
              <a:rPr lang="en-US" dirty="0">
                <a:latin typeface="Arial" panose="020B0604020202020204" pitchFamily="34" charset="0"/>
              </a:rPr>
              <a:t>egregation</a:t>
            </a:r>
            <a:r>
              <a:rPr lang="en-US" dirty="0"/>
              <a:t>, castration and sterilization, electric shock, policies and practices that forbid sexuality.</a:t>
            </a:r>
          </a:p>
          <a:p>
            <a:r>
              <a:rPr lang="en-US" dirty="0">
                <a:latin typeface="Arial" panose="020B0604020202020204" pitchFamily="34" charset="0"/>
              </a:rPr>
              <a:t>People with disabilities have had their sexuality denied, punished, and abused throughout history. Often that is because society can be uncomfortable with the sexuality of people with disabilities. It is important to self-reflect and acknowledge if we maybe have feelings of discomfort, because is we are not aware our prejudices, how we change them?</a:t>
            </a:r>
          </a:p>
          <a:p>
            <a:pPr>
              <a:buFont typeface="Wingdings" panose="05000000000000000000" pitchFamily="2" charset="2"/>
              <a:buNone/>
            </a:pPr>
            <a:endParaRPr lang="en-US" dirty="0">
              <a:solidFill>
                <a:srgbClr val="FFFFFF"/>
              </a:solidFill>
              <a:latin typeface="Arial" panose="020B0604020202020204" pitchFamily="34" charset="0"/>
            </a:endParaRPr>
          </a:p>
          <a:p>
            <a:pPr>
              <a:buFont typeface="Wingdings" panose="05000000000000000000" pitchFamily="2" charset="2"/>
              <a:buNone/>
            </a:pPr>
            <a:r>
              <a:rPr lang="en-US" b="1" dirty="0"/>
              <a:t>QUESTION: </a:t>
            </a:r>
            <a:r>
              <a:rPr lang="en-US" b="1" i="1" dirty="0"/>
              <a:t>What are some of the past and present beliefs that shape the belief that individuals with disabilities are not or should not be sexual beings? </a:t>
            </a:r>
            <a:r>
              <a:rPr lang="en-US" dirty="0"/>
              <a:t>(there is NO WRONG ANSWER – just beliefs that have been present in society)</a:t>
            </a:r>
            <a:endParaRPr lang="en-US" b="1" dirty="0"/>
          </a:p>
          <a:p>
            <a:r>
              <a:rPr lang="en-US" dirty="0">
                <a:solidFill>
                  <a:srgbClr val="000000"/>
                </a:solidFill>
                <a:latin typeface="Arial" panose="020B0604020202020204" pitchFamily="34" charset="0"/>
              </a:rPr>
              <a:t>-People with disabilities are so accepting     -Perpetual Children      -Fear of abuse/taking advantage of      -Unwanted pregnancy</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Shortly, we are going to address fact vs. myth regarding some those ‘beliefs’, but first we are going to watch a 5-minute video on the Sexual Bill of Rights…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35DA5BE6-7E5C-4DAB-A787-F9508BBE7048}" type="slidenum">
              <a:rPr lang="en-US" smtClean="0"/>
              <a:t>8</a:t>
            </a:fld>
            <a:endParaRPr lang="en-US"/>
          </a:p>
        </p:txBody>
      </p:sp>
    </p:spTree>
    <p:extLst>
      <p:ext uri="{BB962C8B-B14F-4D97-AF65-F5344CB8AC3E}">
        <p14:creationId xmlns:p14="http://schemas.microsoft.com/office/powerpoint/2010/main" val="262714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VIDEO:</a:t>
            </a:r>
          </a:p>
          <a:p>
            <a:r>
              <a:rPr lang="en-US" b="1" dirty="0"/>
              <a:t>Adults with disabilities have the right to develop and engage in sexual relationships with anyone they chose, so long as the relationship is between two consensual adults and does not violate boundaries. </a:t>
            </a:r>
          </a:p>
          <a:p>
            <a:endParaRPr lang="en-US" b="1" dirty="0"/>
          </a:p>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The World Health Organization defines SEXUALITY as a central aspect of being human throughout life that encompasses sex, gender identities and roles, sexual orientation, eroticism, pleasure, intimacy and reproduction. Sexuality is experienced and expressed in thoughts, fantasies, desires, beliefs, attitudes, values, behaviors, practices, roles and relationships. While sexuality can include all of these dimensions, not all of them are always experienced or expressed. </a:t>
            </a:r>
          </a:p>
          <a:p>
            <a:pPr defTabSz="931774">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Sexuality is very broad.</a:t>
            </a:r>
          </a:p>
          <a:p>
            <a:r>
              <a:rPr lang="en-US" b="1" dirty="0"/>
              <a:t> </a:t>
            </a:r>
          </a:p>
        </p:txBody>
      </p:sp>
      <p:sp>
        <p:nvSpPr>
          <p:cNvPr id="4" name="Slide Number Placeholder 3"/>
          <p:cNvSpPr>
            <a:spLocks noGrp="1"/>
          </p:cNvSpPr>
          <p:nvPr>
            <p:ph type="sldNum" sz="quarter" idx="5"/>
          </p:nvPr>
        </p:nvSpPr>
        <p:spPr/>
        <p:txBody>
          <a:bodyPr/>
          <a:lstStyle/>
          <a:p>
            <a:fld id="{35DA5BE6-7E5C-4DAB-A787-F9508BBE7048}" type="slidenum">
              <a:rPr lang="en-US" smtClean="0"/>
              <a:t>9</a:t>
            </a:fld>
            <a:endParaRPr lang="en-US"/>
          </a:p>
        </p:txBody>
      </p:sp>
    </p:spTree>
    <p:extLst>
      <p:ext uri="{BB962C8B-B14F-4D97-AF65-F5344CB8AC3E}">
        <p14:creationId xmlns:p14="http://schemas.microsoft.com/office/powerpoint/2010/main" val="258532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743F-DC36-4FF8-95B5-BAADBD700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1ED2F-F184-49F7-BC5B-A3BB462AB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4F7AB6-F092-4142-8892-CD6FB50AD1DC}"/>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5" name="Footer Placeholder 4">
            <a:extLst>
              <a:ext uri="{FF2B5EF4-FFF2-40B4-BE49-F238E27FC236}">
                <a16:creationId xmlns:a16="http://schemas.microsoft.com/office/drawing/2014/main" id="{3C8F4F2A-A1AC-4C28-8955-84A0A94BD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AD6EB-9FFE-42B8-80D9-5AFAC7BF5D20}"/>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4935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03E-A643-4ECA-A5CA-B73167F58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5AB63-0451-4678-B3B9-C250EB22F7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EB442-6BDA-4B33-AD85-72D0DE951165}"/>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5" name="Footer Placeholder 4">
            <a:extLst>
              <a:ext uri="{FF2B5EF4-FFF2-40B4-BE49-F238E27FC236}">
                <a16:creationId xmlns:a16="http://schemas.microsoft.com/office/drawing/2014/main" id="{EE0CC5D1-379E-4A1A-8AD4-54EC9464B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36E15-498C-4191-83C4-B4529342C208}"/>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425291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0B088-5B4A-464B-A1DA-79CD3DFF5B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9342A9-2F39-45A2-B827-1D12CA3AE1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B8674-2E29-4F3C-A85B-A358D75E6D32}"/>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5" name="Footer Placeholder 4">
            <a:extLst>
              <a:ext uri="{FF2B5EF4-FFF2-40B4-BE49-F238E27FC236}">
                <a16:creationId xmlns:a16="http://schemas.microsoft.com/office/drawing/2014/main" id="{2C803448-2FAB-4923-8601-D0CB3E4B0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AE902-FDF1-434E-8877-A90F6197FBE4}"/>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317274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35A9-B62F-4D1D-B0C7-958697BD5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45549-9991-4932-A208-C9957F2000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1CD3E-53D2-4520-AF64-47358D76A3A9}"/>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5" name="Footer Placeholder 4">
            <a:extLst>
              <a:ext uri="{FF2B5EF4-FFF2-40B4-BE49-F238E27FC236}">
                <a16:creationId xmlns:a16="http://schemas.microsoft.com/office/drawing/2014/main" id="{42AEB440-9114-4F95-9A85-95C64B877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55478-14BA-4802-9B68-BA70A28F2024}"/>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139547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2A11-B086-4D64-9E5B-8ACE690AB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397F3-FD71-4F14-BEF2-FB3A7CDB1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36331-C073-4E40-B7E5-F783C076B552}"/>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5" name="Footer Placeholder 4">
            <a:extLst>
              <a:ext uri="{FF2B5EF4-FFF2-40B4-BE49-F238E27FC236}">
                <a16:creationId xmlns:a16="http://schemas.microsoft.com/office/drawing/2014/main" id="{94DBD4A6-9D7A-49AC-A746-742C249A5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8DB4B-9315-407A-BAE9-623375EE84B3}"/>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414122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EE9E-61DA-45A7-B01F-E13A2FF36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4D96D-C27D-46D6-A0EF-B7F3D76CF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6DCB8-8B71-4342-BA52-F3EFD83A1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55111-D76C-4DC0-9288-32527D15765E}"/>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6" name="Footer Placeholder 5">
            <a:extLst>
              <a:ext uri="{FF2B5EF4-FFF2-40B4-BE49-F238E27FC236}">
                <a16:creationId xmlns:a16="http://schemas.microsoft.com/office/drawing/2014/main" id="{59F59641-69C5-4243-B7E6-1DF643427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24BB3-C9E6-469B-B835-178406044285}"/>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44269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F522-BC4E-4E47-98DC-E56A816EC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AE9AA-1E1C-44C3-A128-97378A538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FAAE9C-320D-4C99-A8BC-AD28C95578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20D49-70B5-4C41-BABC-40843AA9CE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67D18-1479-48D3-BAB1-4D4EF2AC2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1E909-47DA-4457-B72D-12980BB808A7}"/>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8" name="Footer Placeholder 7">
            <a:extLst>
              <a:ext uri="{FF2B5EF4-FFF2-40B4-BE49-F238E27FC236}">
                <a16:creationId xmlns:a16="http://schemas.microsoft.com/office/drawing/2014/main" id="{9C7CFE09-A344-4870-AE9D-CAF4B04914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3A5B58-B200-48BC-AF01-4B13B929AF2E}"/>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193535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7D49-16BA-4BF4-9F51-1DDBC9EF78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8F7E71-3CC7-4CC9-BD03-70F31D8B2BE3}"/>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4" name="Footer Placeholder 3">
            <a:extLst>
              <a:ext uri="{FF2B5EF4-FFF2-40B4-BE49-F238E27FC236}">
                <a16:creationId xmlns:a16="http://schemas.microsoft.com/office/drawing/2014/main" id="{7B197962-28DD-4014-BDA9-ACDC7B43E0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F5075-57F6-4108-B4C0-28FF034E5C0E}"/>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115294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6F908-6925-4992-8CFD-6857B09FBA45}"/>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3" name="Footer Placeholder 2">
            <a:extLst>
              <a:ext uri="{FF2B5EF4-FFF2-40B4-BE49-F238E27FC236}">
                <a16:creationId xmlns:a16="http://schemas.microsoft.com/office/drawing/2014/main" id="{620FD14B-E754-4120-BBEB-687C9658C4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943B70-00BE-40A8-98BC-253CE3FC3143}"/>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55359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E5DC-82C1-49EF-83DE-08C695599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F8B25-42D2-4E67-B428-DE7A674E1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AEE5B-45CF-4AF0-AD9C-A25704355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C7D79-9969-4EE1-8B4B-D819F1D7F3A4}"/>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6" name="Footer Placeholder 5">
            <a:extLst>
              <a:ext uri="{FF2B5EF4-FFF2-40B4-BE49-F238E27FC236}">
                <a16:creationId xmlns:a16="http://schemas.microsoft.com/office/drawing/2014/main" id="{3704D612-72D1-4F77-BF65-D2A512723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B307D-3CBC-4E07-B7BE-D3044E330B94}"/>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420885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DEFF-613F-4283-9B32-F2695179F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0197D0-60F0-44CF-9BC6-707B36639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D0176-F5DB-48D2-BBC1-7A6BC8578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667B7-3C04-4BD7-9E6C-491372BAE484}"/>
              </a:ext>
            </a:extLst>
          </p:cNvPr>
          <p:cNvSpPr>
            <a:spLocks noGrp="1"/>
          </p:cNvSpPr>
          <p:nvPr>
            <p:ph type="dt" sz="half" idx="10"/>
          </p:nvPr>
        </p:nvSpPr>
        <p:spPr/>
        <p:txBody>
          <a:bodyPr/>
          <a:lstStyle/>
          <a:p>
            <a:fld id="{640A1FAE-165C-4DC7-B728-546DE5619FC7}" type="datetimeFigureOut">
              <a:rPr lang="en-US" smtClean="0"/>
              <a:t>8/21/2023</a:t>
            </a:fld>
            <a:endParaRPr lang="en-US"/>
          </a:p>
        </p:txBody>
      </p:sp>
      <p:sp>
        <p:nvSpPr>
          <p:cNvPr id="6" name="Footer Placeholder 5">
            <a:extLst>
              <a:ext uri="{FF2B5EF4-FFF2-40B4-BE49-F238E27FC236}">
                <a16:creationId xmlns:a16="http://schemas.microsoft.com/office/drawing/2014/main" id="{E0379D82-2CE6-4FB7-9449-D8C600478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C204C-1384-4C0C-9D37-A21242700D73}"/>
              </a:ext>
            </a:extLst>
          </p:cNvPr>
          <p:cNvSpPr>
            <a:spLocks noGrp="1"/>
          </p:cNvSpPr>
          <p:nvPr>
            <p:ph type="sldNum" sz="quarter" idx="12"/>
          </p:nvPr>
        </p:nvSpPr>
        <p:spPr/>
        <p:txBody>
          <a:bodyPr/>
          <a:lstStyle/>
          <a:p>
            <a:fld id="{55AC3A43-364F-49F4-AE20-5727FB8278F2}" type="slidenum">
              <a:rPr lang="en-US" smtClean="0"/>
              <a:t>‹#›</a:t>
            </a:fld>
            <a:endParaRPr lang="en-US"/>
          </a:p>
        </p:txBody>
      </p:sp>
    </p:spTree>
    <p:extLst>
      <p:ext uri="{BB962C8B-B14F-4D97-AF65-F5344CB8AC3E}">
        <p14:creationId xmlns:p14="http://schemas.microsoft.com/office/powerpoint/2010/main" val="4600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7030C-D28E-4E09-83C2-564FCEB3E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7D0CB-F677-436C-93E1-DC3A19DAA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B438F-DD85-44F5-8DC8-F95C6884B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A1FAE-165C-4DC7-B728-546DE5619FC7}" type="datetimeFigureOut">
              <a:rPr lang="en-US" smtClean="0"/>
              <a:t>8/21/2023</a:t>
            </a:fld>
            <a:endParaRPr lang="en-US"/>
          </a:p>
        </p:txBody>
      </p:sp>
      <p:sp>
        <p:nvSpPr>
          <p:cNvPr id="5" name="Footer Placeholder 4">
            <a:extLst>
              <a:ext uri="{FF2B5EF4-FFF2-40B4-BE49-F238E27FC236}">
                <a16:creationId xmlns:a16="http://schemas.microsoft.com/office/drawing/2014/main" id="{5E8BC88F-CA5C-4BF2-A9FF-1FFAF566F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C6F9C-A58C-4FDA-AED9-738B69750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C3A43-364F-49F4-AE20-5727FB8278F2}" type="slidenum">
              <a:rPr lang="en-US" smtClean="0"/>
              <a:t>‹#›</a:t>
            </a:fld>
            <a:endParaRPr lang="en-US"/>
          </a:p>
        </p:txBody>
      </p:sp>
    </p:spTree>
    <p:extLst>
      <p:ext uri="{BB962C8B-B14F-4D97-AF65-F5344CB8AC3E}">
        <p14:creationId xmlns:p14="http://schemas.microsoft.com/office/powerpoint/2010/main" val="94018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X8z_5kXLG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zX8z_5kXLGo?feature=oembed"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1380-AB55-480C-B883-20D941D64B24}"/>
              </a:ext>
            </a:extLst>
          </p:cNvPr>
          <p:cNvSpPr>
            <a:spLocks noGrp="1"/>
          </p:cNvSpPr>
          <p:nvPr>
            <p:ph type="ctrTitle"/>
          </p:nvPr>
        </p:nvSpPr>
        <p:spPr>
          <a:xfrm>
            <a:off x="650449" y="4445251"/>
            <a:ext cx="10901471" cy="1079249"/>
          </a:xfrm>
          <a:noFill/>
        </p:spPr>
        <p:txBody>
          <a:bodyPr>
            <a:normAutofit/>
          </a:bodyPr>
          <a:lstStyle/>
          <a:p>
            <a:r>
              <a:rPr lang="en-US" b="1" dirty="0">
                <a:effectLst>
                  <a:outerShdw blurRad="38100" dist="38100" dir="2700000" algn="tl">
                    <a:srgbClr val="000000">
                      <a:alpha val="43137"/>
                    </a:srgbClr>
                  </a:outerShdw>
                </a:effectLst>
              </a:rPr>
              <a:t>Healthy Relationships &amp; Sexuality</a:t>
            </a:r>
          </a:p>
        </p:txBody>
      </p:sp>
      <p:sp>
        <p:nvSpPr>
          <p:cNvPr id="3" name="Subtitle 2">
            <a:extLst>
              <a:ext uri="{FF2B5EF4-FFF2-40B4-BE49-F238E27FC236}">
                <a16:creationId xmlns:a16="http://schemas.microsoft.com/office/drawing/2014/main" id="{95FEE58B-7073-404E-A6A5-30408A755DD8}"/>
              </a:ext>
            </a:extLst>
          </p:cNvPr>
          <p:cNvSpPr>
            <a:spLocks noGrp="1"/>
          </p:cNvSpPr>
          <p:nvPr>
            <p:ph type="subTitle" idx="1"/>
          </p:nvPr>
        </p:nvSpPr>
        <p:spPr>
          <a:xfrm>
            <a:off x="650449" y="5613400"/>
            <a:ext cx="10901471" cy="914400"/>
          </a:xfrm>
          <a:noFill/>
        </p:spPr>
        <p:txBody>
          <a:bodyPr>
            <a:normAutofit/>
          </a:bodyPr>
          <a:lstStyle/>
          <a:p>
            <a:r>
              <a:rPr lang="en-US" b="1" dirty="0">
                <a:effectLst>
                  <a:outerShdw blurRad="38100" dist="38100" dir="2700000" algn="tl">
                    <a:srgbClr val="000000">
                      <a:alpha val="43137"/>
                    </a:srgbClr>
                  </a:outerShdw>
                </a:effectLst>
              </a:rPr>
              <a:t>Community Integration, Individual Choice and </a:t>
            </a:r>
          </a:p>
          <a:p>
            <a:r>
              <a:rPr lang="en-US" b="1" dirty="0">
                <a:effectLst>
                  <a:outerShdw blurRad="38100" dist="38100" dir="2700000" algn="tl">
                    <a:srgbClr val="000000">
                      <a:alpha val="43137"/>
                    </a:srgbClr>
                  </a:outerShdw>
                </a:effectLst>
              </a:rPr>
              <a:t>Supporting Individuals to Develop &amp; Maintain Relationships</a:t>
            </a:r>
            <a:endParaRPr lang="en-US" b="1" i="1" dirty="0">
              <a:effectLst>
                <a:outerShdw blurRad="38100" dist="38100" dir="2700000" algn="tl">
                  <a:srgbClr val="000000">
                    <a:alpha val="43137"/>
                  </a:srgbClr>
                </a:outerShdw>
              </a:effectLst>
            </a:endParaRPr>
          </a:p>
        </p:txBody>
      </p:sp>
      <p:sp>
        <p:nvSpPr>
          <p:cNvPr id="43"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EB0FA2-FB36-4225-AE04-BE807C7671F1}"/>
              </a:ext>
            </a:extLst>
          </p:cNvPr>
          <p:cNvPicPr>
            <a:picLocks noChangeAspect="1"/>
          </p:cNvPicPr>
          <p:nvPr/>
        </p:nvPicPr>
        <p:blipFill rotWithShape="1">
          <a:blip r:embed="rId3"/>
          <a:srcRect t="2791" r="1" b="1"/>
          <a:stretch/>
        </p:blipFill>
        <p:spPr>
          <a:xfrm>
            <a:off x="2694432" y="666497"/>
            <a:ext cx="6803136" cy="3273552"/>
          </a:xfrm>
          <a:prstGeom prst="rect">
            <a:avLst/>
          </a:prstGeom>
          <a:effectLst/>
        </p:spPr>
      </p:pic>
    </p:spTree>
    <p:extLst>
      <p:ext uri="{BB962C8B-B14F-4D97-AF65-F5344CB8AC3E}">
        <p14:creationId xmlns:p14="http://schemas.microsoft.com/office/powerpoint/2010/main" val="266901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426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630AE7-920E-42B6-956D-41A31D34B974}"/>
              </a:ext>
            </a:extLst>
          </p:cNvPr>
          <p:cNvSpPr>
            <a:spLocks noGrp="1"/>
          </p:cNvSpPr>
          <p:nvPr>
            <p:ph type="title"/>
          </p:nvPr>
        </p:nvSpPr>
        <p:spPr>
          <a:xfrm>
            <a:off x="524256" y="800100"/>
            <a:ext cx="6594189" cy="1316370"/>
          </a:xfrm>
        </p:spPr>
        <p:txBody>
          <a:bodyPr>
            <a:normAutofit fontScale="90000"/>
          </a:bodyPr>
          <a:lstStyle/>
          <a:p>
            <a:pPr algn="ctr"/>
            <a:r>
              <a:rPr lang="en-US" sz="6600"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FACT VS. MYTH</a:t>
            </a:r>
            <a:br>
              <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FFFFFF"/>
              </a:solidFill>
            </a:endParaRPr>
          </a:p>
        </p:txBody>
      </p:sp>
      <p:pic>
        <p:nvPicPr>
          <p:cNvPr id="4" name="Picture 3">
            <a:extLst>
              <a:ext uri="{FF2B5EF4-FFF2-40B4-BE49-F238E27FC236}">
                <a16:creationId xmlns:a16="http://schemas.microsoft.com/office/drawing/2014/main" id="{569D9AB7-64A7-4797-9ED6-A394A9CCD1D0}"/>
              </a:ext>
            </a:extLst>
          </p:cNvPr>
          <p:cNvPicPr>
            <a:picLocks noChangeAspect="1"/>
          </p:cNvPicPr>
          <p:nvPr/>
        </p:nvPicPr>
        <p:blipFill rotWithShape="1">
          <a:blip r:embed="rId3"/>
          <a:srcRect l="877" r="1816" b="-3"/>
          <a:stretch/>
        </p:blipFill>
        <p:spPr>
          <a:xfrm>
            <a:off x="327547" y="2454903"/>
            <a:ext cx="7058306" cy="4080254"/>
          </a:xfrm>
          <a:prstGeom prst="rect">
            <a:avLst/>
          </a:prstGeom>
        </p:spPr>
      </p:pic>
      <p:sp>
        <p:nvSpPr>
          <p:cNvPr id="129" name="Rectangle 1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Content Placeholder 2">
            <a:extLst>
              <a:ext uri="{FF2B5EF4-FFF2-40B4-BE49-F238E27FC236}">
                <a16:creationId xmlns:a16="http://schemas.microsoft.com/office/drawing/2014/main" id="{7C9ED914-5D4B-4B97-9162-8A90BFD9F925}"/>
              </a:ext>
            </a:extLst>
          </p:cNvPr>
          <p:cNvSpPr>
            <a:spLocks noGrp="1"/>
          </p:cNvSpPr>
          <p:nvPr>
            <p:ph idx="1"/>
          </p:nvPr>
        </p:nvSpPr>
        <p:spPr>
          <a:xfrm>
            <a:off x="7582563" y="203200"/>
            <a:ext cx="4281890" cy="6426200"/>
          </a:xfrm>
        </p:spPr>
        <p:txBody>
          <a:bodyPr anchor="ctr">
            <a:normAutofit/>
          </a:bodyPr>
          <a:lstStyle/>
          <a:p>
            <a:pPr marL="0" marR="0" indent="0">
              <a:spcBef>
                <a:spcPts val="0"/>
              </a:spcBef>
              <a:spcAft>
                <a:spcPts val="800"/>
              </a:spcAft>
              <a:buNone/>
            </a:pP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People with disabilities are sexual and express their sexuality like anyone else.</a:t>
            </a:r>
          </a:p>
          <a:p>
            <a:pPr marL="0" marR="0" indent="0">
              <a:spcBef>
                <a:spcPts val="0"/>
              </a:spcBef>
              <a:spcAft>
                <a:spcPts val="800"/>
              </a:spcAft>
              <a:buNone/>
            </a:pP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 </a:t>
            </a: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All people need love, intimacy, acceptance, and companionship.</a:t>
            </a:r>
          </a:p>
          <a:p>
            <a:pPr marL="0" marR="0" indent="0">
              <a:spcBef>
                <a:spcPts val="0"/>
              </a:spcBef>
              <a:spcAft>
                <a:spcPts val="800"/>
              </a:spcAft>
              <a:buNone/>
            </a:pP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 People living with disabilities can  have real sex</a:t>
            </a: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Even if a participant is with someone all the time, there is still risk. </a:t>
            </a:r>
          </a:p>
          <a:p>
            <a:pPr marL="0" marR="0" indent="0">
              <a:spcBef>
                <a:spcPts val="0"/>
              </a:spcBef>
              <a:spcAft>
                <a:spcPts val="800"/>
              </a:spcAft>
              <a:buNone/>
            </a:pP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5. Abuse can take place between peers or by staff or others in isolated environments.</a:t>
            </a:r>
          </a:p>
          <a:p>
            <a:pPr marL="0" marR="0" indent="0">
              <a:spcBef>
                <a:spcPts val="0"/>
              </a:spcBef>
              <a:spcAft>
                <a:spcPts val="800"/>
              </a:spcAft>
              <a:buNone/>
            </a:pP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 </a:t>
            </a: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Most abuse is committed by a person familiar to the victim.</a:t>
            </a:r>
          </a:p>
          <a:p>
            <a:pPr marL="0" indent="0">
              <a:spcBef>
                <a:spcPts val="0"/>
              </a:spcBef>
              <a:spcAft>
                <a:spcPts val="800"/>
              </a:spcAft>
              <a:buNone/>
            </a:pP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 </a:t>
            </a: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Education is key to promoting healthy sexual behavior.  </a:t>
            </a:r>
          </a:p>
          <a:p>
            <a:pPr marL="0" indent="0">
              <a:spcBef>
                <a:spcPts val="0"/>
              </a:spcBef>
              <a:spcAft>
                <a:spcPts val="800"/>
              </a:spcAft>
              <a:buNone/>
            </a:pPr>
            <a:r>
              <a:rPr lang="en-US" sz="2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8. Teaching about sexuality does NOT promote promiscuity. </a:t>
            </a:r>
            <a:endPar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14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DC3FC2-3DE8-4D20-826E-7088E002042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424" r="22340" b="-1"/>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F395CCBC-F9DB-4ABD-B8BE-691CE252072B}"/>
              </a:ext>
            </a:extLst>
          </p:cNvPr>
          <p:cNvSpPr>
            <a:spLocks noGrp="1"/>
          </p:cNvSpPr>
          <p:nvPr>
            <p:ph type="title"/>
          </p:nvPr>
        </p:nvSpPr>
        <p:spPr>
          <a:xfrm>
            <a:off x="475488" y="798445"/>
            <a:ext cx="5498288" cy="1311664"/>
          </a:xfrm>
        </p:spPr>
        <p:txBody>
          <a:bodyPr>
            <a:normAutofit/>
          </a:bodyPr>
          <a:lstStyle/>
          <a:p>
            <a:r>
              <a:rPr lang="en-US" sz="6000" b="1" u="sng" dirty="0">
                <a:solidFill>
                  <a:srgbClr val="000000"/>
                </a:solidFill>
                <a:effectLst>
                  <a:outerShdw blurRad="38100" dist="38100" dir="2700000" algn="tl">
                    <a:srgbClr val="000000">
                      <a:alpha val="43137"/>
                    </a:srgbClr>
                  </a:outerShdw>
                </a:effectLst>
              </a:rPr>
              <a:t>ACTIVITY BREAK</a:t>
            </a:r>
          </a:p>
        </p:txBody>
      </p:sp>
      <p:sp>
        <p:nvSpPr>
          <p:cNvPr id="3" name="Content Placeholder 2">
            <a:extLst>
              <a:ext uri="{FF2B5EF4-FFF2-40B4-BE49-F238E27FC236}">
                <a16:creationId xmlns:a16="http://schemas.microsoft.com/office/drawing/2014/main" id="{AE4F729F-3886-43EF-9BAC-5FD4283EA20C}"/>
              </a:ext>
            </a:extLst>
          </p:cNvPr>
          <p:cNvSpPr>
            <a:spLocks noGrp="1"/>
          </p:cNvSpPr>
          <p:nvPr>
            <p:ph idx="1"/>
          </p:nvPr>
        </p:nvSpPr>
        <p:spPr>
          <a:xfrm>
            <a:off x="475488" y="1815190"/>
            <a:ext cx="5023410" cy="4244365"/>
          </a:xfrm>
        </p:spPr>
        <p:txBody>
          <a:bodyPr anchor="ctr">
            <a:normAutofit/>
          </a:bodyPr>
          <a:lstStyle/>
          <a:p>
            <a:pPr marL="0" indent="0">
              <a:buNone/>
            </a:pPr>
            <a:r>
              <a:rPr lang="en-US" b="1" dirty="0">
                <a:solidFill>
                  <a:srgbClr val="000000"/>
                </a:solidFill>
              </a:rPr>
              <a:t>Question: </a:t>
            </a:r>
            <a:r>
              <a:rPr lang="en-US" i="1" dirty="0">
                <a:solidFill>
                  <a:srgbClr val="000000"/>
                </a:solidFill>
              </a:rPr>
              <a:t>What skills do people need to possess to have a healthy and happy social life?</a:t>
            </a:r>
          </a:p>
          <a:p>
            <a:pPr marL="0" indent="0">
              <a:buNone/>
            </a:pPr>
            <a:endParaRPr lang="en-US" i="1" dirty="0">
              <a:solidFill>
                <a:srgbClr val="000000"/>
              </a:solidFill>
            </a:endParaRPr>
          </a:p>
          <a:p>
            <a:pPr marL="0" indent="0">
              <a:buNone/>
            </a:pPr>
            <a:r>
              <a:rPr lang="en-US" b="1" dirty="0">
                <a:solidFill>
                  <a:srgbClr val="000000"/>
                </a:solidFill>
              </a:rPr>
              <a:t>Activity: </a:t>
            </a:r>
            <a:r>
              <a:rPr lang="en-US" dirty="0">
                <a:solidFill>
                  <a:srgbClr val="000000"/>
                </a:solidFill>
              </a:rPr>
              <a:t>Working with a partner, list as many answers as possible in 3 minutes. Have someone take notes to report out.</a:t>
            </a:r>
          </a:p>
        </p:txBody>
      </p:sp>
    </p:spTree>
    <p:extLst>
      <p:ext uri="{BB962C8B-B14F-4D97-AF65-F5344CB8AC3E}">
        <p14:creationId xmlns:p14="http://schemas.microsoft.com/office/powerpoint/2010/main" val="240884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51BE-B07B-4CDE-9F44-127E068EF105}"/>
              </a:ext>
            </a:extLst>
          </p:cNvPr>
          <p:cNvSpPr>
            <a:spLocks noGrp="1"/>
          </p:cNvSpPr>
          <p:nvPr>
            <p:ph type="title"/>
          </p:nvPr>
        </p:nvSpPr>
        <p:spPr>
          <a:xfrm>
            <a:off x="243840" y="231649"/>
            <a:ext cx="5349241" cy="1743456"/>
          </a:xfrm>
        </p:spPr>
        <p:txBody>
          <a:bodyPr>
            <a:normAutofit/>
          </a:bodyPr>
          <a:lstStyle/>
          <a:p>
            <a:pPr algn="ctr"/>
            <a:r>
              <a:rPr lang="en-US" sz="4800" b="1" dirty="0">
                <a:solidFill>
                  <a:srgbClr val="C00000"/>
                </a:solidFill>
                <a:effectLst>
                  <a:outerShdw blurRad="38100" dist="38100" dir="2700000" algn="tl">
                    <a:srgbClr val="000000">
                      <a:alpha val="43137"/>
                    </a:srgbClr>
                  </a:outerShdw>
                </a:effectLst>
              </a:rPr>
              <a:t>A Healthy </a:t>
            </a:r>
            <a:br>
              <a:rPr lang="en-US" sz="4800" b="1" dirty="0">
                <a:solidFill>
                  <a:srgbClr val="C00000"/>
                </a:solidFill>
                <a:effectLst>
                  <a:outerShdw blurRad="38100" dist="38100" dir="2700000" algn="tl">
                    <a:srgbClr val="000000">
                      <a:alpha val="43137"/>
                    </a:srgbClr>
                  </a:outerShdw>
                </a:effectLst>
              </a:rPr>
            </a:br>
            <a:r>
              <a:rPr lang="en-US" sz="4800" b="1" dirty="0">
                <a:solidFill>
                  <a:srgbClr val="C00000"/>
                </a:solidFill>
                <a:effectLst>
                  <a:outerShdw blurRad="38100" dist="38100" dir="2700000" algn="tl">
                    <a:srgbClr val="000000">
                      <a:alpha val="43137"/>
                    </a:srgbClr>
                  </a:outerShdw>
                </a:effectLst>
              </a:rPr>
              <a:t>Relationship is…</a:t>
            </a:r>
          </a:p>
        </p:txBody>
      </p:sp>
      <p:sp>
        <p:nvSpPr>
          <p:cNvPr id="3" name="Content Placeholder 2">
            <a:extLst>
              <a:ext uri="{FF2B5EF4-FFF2-40B4-BE49-F238E27FC236}">
                <a16:creationId xmlns:a16="http://schemas.microsoft.com/office/drawing/2014/main" id="{82D9420B-EC3D-4BB7-BEC9-C2A56039A5E0}"/>
              </a:ext>
            </a:extLst>
          </p:cNvPr>
          <p:cNvSpPr>
            <a:spLocks noGrp="1"/>
          </p:cNvSpPr>
          <p:nvPr>
            <p:ph idx="1"/>
          </p:nvPr>
        </p:nvSpPr>
        <p:spPr>
          <a:xfrm>
            <a:off x="243840" y="1975105"/>
            <a:ext cx="5669280" cy="4462271"/>
          </a:xfrm>
        </p:spPr>
        <p:txBody>
          <a:bodyPr>
            <a:normAutofit/>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Free from abuse and victimization</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One with choice and control</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One which allows you to pursue your vision </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Balanced – me-/you-/us-time</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Allows you to be an individual and be yourself</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Having people who care about you and not just for you </a:t>
            </a:r>
          </a:p>
          <a:p>
            <a:pPr marL="342900" marR="0" lvl="0" indent="-342900">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Reciprocal Roles</a:t>
            </a:r>
            <a:endParaRPr lang="en-US" dirty="0"/>
          </a:p>
        </p:txBody>
      </p:sp>
      <p:pic>
        <p:nvPicPr>
          <p:cNvPr id="5" name="Picture 4">
            <a:extLst>
              <a:ext uri="{FF2B5EF4-FFF2-40B4-BE49-F238E27FC236}">
                <a16:creationId xmlns:a16="http://schemas.microsoft.com/office/drawing/2014/main" id="{E8FC5385-0516-41B0-9462-C627C555FD51}"/>
              </a:ext>
            </a:extLst>
          </p:cNvPr>
          <p:cNvPicPr>
            <a:picLocks noChangeAspect="1"/>
          </p:cNvPicPr>
          <p:nvPr/>
        </p:nvPicPr>
        <p:blipFill>
          <a:blip r:embed="rId3"/>
          <a:stretch>
            <a:fillRect/>
          </a:stretch>
        </p:blipFill>
        <p:spPr>
          <a:xfrm>
            <a:off x="6717792" y="1014817"/>
            <a:ext cx="4876799" cy="4852413"/>
          </a:xfrm>
          <a:prstGeom prst="rect">
            <a:avLst/>
          </a:prstGeom>
          <a:effectLst/>
        </p:spPr>
      </p:pic>
    </p:spTree>
    <p:extLst>
      <p:ext uri="{BB962C8B-B14F-4D97-AF65-F5344CB8AC3E}">
        <p14:creationId xmlns:p14="http://schemas.microsoft.com/office/powerpoint/2010/main" val="369060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2E7C-177C-4AEF-B43D-CE38F3A15FDE}"/>
              </a:ext>
            </a:extLst>
          </p:cNvPr>
          <p:cNvSpPr>
            <a:spLocks noGrp="1"/>
          </p:cNvSpPr>
          <p:nvPr>
            <p:ph type="title"/>
          </p:nvPr>
        </p:nvSpPr>
        <p:spPr>
          <a:xfrm>
            <a:off x="174171" y="161925"/>
            <a:ext cx="2800141" cy="4619625"/>
          </a:xfrm>
        </p:spPr>
        <p:txBody>
          <a:bodyPr>
            <a:normAutofit/>
          </a:bodyPr>
          <a:lstStyle/>
          <a:p>
            <a:r>
              <a:rPr lang="en-US" sz="3600" b="1" dirty="0">
                <a:effectLst>
                  <a:outerShdw blurRad="38100" dist="38100" dir="2700000" algn="tl">
                    <a:srgbClr val="000000">
                      <a:alpha val="43137"/>
                    </a:srgbClr>
                  </a:outerShdw>
                </a:effectLst>
              </a:rPr>
              <a:t>Increase opportunities for an </a:t>
            </a:r>
            <a:br>
              <a:rPr lang="en-US" sz="3600" b="1" dirty="0">
                <a:effectLst>
                  <a:outerShdw blurRad="38100" dist="38100" dir="2700000" algn="tl">
                    <a:srgbClr val="000000">
                      <a:alpha val="43137"/>
                    </a:srgbClr>
                  </a:outerShdw>
                </a:effectLst>
              </a:rPr>
            </a:br>
            <a:r>
              <a:rPr lang="en-US" sz="3600" b="1" i="1" dirty="0">
                <a:solidFill>
                  <a:srgbClr val="7030A0"/>
                </a:solidFill>
                <a:effectLst>
                  <a:outerShdw blurRad="38100" dist="38100" dir="2700000" algn="tl">
                    <a:srgbClr val="000000">
                      <a:alpha val="43137"/>
                    </a:srgbClr>
                  </a:outerShdw>
                </a:effectLst>
              </a:rPr>
              <a:t>Everyday Life </a:t>
            </a:r>
            <a:br>
              <a:rPr lang="en-US" sz="3600" b="1"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&amp; </a:t>
            </a:r>
            <a:br>
              <a:rPr lang="en-US" sz="3600" b="1" i="1" dirty="0">
                <a:effectLst>
                  <a:outerShdw blurRad="38100" dist="38100" dir="2700000" algn="tl">
                    <a:srgbClr val="000000">
                      <a:alpha val="43137"/>
                    </a:srgbClr>
                  </a:outerShdw>
                </a:effectLst>
              </a:rPr>
            </a:br>
            <a:r>
              <a:rPr lang="en-US" sz="3600" b="1" i="1" dirty="0">
                <a:solidFill>
                  <a:srgbClr val="7030A0"/>
                </a:solidFill>
                <a:effectLst>
                  <a:outerShdw blurRad="38100" dist="38100" dir="2700000" algn="tl">
                    <a:srgbClr val="000000">
                      <a:alpha val="43137"/>
                    </a:srgbClr>
                  </a:outerShdw>
                </a:effectLst>
              </a:rPr>
              <a:t>Healthy Relationships</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by:</a:t>
            </a:r>
          </a:p>
        </p:txBody>
      </p:sp>
      <p:graphicFrame>
        <p:nvGraphicFramePr>
          <p:cNvPr id="6" name="Content Placeholder 5">
            <a:extLst>
              <a:ext uri="{FF2B5EF4-FFF2-40B4-BE49-F238E27FC236}">
                <a16:creationId xmlns:a16="http://schemas.microsoft.com/office/drawing/2014/main" id="{B444E3E6-206B-4DB8-8315-73A0798591FB}"/>
              </a:ext>
            </a:extLst>
          </p:cNvPr>
          <p:cNvGraphicFramePr>
            <a:graphicFrameLocks noGrp="1" noChangeAspect="1"/>
          </p:cNvGraphicFramePr>
          <p:nvPr>
            <p:ph idx="1"/>
          </p:nvPr>
        </p:nvGraphicFramePr>
        <p:xfrm>
          <a:off x="3333750" y="0"/>
          <a:ext cx="8858250" cy="6846056"/>
        </p:xfrm>
        <a:graphic>
          <a:graphicData uri="http://schemas.openxmlformats.org/presentationml/2006/ole">
            <mc:AlternateContent xmlns:mc="http://schemas.openxmlformats.org/markup-compatibility/2006">
              <mc:Choice xmlns:v="urn:schemas-microsoft-com:vml" Requires="v">
                <p:oleObj name="Acrobat Document" r:id="rId3" imgW="7543800" imgH="5829300" progId="AcroExch.Document.DC">
                  <p:embed/>
                </p:oleObj>
              </mc:Choice>
              <mc:Fallback>
                <p:oleObj name="Acrobat Document" r:id="rId3" imgW="7543800" imgH="5829300" progId="AcroExch.Document.DC">
                  <p:embed/>
                  <p:pic>
                    <p:nvPicPr>
                      <p:cNvPr id="6" name="Content Placeholder 5">
                        <a:extLst>
                          <a:ext uri="{FF2B5EF4-FFF2-40B4-BE49-F238E27FC236}">
                            <a16:creationId xmlns:a16="http://schemas.microsoft.com/office/drawing/2014/main" id="{B444E3E6-206B-4DB8-8315-73A0798591FB}"/>
                          </a:ext>
                        </a:extLst>
                      </p:cNvPr>
                      <p:cNvPicPr/>
                      <p:nvPr/>
                    </p:nvPicPr>
                    <p:blipFill>
                      <a:blip r:embed="rId4"/>
                      <a:stretch>
                        <a:fillRect/>
                      </a:stretch>
                    </p:blipFill>
                    <p:spPr>
                      <a:xfrm>
                        <a:off x="3333750" y="0"/>
                        <a:ext cx="8858250" cy="6846056"/>
                      </a:xfrm>
                      <a:prstGeom prst="rect">
                        <a:avLst/>
                      </a:prstGeom>
                    </p:spPr>
                  </p:pic>
                </p:oleObj>
              </mc:Fallback>
            </mc:AlternateContent>
          </a:graphicData>
        </a:graphic>
      </p:graphicFrame>
    </p:spTree>
    <p:extLst>
      <p:ext uri="{BB962C8B-B14F-4D97-AF65-F5344CB8AC3E}">
        <p14:creationId xmlns:p14="http://schemas.microsoft.com/office/powerpoint/2010/main" val="16263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5AD79-6CA3-40AB-B761-92F80845A81C}"/>
              </a:ext>
            </a:extLst>
          </p:cNvPr>
          <p:cNvSpPr>
            <a:spLocks noGrp="1"/>
          </p:cNvSpPr>
          <p:nvPr>
            <p:ph type="title"/>
          </p:nvPr>
        </p:nvSpPr>
        <p:spPr>
          <a:xfrm>
            <a:off x="742950" y="742951"/>
            <a:ext cx="3476625" cy="4962524"/>
          </a:xfrm>
        </p:spPr>
        <p:txBody>
          <a:bodyPr vert="horz" lIns="91440" tIns="45720" rIns="91440" bIns="45720" rtlCol="0" anchor="ctr">
            <a:normAutofit/>
          </a:bodyPr>
          <a:lstStyle/>
          <a:p>
            <a:r>
              <a:rPr lang="en-US" sz="3700" i="1" kern="1200" dirty="0">
                <a:solidFill>
                  <a:srgbClr val="FFFFFF"/>
                </a:solidFill>
                <a:effectLst>
                  <a:outerShdw blurRad="38100" dist="38100" dir="2700000" algn="tl">
                    <a:srgbClr val="000000">
                      <a:alpha val="43137"/>
                    </a:srgbClr>
                  </a:outerShdw>
                </a:effectLst>
                <a:latin typeface="+mj-lt"/>
                <a:ea typeface="+mj-ea"/>
                <a:cs typeface="+mj-cs"/>
              </a:rPr>
              <a:t>Gaining </a:t>
            </a:r>
            <a:br>
              <a:rPr lang="en-US" sz="3700" b="1" kern="1200" dirty="0">
                <a:solidFill>
                  <a:srgbClr val="FFFFFF"/>
                </a:solidFill>
                <a:effectLst>
                  <a:outerShdw blurRad="38100" dist="38100" dir="2700000" algn="tl">
                    <a:srgbClr val="000000">
                      <a:alpha val="43137"/>
                    </a:srgbClr>
                  </a:outerShdw>
                </a:effectLst>
                <a:latin typeface="+mj-lt"/>
                <a:ea typeface="+mj-ea"/>
                <a:cs typeface="+mj-cs"/>
              </a:rPr>
            </a:br>
            <a:r>
              <a:rPr lang="en-US" sz="3700" b="1" kern="1200" dirty="0">
                <a:solidFill>
                  <a:srgbClr val="FFFFFF"/>
                </a:solidFill>
                <a:effectLst>
                  <a:outerShdw blurRad="38100" dist="38100" dir="2700000" algn="tl">
                    <a:srgbClr val="000000">
                      <a:alpha val="43137"/>
                    </a:srgbClr>
                  </a:outerShdw>
                </a:effectLst>
                <a:latin typeface="+mj-lt"/>
                <a:ea typeface="+mj-ea"/>
                <a:cs typeface="+mj-cs"/>
              </a:rPr>
              <a:t>Valued Social Roles </a:t>
            </a:r>
            <a:br>
              <a:rPr lang="en-US" sz="3700" b="1" kern="1200" dirty="0">
                <a:solidFill>
                  <a:srgbClr val="FFFFFF"/>
                </a:solidFill>
                <a:effectLst>
                  <a:outerShdw blurRad="38100" dist="38100" dir="2700000" algn="tl">
                    <a:srgbClr val="000000">
                      <a:alpha val="43137"/>
                    </a:srgbClr>
                  </a:outerShdw>
                </a:effectLst>
                <a:latin typeface="+mj-lt"/>
                <a:ea typeface="+mj-ea"/>
                <a:cs typeface="+mj-cs"/>
              </a:rPr>
            </a:br>
            <a:r>
              <a:rPr lang="en-US" sz="3700" kern="1200" dirty="0">
                <a:solidFill>
                  <a:srgbClr val="FFFFFF"/>
                </a:solidFill>
                <a:latin typeface="+mj-lt"/>
                <a:ea typeface="+mj-ea"/>
                <a:cs typeface="+mj-cs"/>
              </a:rPr>
              <a:t>&amp;</a:t>
            </a:r>
            <a:br>
              <a:rPr lang="en-US" sz="3700" kern="1200" dirty="0">
                <a:solidFill>
                  <a:srgbClr val="FFFFFF"/>
                </a:solidFill>
                <a:effectLst>
                  <a:outerShdw blurRad="38100" dist="38100" dir="2700000" algn="tl">
                    <a:srgbClr val="000000">
                      <a:alpha val="43137"/>
                    </a:srgbClr>
                  </a:outerShdw>
                </a:effectLst>
                <a:latin typeface="+mj-lt"/>
                <a:ea typeface="+mj-ea"/>
                <a:cs typeface="+mj-cs"/>
              </a:rPr>
            </a:br>
            <a:r>
              <a:rPr lang="en-US" sz="3700" i="1" kern="1200" dirty="0">
                <a:solidFill>
                  <a:srgbClr val="FFFFFF"/>
                </a:solidFill>
                <a:effectLst>
                  <a:outerShdw blurRad="38100" dist="38100" dir="2700000" algn="tl">
                    <a:srgbClr val="000000">
                      <a:alpha val="43137"/>
                    </a:srgbClr>
                  </a:outerShdw>
                </a:effectLst>
                <a:latin typeface="+mj-lt"/>
                <a:ea typeface="+mj-ea"/>
                <a:cs typeface="+mj-cs"/>
              </a:rPr>
              <a:t>Developing </a:t>
            </a:r>
            <a:br>
              <a:rPr lang="en-US" sz="3700" b="1" kern="1200" dirty="0">
                <a:solidFill>
                  <a:srgbClr val="FFFFFF"/>
                </a:solidFill>
                <a:effectLst>
                  <a:outerShdw blurRad="38100" dist="38100" dir="2700000" algn="tl">
                    <a:srgbClr val="000000">
                      <a:alpha val="43137"/>
                    </a:srgbClr>
                  </a:outerShdw>
                </a:effectLst>
                <a:latin typeface="+mj-lt"/>
                <a:ea typeface="+mj-ea"/>
                <a:cs typeface="+mj-cs"/>
              </a:rPr>
            </a:br>
            <a:r>
              <a:rPr lang="en-US" sz="3700" b="1" kern="1200" dirty="0">
                <a:solidFill>
                  <a:srgbClr val="FFFFFF"/>
                </a:solidFill>
                <a:effectLst>
                  <a:outerShdw blurRad="38100" dist="38100" dir="2700000" algn="tl">
                    <a:srgbClr val="000000">
                      <a:alpha val="43137"/>
                    </a:srgbClr>
                  </a:outerShdw>
                </a:effectLst>
                <a:latin typeface="+mj-lt"/>
                <a:ea typeface="+mj-ea"/>
                <a:cs typeface="+mj-cs"/>
              </a:rPr>
              <a:t>Healthy Relationships </a:t>
            </a:r>
            <a:br>
              <a:rPr lang="en-US" sz="3700" b="1" kern="1200" dirty="0">
                <a:solidFill>
                  <a:srgbClr val="FFFFFF"/>
                </a:solidFill>
                <a:effectLst>
                  <a:outerShdw blurRad="38100" dist="38100" dir="2700000" algn="tl">
                    <a:srgbClr val="000000">
                      <a:alpha val="43137"/>
                    </a:srgbClr>
                  </a:outerShdw>
                </a:effectLst>
                <a:latin typeface="+mj-lt"/>
                <a:ea typeface="+mj-ea"/>
                <a:cs typeface="+mj-cs"/>
              </a:rPr>
            </a:br>
            <a:r>
              <a:rPr lang="en-US" sz="3700" i="1" kern="1200" dirty="0">
                <a:solidFill>
                  <a:srgbClr val="FFFFFF"/>
                </a:solidFill>
                <a:effectLst>
                  <a:outerShdw blurRad="38100" dist="38100" dir="2700000" algn="tl">
                    <a:srgbClr val="000000">
                      <a:alpha val="43137"/>
                    </a:srgbClr>
                  </a:outerShdw>
                </a:effectLst>
                <a:latin typeface="+mj-lt"/>
                <a:ea typeface="+mj-ea"/>
                <a:cs typeface="+mj-cs"/>
              </a:rPr>
              <a:t>takes time </a:t>
            </a:r>
            <a:br>
              <a:rPr lang="en-US" sz="3700" i="1" kern="1200" dirty="0">
                <a:solidFill>
                  <a:srgbClr val="FFFFFF"/>
                </a:solidFill>
                <a:effectLst>
                  <a:outerShdw blurRad="38100" dist="38100" dir="2700000" algn="tl">
                    <a:srgbClr val="000000">
                      <a:alpha val="43137"/>
                    </a:srgbClr>
                  </a:outerShdw>
                </a:effectLst>
                <a:latin typeface="+mj-lt"/>
                <a:ea typeface="+mj-ea"/>
                <a:cs typeface="+mj-cs"/>
              </a:rPr>
            </a:br>
            <a:r>
              <a:rPr lang="en-US" sz="3700" i="1" kern="1200" dirty="0">
                <a:solidFill>
                  <a:srgbClr val="FFFFFF"/>
                </a:solidFill>
                <a:effectLst>
                  <a:outerShdw blurRad="38100" dist="38100" dir="2700000" algn="tl">
                    <a:srgbClr val="000000">
                      <a:alpha val="43137"/>
                    </a:srgbClr>
                  </a:outerShdw>
                </a:effectLst>
                <a:latin typeface="+mj-lt"/>
                <a:ea typeface="+mj-ea"/>
                <a:cs typeface="+mj-cs"/>
              </a:rPr>
              <a:t>(&amp; social skills)!</a:t>
            </a:r>
            <a:endParaRPr lang="en-US" sz="3700" i="1" kern="1200" dirty="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FFFBC021-2F4F-4D8E-8CA3-7218C8F0138A}"/>
              </a:ext>
            </a:extLst>
          </p:cNvPr>
          <p:cNvGraphicFramePr>
            <a:graphicFrameLocks noGrp="1"/>
          </p:cNvGraphicFramePr>
          <p:nvPr>
            <p:ph idx="1"/>
            <p:extLst>
              <p:ext uri="{D42A27DB-BD31-4B8C-83A1-F6EECF244321}">
                <p14:modId xmlns:p14="http://schemas.microsoft.com/office/powerpoint/2010/main" val="426306859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0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8503-4D68-4147-830E-F53A043DE675}"/>
              </a:ext>
            </a:extLst>
          </p:cNvPr>
          <p:cNvSpPr>
            <a:spLocks noGrp="1"/>
          </p:cNvSpPr>
          <p:nvPr>
            <p:ph type="title"/>
          </p:nvPr>
        </p:nvSpPr>
        <p:spPr>
          <a:xfrm>
            <a:off x="7815072" y="1"/>
            <a:ext cx="4181856" cy="1560575"/>
          </a:xfrm>
        </p:spPr>
        <p:txBody>
          <a:bodyPr>
            <a:noAutofit/>
          </a:bodyPr>
          <a:lstStyle/>
          <a:p>
            <a:r>
              <a:rPr lang="en-US" b="1" dirty="0">
                <a:solidFill>
                  <a:srgbClr val="7030A0"/>
                </a:solidFill>
                <a:effectLst>
                  <a:outerShdw blurRad="38100" dist="38100" dir="2700000" algn="tl">
                    <a:srgbClr val="000000">
                      <a:alpha val="43137"/>
                    </a:srgbClr>
                  </a:outerShdw>
                </a:effectLst>
              </a:rPr>
              <a:t>Skill Development</a:t>
            </a:r>
          </a:p>
        </p:txBody>
      </p:sp>
      <p:sp>
        <p:nvSpPr>
          <p:cNvPr id="18"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3CB9BF-3E65-4B4D-8F53-356901BDD199}"/>
              </a:ext>
            </a:extLst>
          </p:cNvPr>
          <p:cNvPicPr>
            <a:picLocks noChangeAspect="1"/>
          </p:cNvPicPr>
          <p:nvPr/>
        </p:nvPicPr>
        <p:blipFill rotWithShape="1">
          <a:blip r:embed="rId3"/>
          <a:srcRect l="8912" r="13851" b="-2"/>
          <a:stretch/>
        </p:blipFill>
        <p:spPr>
          <a:xfrm>
            <a:off x="644652" y="722376"/>
            <a:ext cx="6263640" cy="5413248"/>
          </a:xfrm>
          <a:prstGeom prst="rect">
            <a:avLst/>
          </a:prstGeom>
          <a:effectLst/>
        </p:spPr>
      </p:pic>
      <p:sp>
        <p:nvSpPr>
          <p:cNvPr id="3" name="Content Placeholder 2">
            <a:extLst>
              <a:ext uri="{FF2B5EF4-FFF2-40B4-BE49-F238E27FC236}">
                <a16:creationId xmlns:a16="http://schemas.microsoft.com/office/drawing/2014/main" id="{AB99E260-E2AF-44AD-9B89-3C3FD1C18ABF}"/>
              </a:ext>
            </a:extLst>
          </p:cNvPr>
          <p:cNvSpPr>
            <a:spLocks noGrp="1"/>
          </p:cNvSpPr>
          <p:nvPr>
            <p:ph idx="1"/>
          </p:nvPr>
        </p:nvSpPr>
        <p:spPr>
          <a:xfrm>
            <a:off x="7718384" y="1270000"/>
            <a:ext cx="4278543" cy="5386832"/>
          </a:xfrm>
        </p:spPr>
        <p:txBody>
          <a:bodyPr>
            <a:normAutofit/>
          </a:bodyPr>
          <a:lstStyle/>
          <a:p>
            <a:pPr>
              <a:buFont typeface="Wingdings" panose="05000000000000000000" pitchFamily="2" charset="2"/>
              <a:buChar char="q"/>
            </a:pPr>
            <a:r>
              <a:rPr lang="en-US" sz="2600" b="0" i="1" u="none" strike="noStrike" baseline="0" dirty="0"/>
              <a:t>Is it safer to teach it? </a:t>
            </a:r>
          </a:p>
          <a:p>
            <a:pPr>
              <a:buFont typeface="Wingdings" panose="05000000000000000000" pitchFamily="2" charset="2"/>
              <a:buChar char="q"/>
            </a:pPr>
            <a:r>
              <a:rPr lang="en-US" sz="2600" b="0" i="0" u="none" strike="noStrike" baseline="0" dirty="0"/>
              <a:t>Model and teach boundaries</a:t>
            </a:r>
            <a:r>
              <a:rPr lang="en-US" sz="2600" dirty="0"/>
              <a:t>,</a:t>
            </a:r>
            <a:r>
              <a:rPr lang="en-US" sz="2600" b="0" i="0" u="none" strike="noStrike" baseline="0" dirty="0"/>
              <a:t> </a:t>
            </a:r>
            <a:r>
              <a:rPr lang="en-US" sz="2600" dirty="0"/>
              <a:t>social graces, interpersonal skills</a:t>
            </a:r>
          </a:p>
          <a:p>
            <a:pPr>
              <a:buFont typeface="Wingdings" panose="05000000000000000000" pitchFamily="2" charset="2"/>
              <a:buChar char="q"/>
            </a:pPr>
            <a:r>
              <a:rPr lang="en-US" sz="2600" dirty="0"/>
              <a:t>G</a:t>
            </a:r>
            <a:r>
              <a:rPr lang="en-US" sz="2600" b="0" i="0" u="none" strike="noStrike" baseline="0" dirty="0"/>
              <a:t>rooming &amp; self-care </a:t>
            </a:r>
            <a:endParaRPr lang="en-US" sz="2600" dirty="0"/>
          </a:p>
          <a:p>
            <a:pPr>
              <a:buFont typeface="Wingdings" panose="05000000000000000000" pitchFamily="2" charset="2"/>
              <a:buChar char="q"/>
            </a:pPr>
            <a:r>
              <a:rPr lang="en-US" sz="2600" dirty="0">
                <a:ea typeface="Calibri" panose="020F0502020204030204" pitchFamily="34" charset="0"/>
                <a:cs typeface="Times New Roman" panose="02020603050405020304" pitchFamily="18" charset="0"/>
              </a:rPr>
              <a:t>Private vs. public </a:t>
            </a:r>
          </a:p>
          <a:p>
            <a:pPr>
              <a:buFont typeface="Wingdings" panose="05000000000000000000" pitchFamily="2" charset="2"/>
              <a:buChar char="q"/>
            </a:pPr>
            <a:r>
              <a:rPr lang="en-US" sz="2600" dirty="0">
                <a:cs typeface="Times New Roman" panose="02020603050405020304" pitchFamily="18" charset="0"/>
              </a:rPr>
              <a:t>B</a:t>
            </a:r>
            <a:r>
              <a:rPr lang="en-US" sz="2600" b="0" i="0" u="none" strike="noStrike" baseline="0" dirty="0">
                <a:cs typeface="Times New Roman" panose="02020603050405020304" pitchFamily="18" charset="0"/>
              </a:rPr>
              <a:t>e clear, concrete, consistent and</a:t>
            </a:r>
            <a:r>
              <a:rPr lang="en-US" sz="2600" dirty="0">
                <a:cs typeface="Times New Roman" panose="02020603050405020304" pitchFamily="18" charset="0"/>
              </a:rPr>
              <a:t> communicate with dignity and respect</a:t>
            </a:r>
          </a:p>
          <a:p>
            <a:pPr>
              <a:buFont typeface="Wingdings" panose="05000000000000000000" pitchFamily="2" charset="2"/>
              <a:buChar char="q"/>
            </a:pPr>
            <a:r>
              <a:rPr lang="en-US" sz="2600" dirty="0">
                <a:ea typeface="Calibri" panose="020F0502020204030204" pitchFamily="34" charset="0"/>
                <a:cs typeface="Times New Roman" panose="02020603050405020304" pitchFamily="18" charset="0"/>
              </a:rPr>
              <a:t>Only intervene when there is cause to intervene</a:t>
            </a:r>
          </a:p>
          <a:p>
            <a:pPr marL="0" indent="0">
              <a:buNone/>
            </a:pPr>
            <a:endParaRPr lang="en-US" sz="2600" b="0" i="0" u="none" strike="noStrike" baseline="0" dirty="0"/>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121929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C34D18-7ED2-4456-9E44-992B637C9C83}"/>
              </a:ext>
            </a:extLst>
          </p:cNvPr>
          <p:cNvSpPr>
            <a:spLocks noGrp="1"/>
          </p:cNvSpPr>
          <p:nvPr>
            <p:ph type="title"/>
          </p:nvPr>
        </p:nvSpPr>
        <p:spPr>
          <a:xfrm>
            <a:off x="5452458" y="353568"/>
            <a:ext cx="5812950" cy="2218945"/>
          </a:xfrm>
        </p:spPr>
        <p:txBody>
          <a:bodyPr>
            <a:noAutofit/>
          </a:bodyPr>
          <a:lstStyle/>
          <a:p>
            <a:pPr algn="ctr"/>
            <a:r>
              <a:rPr lang="en-US" sz="6000" b="1" dirty="0">
                <a:solidFill>
                  <a:srgbClr val="C00000"/>
                </a:solidFill>
                <a:effectLst>
                  <a:outerShdw blurRad="38100" dist="38100" dir="2700000" algn="tl">
                    <a:srgbClr val="000000">
                      <a:alpha val="43137"/>
                    </a:srgbClr>
                  </a:outerShdw>
                </a:effectLst>
              </a:rPr>
              <a:t>Victimization Awareness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2EF2FED-949E-4A56-95F2-D30515E62F6C}"/>
              </a:ext>
            </a:extLst>
          </p:cNvPr>
          <p:cNvPicPr>
            <a:picLocks noChangeAspect="1"/>
          </p:cNvPicPr>
          <p:nvPr/>
        </p:nvPicPr>
        <p:blipFill rotWithShape="1">
          <a:blip r:embed="rId4">
            <a:alphaModFix/>
          </a:blip>
          <a:srcRect r="-3" b="9200"/>
          <a:stretch/>
        </p:blipFill>
        <p:spPr>
          <a:xfrm>
            <a:off x="-1" y="718419"/>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A483587-1C2C-43D5-8048-BD8900CD148B}"/>
              </a:ext>
            </a:extLst>
          </p:cNvPr>
          <p:cNvSpPr>
            <a:spLocks noGrp="1"/>
          </p:cNvSpPr>
          <p:nvPr>
            <p:ph idx="1"/>
          </p:nvPr>
        </p:nvSpPr>
        <p:spPr>
          <a:xfrm>
            <a:off x="5614876" y="2421682"/>
            <a:ext cx="6333283" cy="3639289"/>
          </a:xfrm>
        </p:spPr>
        <p:txBody>
          <a:bodyPr anchor="ctr">
            <a:normAutofit/>
          </a:bodyPr>
          <a:lstStyle/>
          <a:p>
            <a:r>
              <a:rPr lang="en-US" dirty="0">
                <a:solidFill>
                  <a:srgbClr val="000000"/>
                </a:solidFill>
              </a:rPr>
              <a:t>May not understand healthy relationships</a:t>
            </a:r>
          </a:p>
          <a:p>
            <a:r>
              <a:rPr lang="en-US" dirty="0">
                <a:solidFill>
                  <a:srgbClr val="000000"/>
                </a:solidFill>
              </a:rPr>
              <a:t>May need a friend</a:t>
            </a:r>
          </a:p>
          <a:p>
            <a:r>
              <a:rPr lang="en-US" dirty="0">
                <a:solidFill>
                  <a:srgbClr val="000000"/>
                </a:solidFill>
              </a:rPr>
              <a:t>Too eager to please</a:t>
            </a:r>
          </a:p>
          <a:p>
            <a:r>
              <a:rPr lang="en-US" dirty="0">
                <a:solidFill>
                  <a:srgbClr val="000000"/>
                </a:solidFill>
              </a:rPr>
              <a:t>May not recognize situation as a crime</a:t>
            </a:r>
          </a:p>
          <a:p>
            <a:r>
              <a:rPr lang="en-US" dirty="0">
                <a:solidFill>
                  <a:srgbClr val="000000"/>
                </a:solidFill>
              </a:rPr>
              <a:t>Have limitations in communications</a:t>
            </a:r>
          </a:p>
        </p:txBody>
      </p:sp>
    </p:spTree>
    <p:extLst>
      <p:ext uri="{BB962C8B-B14F-4D97-AF65-F5344CB8AC3E}">
        <p14:creationId xmlns:p14="http://schemas.microsoft.com/office/powerpoint/2010/main" val="393466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A5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77D4D-C5D1-4820-8575-082F82BC701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6600" i="1" dirty="0">
                <a:solidFill>
                  <a:srgbClr val="FFFFFF"/>
                </a:solidFill>
              </a:rPr>
              <a:t>Define</a:t>
            </a:r>
            <a:br>
              <a:rPr lang="en-US" sz="6600" dirty="0">
                <a:solidFill>
                  <a:srgbClr val="FFFFFF"/>
                </a:solidFill>
              </a:rPr>
            </a:br>
            <a:r>
              <a:rPr lang="en-US" sz="6600" dirty="0">
                <a:solidFill>
                  <a:srgbClr val="FFFFFF"/>
                </a:solidFill>
              </a:rPr>
              <a:t>‘friend’</a:t>
            </a:r>
          </a:p>
        </p:txBody>
      </p:sp>
      <p:sp>
        <p:nvSpPr>
          <p:cNvPr id="3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11CFA95-B655-42D0-815A-165E90ECD431}"/>
              </a:ext>
            </a:extLst>
          </p:cNvPr>
          <p:cNvPicPr>
            <a:picLocks noGrp="1" noChangeAspect="1"/>
          </p:cNvPicPr>
          <p:nvPr>
            <p:ph idx="1"/>
          </p:nvPr>
        </p:nvPicPr>
        <p:blipFill rotWithShape="1">
          <a:blip r:embed="rId3"/>
          <a:srcRect l="833" r="20582" b="-1"/>
          <a:stretch/>
        </p:blipFill>
        <p:spPr>
          <a:xfrm>
            <a:off x="976251" y="942538"/>
            <a:ext cx="7163222" cy="4808332"/>
          </a:xfrm>
          <a:prstGeom prst="rect">
            <a:avLst/>
          </a:prstGeom>
          <a:effectLst/>
        </p:spPr>
      </p:pic>
    </p:spTree>
    <p:extLst>
      <p:ext uri="{BB962C8B-B14F-4D97-AF65-F5344CB8AC3E}">
        <p14:creationId xmlns:p14="http://schemas.microsoft.com/office/powerpoint/2010/main" val="1361555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DC3FC2-3DE8-4D20-826E-7088E002042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424" r="22340" b="-1"/>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F395CCBC-F9DB-4ABD-B8BE-691CE252072B}"/>
              </a:ext>
            </a:extLst>
          </p:cNvPr>
          <p:cNvSpPr>
            <a:spLocks noGrp="1"/>
          </p:cNvSpPr>
          <p:nvPr>
            <p:ph type="title"/>
          </p:nvPr>
        </p:nvSpPr>
        <p:spPr>
          <a:xfrm>
            <a:off x="475488" y="798444"/>
            <a:ext cx="5498288" cy="1956947"/>
          </a:xfrm>
        </p:spPr>
        <p:txBody>
          <a:bodyPr>
            <a:normAutofit fontScale="90000"/>
          </a:bodyPr>
          <a:lstStyle/>
          <a:p>
            <a:pPr algn="ctr"/>
            <a:r>
              <a:rPr lang="en-US" sz="6000" b="1" u="sng" dirty="0">
                <a:solidFill>
                  <a:srgbClr val="000000"/>
                </a:solidFill>
                <a:effectLst>
                  <a:outerShdw blurRad="38100" dist="38100" dir="2700000" algn="tl">
                    <a:srgbClr val="000000">
                      <a:alpha val="43137"/>
                    </a:srgbClr>
                  </a:outerShdw>
                </a:effectLst>
              </a:rPr>
              <a:t>ACTIVITY BREAK</a:t>
            </a:r>
            <a:br>
              <a:rPr lang="en-US" sz="6000" b="1" u="sng" dirty="0">
                <a:solidFill>
                  <a:srgbClr val="000000"/>
                </a:solidFill>
                <a:effectLst>
                  <a:outerShdw blurRad="38100" dist="38100" dir="2700000" algn="tl">
                    <a:srgbClr val="000000">
                      <a:alpha val="43137"/>
                    </a:srgbClr>
                  </a:outerShdw>
                </a:effectLst>
              </a:rPr>
            </a:br>
            <a:r>
              <a:rPr lang="en-US" sz="4000" b="1" dirty="0">
                <a:solidFill>
                  <a:srgbClr val="000000"/>
                </a:solidFill>
                <a:effectLst>
                  <a:outerShdw blurRad="38100" dist="38100" dir="2700000" algn="tl">
                    <a:srgbClr val="000000">
                      <a:alpha val="43137"/>
                    </a:srgbClr>
                  </a:outerShdw>
                </a:effectLst>
              </a:rPr>
              <a:t>Small Group Discussion</a:t>
            </a:r>
            <a:br>
              <a:rPr lang="en-US" sz="6000" b="1" u="sng" dirty="0">
                <a:solidFill>
                  <a:srgbClr val="000000"/>
                </a:solidFill>
                <a:effectLst>
                  <a:outerShdw blurRad="38100" dist="38100" dir="2700000" algn="tl">
                    <a:srgbClr val="000000">
                      <a:alpha val="43137"/>
                    </a:srgbClr>
                  </a:outerShdw>
                </a:effectLst>
              </a:rPr>
            </a:br>
            <a:endParaRPr lang="en-US" sz="6000" b="1" u="sng" dirty="0">
              <a:solidFill>
                <a:srgbClr val="0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E4F729F-3886-43EF-9BAC-5FD4283EA20C}"/>
              </a:ext>
            </a:extLst>
          </p:cNvPr>
          <p:cNvSpPr>
            <a:spLocks noGrp="1"/>
          </p:cNvSpPr>
          <p:nvPr>
            <p:ph idx="1"/>
          </p:nvPr>
        </p:nvSpPr>
        <p:spPr>
          <a:xfrm>
            <a:off x="475488" y="2926080"/>
            <a:ext cx="5023410" cy="3133476"/>
          </a:xfrm>
        </p:spPr>
        <p:txBody>
          <a:bodyPr anchor="ctr">
            <a:normAutofit fontScale="92500"/>
          </a:bodyPr>
          <a:lstStyle/>
          <a:p>
            <a:pPr marL="0" indent="0">
              <a:buNone/>
            </a:pPr>
            <a:endParaRPr lang="en-US" dirty="0">
              <a:solidFill>
                <a:srgbClr val="000000"/>
              </a:solidFill>
            </a:endParaRPr>
          </a:p>
          <a:p>
            <a:pPr>
              <a:buFont typeface="Wingdings" panose="05000000000000000000" pitchFamily="2" charset="2"/>
              <a:buChar char="q"/>
            </a:pPr>
            <a:r>
              <a:rPr lang="en-US" dirty="0">
                <a:solidFill>
                  <a:srgbClr val="000000"/>
                </a:solidFill>
              </a:rPr>
              <a:t>Review the scenario with your group.</a:t>
            </a:r>
          </a:p>
          <a:p>
            <a:pPr>
              <a:buFont typeface="Wingdings" panose="05000000000000000000" pitchFamily="2" charset="2"/>
              <a:buChar char="q"/>
            </a:pPr>
            <a:r>
              <a:rPr lang="en-US" dirty="0">
                <a:solidFill>
                  <a:srgbClr val="000000"/>
                </a:solidFill>
              </a:rPr>
              <a:t>You have 10 minutes to discuss possible ways to address the situation.</a:t>
            </a:r>
          </a:p>
          <a:p>
            <a:pPr>
              <a:buFont typeface="Wingdings" panose="05000000000000000000" pitchFamily="2" charset="2"/>
              <a:buChar char="q"/>
            </a:pPr>
            <a:r>
              <a:rPr lang="en-US" dirty="0">
                <a:solidFill>
                  <a:srgbClr val="000000"/>
                </a:solidFill>
              </a:rPr>
              <a:t>Assign a note taker to report out.</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p:txBody>
      </p:sp>
    </p:spTree>
    <p:extLst>
      <p:ext uri="{BB962C8B-B14F-4D97-AF65-F5344CB8AC3E}">
        <p14:creationId xmlns:p14="http://schemas.microsoft.com/office/powerpoint/2010/main" val="139991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8EDED-122B-4802-8CBD-D2D6A14FFF86}"/>
              </a:ext>
            </a:extLst>
          </p:cNvPr>
          <p:cNvSpPr>
            <a:spLocks noGrp="1"/>
          </p:cNvSpPr>
          <p:nvPr>
            <p:ph type="title"/>
          </p:nvPr>
        </p:nvSpPr>
        <p:spPr>
          <a:xfrm>
            <a:off x="466722" y="586855"/>
            <a:ext cx="3201366" cy="5020151"/>
          </a:xfrm>
        </p:spPr>
        <p:txBody>
          <a:bodyPr anchor="b">
            <a:normAutofit/>
          </a:bodyPr>
          <a:lstStyle/>
          <a:p>
            <a:pPr algn="r"/>
            <a:r>
              <a:rPr lang="en-US" sz="3400" b="1" dirty="0">
                <a:solidFill>
                  <a:srgbClr val="FFFFFF"/>
                </a:solidFill>
              </a:rPr>
              <a:t>National Alliance for Direct Support Professionals </a:t>
            </a:r>
            <a:r>
              <a:rPr lang="en-US" sz="3400" dirty="0">
                <a:solidFill>
                  <a:srgbClr val="FFFFFF"/>
                </a:solidFill>
              </a:rPr>
              <a:t>(NADSP) – </a:t>
            </a:r>
            <a:br>
              <a:rPr lang="en-US" sz="3400" dirty="0">
                <a:solidFill>
                  <a:srgbClr val="FFFFFF"/>
                </a:solidFill>
              </a:rPr>
            </a:br>
            <a:br>
              <a:rPr lang="en-US" sz="3400" dirty="0">
                <a:solidFill>
                  <a:srgbClr val="FFFFFF"/>
                </a:solidFill>
              </a:rPr>
            </a:br>
            <a:r>
              <a:rPr lang="en-US" sz="3400" dirty="0">
                <a:solidFill>
                  <a:srgbClr val="FFFFFF"/>
                </a:solidFill>
              </a:rPr>
              <a:t> </a:t>
            </a:r>
            <a:r>
              <a:rPr lang="en-US" b="1" dirty="0">
                <a:solidFill>
                  <a:srgbClr val="FFFFFF"/>
                </a:solidFill>
              </a:rPr>
              <a:t>Relationships</a:t>
            </a:r>
            <a:br>
              <a:rPr lang="en-US" sz="3400" dirty="0">
                <a:solidFill>
                  <a:srgbClr val="FFFFFF"/>
                </a:solidFill>
              </a:rPr>
            </a:br>
            <a:br>
              <a:rPr lang="en-US" sz="3400" dirty="0">
                <a:solidFill>
                  <a:srgbClr val="FFFFFF"/>
                </a:solidFill>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EDBE6EA6-C26E-44E1-ACBF-7E8D2ACC6A12}"/>
              </a:ext>
            </a:extLst>
          </p:cNvPr>
          <p:cNvSpPr>
            <a:spLocks noGrp="1"/>
          </p:cNvSpPr>
          <p:nvPr>
            <p:ph idx="1"/>
          </p:nvPr>
        </p:nvSpPr>
        <p:spPr>
          <a:xfrm>
            <a:off x="4134811" y="173992"/>
            <a:ext cx="7776774" cy="6555992"/>
          </a:xfrm>
        </p:spPr>
        <p:txBody>
          <a:bodyPr anchor="ctr">
            <a:normAutofit fontScale="92500"/>
          </a:bodyPr>
          <a:lstStyle/>
          <a:p>
            <a:pPr marL="0" indent="0">
              <a:buNone/>
            </a:pPr>
            <a:r>
              <a:rPr lang="en-US" sz="2400" dirty="0"/>
              <a:t>As a DSP, I pledge I will assist the people I support to develop and maintain relationships. Furthermore, as a DSP, I will:</a:t>
            </a:r>
          </a:p>
          <a:p>
            <a:r>
              <a:rPr lang="en-US" sz="2400" dirty="0"/>
              <a:t>I pledge I will advocate with the people I support when they do not have opportunities to build and maintain relationships.</a:t>
            </a:r>
          </a:p>
          <a:p>
            <a:r>
              <a:rPr lang="en-US" sz="2400" dirty="0"/>
              <a:t>I pledge I will recognize the importance of maintaining reciprocal relationships and proactively facilitate relationships between the people I support, their family and friends.</a:t>
            </a:r>
          </a:p>
          <a:p>
            <a:r>
              <a:rPr lang="en-US" sz="2400" dirty="0"/>
              <a:t>I pledge I will assure that people have the opportunity to make informed choices in safely expressing their sexuality.</a:t>
            </a:r>
          </a:p>
          <a:p>
            <a:r>
              <a:rPr lang="en-US" sz="2400" dirty="0"/>
              <a:t>I pledge I will separate my personal beliefs and expectations regarding relationships (including sexual relationships) from those of the people I support based on their personal preferences. If I am unable to separate my own beliefs and preferences in a given situation, I will remove myself from the situation and seek the assistance of a qualified coworker.</a:t>
            </a:r>
          </a:p>
          <a:p>
            <a:r>
              <a:rPr lang="en-US" sz="2400" dirty="0"/>
              <a:t>I pledge I will refrain from expressing negative views, harsh judgments, and stereotyping of people close to those I support.</a:t>
            </a:r>
          </a:p>
        </p:txBody>
      </p:sp>
    </p:spTree>
    <p:extLst>
      <p:ext uri="{BB962C8B-B14F-4D97-AF65-F5344CB8AC3E}">
        <p14:creationId xmlns:p14="http://schemas.microsoft.com/office/powerpoint/2010/main" val="323035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36F5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128A22-8E1E-4B28-BA70-CE142F327BD3}"/>
              </a:ext>
            </a:extLst>
          </p:cNvPr>
          <p:cNvSpPr>
            <a:spLocks noGrp="1"/>
          </p:cNvSpPr>
          <p:nvPr>
            <p:ph type="title"/>
          </p:nvPr>
        </p:nvSpPr>
        <p:spPr>
          <a:xfrm>
            <a:off x="524256" y="4767072"/>
            <a:ext cx="6766560" cy="1625210"/>
          </a:xfrm>
        </p:spPr>
        <p:txBody>
          <a:bodyPr>
            <a:normAutofit/>
          </a:bodyPr>
          <a:lstStyle/>
          <a:p>
            <a:pPr algn="r"/>
            <a:r>
              <a:rPr lang="en-US" sz="5400" b="1" dirty="0">
                <a:solidFill>
                  <a:srgbClr val="FFFFFF"/>
                </a:solidFill>
                <a:effectLst>
                  <a:outerShdw blurRad="38100" dist="38100" dir="2700000" algn="tl">
                    <a:srgbClr val="000000">
                      <a:alpha val="43137"/>
                    </a:srgbClr>
                  </a:outerShdw>
                </a:effectLst>
              </a:rPr>
              <a:t>Training Objectives:</a:t>
            </a:r>
            <a:br>
              <a:rPr lang="en-US" sz="5400" b="1" dirty="0">
                <a:solidFill>
                  <a:srgbClr val="FFFFFF"/>
                </a:solidFill>
                <a:effectLst>
                  <a:outerShdw blurRad="38100" dist="38100" dir="2700000" algn="tl">
                    <a:srgbClr val="000000">
                      <a:alpha val="43137"/>
                    </a:srgbClr>
                  </a:outerShdw>
                </a:effectLst>
              </a:rPr>
            </a:br>
            <a:endParaRPr lang="en-US" sz="5400" b="1" dirty="0">
              <a:solidFill>
                <a:srgbClr val="FFFFFF"/>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9099261-84CF-4003-BE87-7E8157D4201D}"/>
              </a:ext>
            </a:extLst>
          </p:cNvPr>
          <p:cNvPicPr>
            <a:picLocks noChangeAspect="1"/>
          </p:cNvPicPr>
          <p:nvPr/>
        </p:nvPicPr>
        <p:blipFill rotWithShape="1">
          <a:blip r:embed="rId3"/>
          <a:srcRect r="1" b="951"/>
          <a:stretch/>
        </p:blipFill>
        <p:spPr>
          <a:xfrm>
            <a:off x="327547" y="321733"/>
            <a:ext cx="7058306" cy="4107392"/>
          </a:xfrm>
          <a:prstGeom prst="rect">
            <a:avLst/>
          </a:prstGeom>
          <a:ln>
            <a:noFill/>
          </a:ln>
          <a:effectLst>
            <a:outerShdw blurRad="292100" dist="139700" dir="2700000" algn="tl" rotWithShape="0">
              <a:srgbClr val="333333">
                <a:alpha val="65000"/>
              </a:srgbClr>
            </a:outerShdw>
          </a:effectLst>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9A0742-143E-4D6C-A1A4-7FE7BCC87128}"/>
              </a:ext>
            </a:extLst>
          </p:cNvPr>
          <p:cNvSpPr>
            <a:spLocks noGrp="1"/>
          </p:cNvSpPr>
          <p:nvPr>
            <p:ph idx="1"/>
          </p:nvPr>
        </p:nvSpPr>
        <p:spPr>
          <a:xfrm>
            <a:off x="7582563" y="321732"/>
            <a:ext cx="4180350" cy="6214534"/>
          </a:xfrm>
        </p:spPr>
        <p:txBody>
          <a:bodyPr anchor="ctr">
            <a:normAutofit/>
          </a:bodyPr>
          <a:lstStyle/>
          <a:p>
            <a:pPr marL="514350" indent="-514350">
              <a:buAutoNum type="arabicPeriod"/>
            </a:pPr>
            <a:r>
              <a:rPr lang="en-US" dirty="0">
                <a:solidFill>
                  <a:schemeClr val="bg1"/>
                </a:solidFill>
              </a:rPr>
              <a:t>Understand your role as a staff relating to a participant's sexual health, personal relationships and their sexuality.</a:t>
            </a:r>
          </a:p>
          <a:p>
            <a:pPr marL="514350" indent="-514350">
              <a:buAutoNum type="arabicPeriod"/>
            </a:pPr>
            <a:r>
              <a:rPr lang="en-US" dirty="0">
                <a:solidFill>
                  <a:schemeClr val="bg1"/>
                </a:solidFill>
              </a:rPr>
              <a:t>Introduce UCP’s guidelines on sexuality and personal relationships.</a:t>
            </a:r>
          </a:p>
          <a:p>
            <a:pPr marL="514350" indent="-514350">
              <a:buFont typeface="Arial" panose="020B0604020202020204" pitchFamily="34" charset="0"/>
              <a:buAutoNum type="arabicPeriod"/>
            </a:pPr>
            <a:r>
              <a:rPr lang="en-US" b="0" i="0" u="none" strike="noStrike" baseline="0" dirty="0">
                <a:solidFill>
                  <a:schemeClr val="bg1"/>
                </a:solidFill>
              </a:rPr>
              <a:t>Develop </a:t>
            </a:r>
            <a:r>
              <a:rPr lang="en-US" dirty="0">
                <a:solidFill>
                  <a:schemeClr val="bg1"/>
                </a:solidFill>
              </a:rPr>
              <a:t>and</a:t>
            </a:r>
            <a:r>
              <a:rPr lang="en-US" b="0" i="0" u="none" strike="noStrike" baseline="0" dirty="0">
                <a:solidFill>
                  <a:schemeClr val="bg1"/>
                </a:solidFill>
              </a:rPr>
              <a:t> learn strategies to encourage healthy relationships and mitigate risk.</a:t>
            </a:r>
            <a:endParaRPr lang="en-US" dirty="0">
              <a:solidFill>
                <a:schemeClr val="bg1"/>
              </a:solidFill>
            </a:endParaRPr>
          </a:p>
        </p:txBody>
      </p:sp>
    </p:spTree>
    <p:extLst>
      <p:ext uri="{BB962C8B-B14F-4D97-AF65-F5344CB8AC3E}">
        <p14:creationId xmlns:p14="http://schemas.microsoft.com/office/powerpoint/2010/main" val="334711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BE6EA6-C26E-44E1-ACBF-7E8D2ACC6A12}"/>
              </a:ext>
            </a:extLst>
          </p:cNvPr>
          <p:cNvSpPr>
            <a:spLocks noGrp="1"/>
          </p:cNvSpPr>
          <p:nvPr>
            <p:ph idx="1"/>
          </p:nvPr>
        </p:nvSpPr>
        <p:spPr>
          <a:xfrm>
            <a:off x="4134811" y="850900"/>
            <a:ext cx="7776774" cy="5879084"/>
          </a:xfrm>
        </p:spPr>
        <p:txBody>
          <a:bodyPr anchor="ctr">
            <a:normAutofit lnSpcReduction="10000"/>
          </a:bodyPr>
          <a:lstStyle/>
          <a:p>
            <a:pPr marL="0" indent="0">
              <a:buNone/>
            </a:pPr>
            <a:r>
              <a:rPr lang="en-US" sz="2400" dirty="0"/>
              <a:t>It is the responsibility of all UCP employees to be aware of the sexual health, personal relationships, and sexuality guidelines established.</a:t>
            </a:r>
          </a:p>
          <a:p>
            <a:r>
              <a:rPr lang="en-US" sz="2400" b="1" dirty="0"/>
              <a:t>Key take away #1 </a:t>
            </a:r>
            <a:r>
              <a:rPr lang="en-US" sz="2400" dirty="0"/>
              <a:t>– Assess participants knowledge and interest in various areas of sexuality and desire to have meaningful healthy relationships.</a:t>
            </a:r>
          </a:p>
          <a:p>
            <a:r>
              <a:rPr lang="en-US" sz="2400" b="1" dirty="0"/>
              <a:t>Key take away #2 </a:t>
            </a:r>
            <a:r>
              <a:rPr lang="en-US" sz="2400" dirty="0"/>
              <a:t>– Educate participants on basic sexuality and promote positive relationship development.  </a:t>
            </a:r>
          </a:p>
          <a:p>
            <a:r>
              <a:rPr lang="en-US" sz="2400" b="1" dirty="0"/>
              <a:t>Key take away #3 </a:t>
            </a:r>
            <a:r>
              <a:rPr lang="en-US" sz="2400" dirty="0"/>
              <a:t>– Monitor participants for any red flags and remember to:</a:t>
            </a:r>
          </a:p>
          <a:p>
            <a:pPr lvl="1">
              <a:buFont typeface="Wingdings" panose="05000000000000000000" pitchFamily="2" charset="2"/>
              <a:buChar char="ü"/>
            </a:pPr>
            <a:r>
              <a:rPr lang="en-US" dirty="0"/>
              <a:t>RECOGNIZE</a:t>
            </a:r>
          </a:p>
          <a:p>
            <a:pPr lvl="1">
              <a:buFont typeface="Wingdings" panose="05000000000000000000" pitchFamily="2" charset="2"/>
              <a:buChar char="ü"/>
            </a:pPr>
            <a:r>
              <a:rPr lang="en-US" dirty="0"/>
              <a:t>RESPOND </a:t>
            </a:r>
          </a:p>
          <a:p>
            <a:pPr lvl="1">
              <a:buFont typeface="Wingdings" panose="05000000000000000000" pitchFamily="2" charset="2"/>
              <a:buChar char="ü"/>
            </a:pPr>
            <a:r>
              <a:rPr lang="en-US" dirty="0"/>
              <a:t>ELEVATE </a:t>
            </a:r>
          </a:p>
          <a:p>
            <a:pPr marL="0" indent="0" algn="ctr">
              <a:buNone/>
            </a:pPr>
            <a:r>
              <a:rPr lang="en-US" sz="2400" i="1" dirty="0"/>
              <a:t>When you see, hear or think something doesn’t seem right remember to err on the side of safety and report to your supervisor!</a:t>
            </a:r>
          </a:p>
          <a:p>
            <a:endParaRPr lang="en-US" sz="2400" b="1" dirty="0">
              <a:highlight>
                <a:srgbClr val="000000"/>
              </a:highlight>
            </a:endParaRPr>
          </a:p>
          <a:p>
            <a:endParaRPr lang="en-US" sz="2400" dirty="0"/>
          </a:p>
        </p:txBody>
      </p:sp>
      <p:sp>
        <p:nvSpPr>
          <p:cNvPr id="5" name="Title 4">
            <a:extLst>
              <a:ext uri="{FF2B5EF4-FFF2-40B4-BE49-F238E27FC236}">
                <a16:creationId xmlns:a16="http://schemas.microsoft.com/office/drawing/2014/main" id="{F3DD90CA-ED02-4A57-B3FE-7A146BD6B328}"/>
              </a:ext>
            </a:extLst>
          </p:cNvPr>
          <p:cNvSpPr>
            <a:spLocks noGrp="1"/>
          </p:cNvSpPr>
          <p:nvPr>
            <p:ph type="title"/>
          </p:nvPr>
        </p:nvSpPr>
        <p:spPr>
          <a:xfrm rot="10800000" flipV="1">
            <a:off x="393700" y="1250994"/>
            <a:ext cx="3342726" cy="4051842"/>
          </a:xfrm>
        </p:spPr>
        <p:txBody>
          <a:bodyPr>
            <a:normAutofit/>
          </a:bodyPr>
          <a:lstStyle/>
          <a:p>
            <a:r>
              <a:rPr lang="en-US" sz="5400" b="1" dirty="0">
                <a:solidFill>
                  <a:schemeClr val="bg1"/>
                </a:solidFill>
                <a:effectLst>
                  <a:outerShdw blurRad="38100" dist="38100" dir="2700000" algn="tl">
                    <a:srgbClr val="000000">
                      <a:alpha val="43137"/>
                    </a:srgbClr>
                  </a:outerShdw>
                </a:effectLst>
              </a:rPr>
              <a:t>Summary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&amp;</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Conclusion </a:t>
            </a:r>
          </a:p>
        </p:txBody>
      </p:sp>
    </p:spTree>
    <p:extLst>
      <p:ext uri="{BB962C8B-B14F-4D97-AF65-F5344CB8AC3E}">
        <p14:creationId xmlns:p14="http://schemas.microsoft.com/office/powerpoint/2010/main" val="153283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3F2-A690-4F39-AB8E-6864FD3238E4}"/>
              </a:ext>
            </a:extLst>
          </p:cNvPr>
          <p:cNvSpPr>
            <a:spLocks noGrp="1"/>
          </p:cNvSpPr>
          <p:nvPr>
            <p:ph type="title"/>
          </p:nvPr>
        </p:nvSpPr>
        <p:spPr>
          <a:xfrm>
            <a:off x="341376" y="557190"/>
            <a:ext cx="5489063" cy="2503002"/>
          </a:xfrm>
        </p:spPr>
        <p:txBody>
          <a:bodyPr>
            <a:normAutofit/>
          </a:bodyPr>
          <a:lstStyle/>
          <a:p>
            <a:pPr algn="ctr"/>
            <a:r>
              <a:rPr lang="en-US" sz="5400" b="1" i="1" dirty="0">
                <a:effectLst>
                  <a:outerShdw blurRad="38100" dist="38100" dir="2700000" algn="tl">
                    <a:srgbClr val="000000">
                      <a:alpha val="43137"/>
                    </a:srgbClr>
                  </a:outerShdw>
                </a:effectLst>
              </a:rPr>
              <a:t>Thank you for your participation!</a:t>
            </a:r>
          </a:p>
        </p:txBody>
      </p:sp>
      <p:sp>
        <p:nvSpPr>
          <p:cNvPr id="3" name="Content Placeholder 2">
            <a:extLst>
              <a:ext uri="{FF2B5EF4-FFF2-40B4-BE49-F238E27FC236}">
                <a16:creationId xmlns:a16="http://schemas.microsoft.com/office/drawing/2014/main" id="{69104738-E0F0-4E4B-8BDE-8C9DEB367FF1}"/>
              </a:ext>
            </a:extLst>
          </p:cNvPr>
          <p:cNvSpPr>
            <a:spLocks noGrp="1"/>
          </p:cNvSpPr>
          <p:nvPr>
            <p:ph idx="1"/>
          </p:nvPr>
        </p:nvSpPr>
        <p:spPr>
          <a:xfrm>
            <a:off x="583324" y="2632841"/>
            <a:ext cx="5247114" cy="4035973"/>
          </a:xfrm>
        </p:spPr>
        <p:txBody>
          <a:bodyPr>
            <a:normAutofit/>
          </a:bodyPr>
          <a:lstStyle/>
          <a:p>
            <a:pPr marL="0" indent="0" algn="ctr">
              <a:buNone/>
            </a:pPr>
            <a:r>
              <a:rPr lang="en-US" sz="2000" u="sng" dirty="0"/>
              <a:t>Resources</a:t>
            </a:r>
          </a:p>
          <a:p>
            <a:pPr marL="0" indent="0">
              <a:buNone/>
            </a:pPr>
            <a:r>
              <a:rPr lang="en-US" sz="2000" dirty="0"/>
              <a:t>ODP Everyday Lives</a:t>
            </a:r>
          </a:p>
          <a:p>
            <a:pPr marL="0" indent="0">
              <a:buNone/>
            </a:pPr>
            <a:r>
              <a:rPr lang="en-US" sz="2000" dirty="0"/>
              <a:t>UCP’s Sexual Health, Personal Relationships, and Sexuality Guideline</a:t>
            </a:r>
          </a:p>
          <a:p>
            <a:pPr marL="0" indent="0">
              <a:buNone/>
            </a:pPr>
            <a:r>
              <a:rPr lang="en-US" sz="2000"/>
              <a:t>UCP’s General Relationship </a:t>
            </a:r>
            <a:r>
              <a:rPr lang="en-US" sz="2000" dirty="0"/>
              <a:t>Questionnaire </a:t>
            </a:r>
          </a:p>
          <a:p>
            <a:pPr marL="0" indent="0">
              <a:buNone/>
            </a:pPr>
            <a:r>
              <a:rPr lang="en-US" sz="2000" dirty="0"/>
              <a:t>Open Futures Learning – Sexuality and Relationships module</a:t>
            </a:r>
          </a:p>
          <a:p>
            <a:pPr marL="0" indent="0">
              <a:buNone/>
            </a:pPr>
            <a:r>
              <a:rPr lang="en-US" sz="2000" dirty="0"/>
              <a:t>ODP bulletins -</a:t>
            </a:r>
            <a:r>
              <a:rPr lang="en-US" dirty="0"/>
              <a:t> </a:t>
            </a:r>
            <a:r>
              <a:rPr lang="en-US" sz="2100" b="1" dirty="0"/>
              <a:t>00-18-01 </a:t>
            </a:r>
            <a:r>
              <a:rPr lang="en-US" sz="2200" dirty="0"/>
              <a:t>and </a:t>
            </a:r>
            <a:r>
              <a:rPr lang="en-US" sz="2000" b="1" dirty="0"/>
              <a:t>21-020</a:t>
            </a:r>
          </a:p>
          <a:p>
            <a:pPr marL="0" indent="0">
              <a:buNone/>
            </a:pPr>
            <a:r>
              <a:rPr lang="en-US" sz="2000" dirty="0"/>
              <a:t>Sexual Bill of Rights </a:t>
            </a:r>
            <a:r>
              <a:rPr lang="en-US" sz="2000" dirty="0">
                <a:hlinkClick r:id="rId3"/>
              </a:rPr>
              <a:t>https://www.youtube.com/watch?v=zX8z_5kXLGo</a:t>
            </a:r>
            <a:endParaRPr lang="en-US" sz="2000" dirty="0"/>
          </a:p>
          <a:p>
            <a:pPr marL="0" indent="0">
              <a:buNone/>
            </a:pPr>
            <a:endParaRPr lang="en-US" sz="2000" dirty="0"/>
          </a:p>
        </p:txBody>
      </p:sp>
      <p:pic>
        <p:nvPicPr>
          <p:cNvPr id="9" name="Picture 8">
            <a:extLst>
              <a:ext uri="{FF2B5EF4-FFF2-40B4-BE49-F238E27FC236}">
                <a16:creationId xmlns:a16="http://schemas.microsoft.com/office/drawing/2014/main" id="{D33BB597-F608-4557-BFE9-B4E9D76AFCF8}"/>
              </a:ext>
            </a:extLst>
          </p:cNvPr>
          <p:cNvPicPr>
            <a:picLocks noChangeAspect="1"/>
          </p:cNvPicPr>
          <p:nvPr/>
        </p:nvPicPr>
        <p:blipFill rotWithShape="1">
          <a:blip r:embed="rId4"/>
          <a:srcRect t="4299" r="2" b="7447"/>
          <a:stretch/>
        </p:blipFill>
        <p:spPr>
          <a:xfrm>
            <a:off x="6189155" y="10"/>
            <a:ext cx="6002844" cy="6857990"/>
          </a:xfrm>
          <a:prstGeom prst="rect">
            <a:avLst/>
          </a:prstGeom>
          <a:effectLst/>
        </p:spPr>
      </p:pic>
    </p:spTree>
    <p:extLst>
      <p:ext uri="{BB962C8B-B14F-4D97-AF65-F5344CB8AC3E}">
        <p14:creationId xmlns:p14="http://schemas.microsoft.com/office/powerpoint/2010/main" val="174191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AAD69-5315-472B-9C92-1369E17CCB4C}"/>
              </a:ext>
            </a:extLst>
          </p:cNvPr>
          <p:cNvSpPr>
            <a:spLocks noGrp="1"/>
          </p:cNvSpPr>
          <p:nvPr>
            <p:ph type="title"/>
          </p:nvPr>
        </p:nvSpPr>
        <p:spPr>
          <a:xfrm>
            <a:off x="495300" y="640080"/>
            <a:ext cx="3860799" cy="4986019"/>
          </a:xfrm>
          <a:noFill/>
        </p:spPr>
        <p:txBody>
          <a:bodyPr vert="horz" lIns="91440" tIns="45720" rIns="91440" bIns="45720" rtlCol="0" anchor="b">
            <a:normAutofit/>
          </a:bodyPr>
          <a:lstStyle/>
          <a:p>
            <a:pPr algn="ctr"/>
            <a:r>
              <a:rPr lang="en-US" b="1" kern="1200" dirty="0">
                <a:solidFill>
                  <a:schemeClr val="bg1"/>
                </a:solidFill>
                <a:effectLst>
                  <a:outerShdw blurRad="38100" dist="38100" dir="2700000" algn="tl">
                    <a:srgbClr val="000000">
                      <a:alpha val="43137"/>
                    </a:srgbClr>
                  </a:outerShdw>
                </a:effectLst>
                <a:latin typeface="+mj-lt"/>
                <a:ea typeface="+mj-ea"/>
                <a:cs typeface="+mj-cs"/>
              </a:rPr>
              <a:t>Background Information:</a:t>
            </a:r>
            <a:br>
              <a:rPr lang="en-US" b="1" kern="1200" dirty="0">
                <a:solidFill>
                  <a:schemeClr val="bg1"/>
                </a:solidFill>
                <a:effectLst>
                  <a:outerShdw blurRad="38100" dist="38100" dir="2700000" algn="tl">
                    <a:srgbClr val="000000">
                      <a:alpha val="43137"/>
                    </a:srgbClr>
                  </a:outerShdw>
                </a:effectLst>
                <a:latin typeface="+mj-lt"/>
                <a:ea typeface="+mj-ea"/>
                <a:cs typeface="+mj-cs"/>
              </a:rPr>
            </a:br>
            <a:r>
              <a:rPr lang="en-US" b="1" kern="1200" dirty="0">
                <a:solidFill>
                  <a:schemeClr val="bg1"/>
                </a:solidFill>
                <a:effectLst>
                  <a:outerShdw blurRad="38100" dist="38100" dir="2700000" algn="tl">
                    <a:srgbClr val="000000">
                      <a:alpha val="43137"/>
                    </a:srgbClr>
                  </a:outerShdw>
                </a:effectLst>
                <a:latin typeface="+mj-lt"/>
                <a:ea typeface="+mj-ea"/>
                <a:cs typeface="+mj-cs"/>
              </a:rPr>
              <a:t>_______</a:t>
            </a:r>
            <a:br>
              <a:rPr lang="en-US" b="1" kern="1200" dirty="0">
                <a:solidFill>
                  <a:schemeClr val="bg1"/>
                </a:solidFill>
                <a:effectLst>
                  <a:outerShdw blurRad="38100" dist="38100" dir="2700000" algn="tl">
                    <a:srgbClr val="000000">
                      <a:alpha val="43137"/>
                    </a:srgbClr>
                  </a:outerShdw>
                </a:effectLst>
                <a:latin typeface="+mj-lt"/>
                <a:ea typeface="+mj-ea"/>
                <a:cs typeface="+mj-cs"/>
              </a:rPr>
            </a:br>
            <a:br>
              <a:rPr lang="en-US" b="1" kern="1200" dirty="0">
                <a:solidFill>
                  <a:schemeClr val="bg1"/>
                </a:solidFill>
                <a:effectLst>
                  <a:outerShdw blurRad="38100" dist="38100" dir="2700000" algn="tl">
                    <a:srgbClr val="000000">
                      <a:alpha val="43137"/>
                    </a:srgbClr>
                  </a:outerShdw>
                </a:effectLst>
                <a:latin typeface="+mj-lt"/>
                <a:ea typeface="+mj-ea"/>
                <a:cs typeface="+mj-cs"/>
              </a:rPr>
            </a:br>
            <a:r>
              <a:rPr lang="en-US" b="1" kern="1200" dirty="0">
                <a:solidFill>
                  <a:schemeClr val="bg1"/>
                </a:solidFill>
                <a:effectLst>
                  <a:outerShdw blurRad="38100" dist="38100" dir="2700000" algn="tl">
                    <a:srgbClr val="000000">
                      <a:alpha val="43137"/>
                    </a:srgbClr>
                  </a:outerShdw>
                </a:effectLst>
                <a:latin typeface="+mj-lt"/>
                <a:ea typeface="+mj-ea"/>
                <a:cs typeface="+mj-cs"/>
              </a:rPr>
              <a:t>Office of Developmental Programs </a:t>
            </a:r>
          </a:p>
        </p:txBody>
      </p:sp>
      <p:pic>
        <p:nvPicPr>
          <p:cNvPr id="4" name="Content Placeholder 3">
            <a:extLst>
              <a:ext uri="{FF2B5EF4-FFF2-40B4-BE49-F238E27FC236}">
                <a16:creationId xmlns:a16="http://schemas.microsoft.com/office/drawing/2014/main" id="{BA7DC82D-BA0B-4166-9653-1D54866DAC79}"/>
              </a:ext>
            </a:extLst>
          </p:cNvPr>
          <p:cNvPicPr>
            <a:picLocks noGrp="1" noChangeAspect="1"/>
          </p:cNvPicPr>
          <p:nvPr>
            <p:ph idx="1"/>
          </p:nvPr>
        </p:nvPicPr>
        <p:blipFill rotWithShape="1">
          <a:blip r:embed="rId3"/>
          <a:srcRect b="7679"/>
          <a:stretch/>
        </p:blipFill>
        <p:spPr>
          <a:xfrm>
            <a:off x="5215678" y="0"/>
            <a:ext cx="6371239" cy="6857999"/>
          </a:xfrm>
          <a:prstGeom prst="rect">
            <a:avLst/>
          </a:prstGeom>
        </p:spPr>
      </p:pic>
    </p:spTree>
    <p:extLst>
      <p:ext uri="{BB962C8B-B14F-4D97-AF65-F5344CB8AC3E}">
        <p14:creationId xmlns:p14="http://schemas.microsoft.com/office/powerpoint/2010/main" val="158325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8966C-CD50-4FF7-9461-DBC4906C72FD}"/>
              </a:ext>
            </a:extLst>
          </p:cNvPr>
          <p:cNvSpPr>
            <a:spLocks noGrp="1"/>
          </p:cNvSpPr>
          <p:nvPr>
            <p:ph type="title"/>
          </p:nvPr>
        </p:nvSpPr>
        <p:spPr>
          <a:xfrm>
            <a:off x="431801" y="640080"/>
            <a:ext cx="3596690" cy="5100320"/>
          </a:xfrm>
          <a:noFill/>
        </p:spPr>
        <p:txBody>
          <a:bodyPr vert="horz" lIns="91440" tIns="45720" rIns="91440" bIns="45720" rtlCol="0" anchor="b">
            <a:normAutofit/>
          </a:bodyPr>
          <a:lstStyle/>
          <a:p>
            <a:pPr algn="ctr"/>
            <a:r>
              <a:rPr lang="en-US" sz="4100" kern="1200" dirty="0">
                <a:solidFill>
                  <a:schemeClr val="bg1"/>
                </a:solidFill>
                <a:effectLst>
                  <a:outerShdw blurRad="38100" dist="38100" dir="2700000" algn="tl">
                    <a:srgbClr val="000000">
                      <a:alpha val="43137"/>
                    </a:srgbClr>
                  </a:outerShdw>
                </a:effectLst>
                <a:latin typeface="+mj-lt"/>
                <a:ea typeface="+mj-ea"/>
                <a:cs typeface="+mj-cs"/>
              </a:rPr>
              <a:t>UCP Central PA’s</a:t>
            </a:r>
            <a:br>
              <a:rPr lang="en-US" sz="4100" kern="1200" dirty="0">
                <a:solidFill>
                  <a:schemeClr val="bg1"/>
                </a:solidFill>
                <a:effectLst>
                  <a:outerShdw blurRad="38100" dist="38100" dir="2700000" algn="tl">
                    <a:srgbClr val="000000">
                      <a:alpha val="43137"/>
                    </a:srgbClr>
                  </a:outerShdw>
                </a:effectLst>
                <a:latin typeface="+mj-lt"/>
                <a:ea typeface="+mj-ea"/>
                <a:cs typeface="+mj-cs"/>
              </a:rPr>
            </a:br>
            <a:br>
              <a:rPr lang="en-US" sz="4100" kern="1200" dirty="0">
                <a:solidFill>
                  <a:schemeClr val="bg1"/>
                </a:solidFill>
                <a:effectLst>
                  <a:outerShdw blurRad="38100" dist="38100" dir="2700000" algn="tl">
                    <a:srgbClr val="000000">
                      <a:alpha val="43137"/>
                    </a:srgbClr>
                  </a:outerShdw>
                </a:effectLst>
                <a:latin typeface="+mj-lt"/>
                <a:ea typeface="+mj-ea"/>
                <a:cs typeface="+mj-cs"/>
              </a:rPr>
            </a:br>
            <a:r>
              <a:rPr lang="en-US" sz="4100" b="1" kern="1200" dirty="0">
                <a:solidFill>
                  <a:schemeClr val="bg1"/>
                </a:solidFill>
                <a:effectLst>
                  <a:outerShdw blurRad="38100" dist="38100" dir="2700000" algn="tl">
                    <a:srgbClr val="000000">
                      <a:alpha val="43137"/>
                    </a:srgbClr>
                  </a:outerShdw>
                </a:effectLst>
                <a:latin typeface="+mj-lt"/>
                <a:ea typeface="+mj-ea"/>
                <a:cs typeface="+mj-cs"/>
              </a:rPr>
              <a:t>Sexual Health, Personal Relationships, and Sexuality Guidelines</a:t>
            </a:r>
          </a:p>
        </p:txBody>
      </p:sp>
      <p:pic>
        <p:nvPicPr>
          <p:cNvPr id="4" name="Content Placeholder 3" descr="Text, letter&#10;&#10;Description automatically generated">
            <a:extLst>
              <a:ext uri="{FF2B5EF4-FFF2-40B4-BE49-F238E27FC236}">
                <a16:creationId xmlns:a16="http://schemas.microsoft.com/office/drawing/2014/main" id="{ABB68F35-FBEA-4397-9EAA-D55A1FEB1348}"/>
              </a:ext>
            </a:extLst>
          </p:cNvPr>
          <p:cNvPicPr>
            <a:picLocks noGrp="1" noChangeAspect="1"/>
          </p:cNvPicPr>
          <p:nvPr>
            <p:ph idx="1"/>
          </p:nvPr>
        </p:nvPicPr>
        <p:blipFill rotWithShape="1">
          <a:blip r:embed="rId3"/>
          <a:srcRect b="9397"/>
          <a:stretch/>
        </p:blipFill>
        <p:spPr>
          <a:xfrm>
            <a:off x="5448299" y="179948"/>
            <a:ext cx="5554679" cy="6589152"/>
          </a:xfrm>
          <a:prstGeom prst="rect">
            <a:avLst/>
          </a:prstGeom>
        </p:spPr>
      </p:pic>
    </p:spTree>
    <p:extLst>
      <p:ext uri="{BB962C8B-B14F-4D97-AF65-F5344CB8AC3E}">
        <p14:creationId xmlns:p14="http://schemas.microsoft.com/office/powerpoint/2010/main" val="231970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F8E0803-FFBE-43C4-A8A5-F34CC0D88BC8}"/>
              </a:ext>
            </a:extLst>
          </p:cNvPr>
          <p:cNvSpPr>
            <a:spLocks noGrp="1"/>
          </p:cNvSpPr>
          <p:nvPr>
            <p:ph type="title"/>
          </p:nvPr>
        </p:nvSpPr>
        <p:spPr>
          <a:xfrm>
            <a:off x="1098468" y="885651"/>
            <a:ext cx="3339420" cy="4624603"/>
          </a:xfrm>
        </p:spPr>
        <p:txBody>
          <a:bodyPr>
            <a:normAutofit/>
          </a:bodyPr>
          <a:lstStyle/>
          <a:p>
            <a:r>
              <a:rPr lang="en-US" sz="4100" i="1" dirty="0">
                <a:solidFill>
                  <a:srgbClr val="FFFFFF"/>
                </a:solidFill>
                <a:effectLst>
                  <a:outerShdw blurRad="38100" dist="38100" dir="2700000" algn="tl">
                    <a:srgbClr val="000000">
                      <a:alpha val="43137"/>
                    </a:srgbClr>
                  </a:outerShdw>
                </a:effectLst>
              </a:rPr>
              <a:t>UCP Central PA </a:t>
            </a:r>
            <a:br>
              <a:rPr lang="en-US" sz="4100" b="1" i="1" dirty="0">
                <a:solidFill>
                  <a:srgbClr val="FFFFFF"/>
                </a:solidFill>
                <a:effectLst>
                  <a:outerShdw blurRad="38100" dist="38100" dir="2700000" algn="tl">
                    <a:srgbClr val="000000">
                      <a:alpha val="43137"/>
                    </a:srgbClr>
                  </a:outerShdw>
                </a:effectLst>
              </a:rPr>
            </a:br>
            <a:r>
              <a:rPr lang="en-US" sz="4100" b="1" i="1" dirty="0">
                <a:solidFill>
                  <a:srgbClr val="FFFFFF"/>
                </a:solidFill>
                <a:effectLst>
                  <a:outerShdw blurRad="38100" dist="38100" dir="2700000" algn="tl">
                    <a:srgbClr val="000000">
                      <a:alpha val="43137"/>
                    </a:srgbClr>
                  </a:outerShdw>
                </a:effectLst>
              </a:rPr>
              <a:t>General Relationship Questionnaire</a:t>
            </a:r>
          </a:p>
        </p:txBody>
      </p:sp>
      <p:sp>
        <p:nvSpPr>
          <p:cNvPr id="3" name="Content Placeholder 2">
            <a:extLst>
              <a:ext uri="{FF2B5EF4-FFF2-40B4-BE49-F238E27FC236}">
                <a16:creationId xmlns:a16="http://schemas.microsoft.com/office/drawing/2014/main" id="{26324977-94A2-479E-ADE6-E29621DBDC44}"/>
              </a:ext>
            </a:extLst>
          </p:cNvPr>
          <p:cNvSpPr>
            <a:spLocks noGrp="1"/>
          </p:cNvSpPr>
          <p:nvPr>
            <p:ph idx="1"/>
          </p:nvPr>
        </p:nvSpPr>
        <p:spPr>
          <a:xfrm>
            <a:off x="4815840" y="0"/>
            <a:ext cx="6998208" cy="6681216"/>
          </a:xfrm>
        </p:spPr>
        <p:txBody>
          <a:bodyPr anchor="ctr">
            <a:normAutofit/>
          </a:bodyPr>
          <a:lstStyle/>
          <a:p>
            <a:pPr marL="0" indent="0">
              <a:buNone/>
            </a:pPr>
            <a:r>
              <a:rPr lang="en-US" dirty="0">
                <a:latin typeface="Calibri" panose="020F0502020204030204" pitchFamily="34" charset="0"/>
                <a:ea typeface="Calibri" panose="020F0502020204030204" pitchFamily="34" charset="0"/>
              </a:rPr>
              <a:t>A</a:t>
            </a:r>
            <a:r>
              <a:rPr lang="en-US" dirty="0">
                <a:effectLst/>
                <a:latin typeface="Calibri" panose="020F0502020204030204" pitchFamily="34" charset="0"/>
                <a:ea typeface="Calibri" panose="020F0502020204030204" pitchFamily="34" charset="0"/>
              </a:rPr>
              <a:t>ssessment used to e</a:t>
            </a:r>
            <a:r>
              <a:rPr lang="en-US" dirty="0"/>
              <a:t>valuate understanding of sex-related topics, including:</a:t>
            </a:r>
            <a:endParaRPr lang="en-US" dirty="0">
              <a:effectLst/>
              <a:latin typeface="Calibri" panose="020F0502020204030204" pitchFamily="34" charset="0"/>
              <a:ea typeface="Calibri" panose="020F0502020204030204" pitchFamily="34" charset="0"/>
            </a:endParaRPr>
          </a:p>
          <a:p>
            <a:pPr lvl="1">
              <a:buFont typeface="Wingdings" panose="05000000000000000000" pitchFamily="2" charset="2"/>
              <a:buChar char="q"/>
            </a:pPr>
            <a:r>
              <a:rPr lang="en-US" sz="2800" dirty="0"/>
              <a:t>Anatomy &amp; Physiology</a:t>
            </a:r>
          </a:p>
          <a:p>
            <a:pPr lvl="1">
              <a:buFont typeface="Wingdings" panose="05000000000000000000" pitchFamily="2" charset="2"/>
              <a:buChar char="q"/>
            </a:pPr>
            <a:r>
              <a:rPr lang="en-US" sz="2800" dirty="0"/>
              <a:t>Sexual intercourse</a:t>
            </a:r>
          </a:p>
          <a:p>
            <a:pPr lvl="1">
              <a:buFont typeface="Wingdings" panose="05000000000000000000" pitchFamily="2" charset="2"/>
              <a:buChar char="q"/>
            </a:pPr>
            <a:r>
              <a:rPr lang="en-US" sz="2800" dirty="0"/>
              <a:t>Masturbation</a:t>
            </a:r>
          </a:p>
          <a:p>
            <a:pPr lvl="1">
              <a:buFont typeface="Wingdings" panose="05000000000000000000" pitchFamily="2" charset="2"/>
              <a:buChar char="q"/>
            </a:pPr>
            <a:r>
              <a:rPr lang="en-US" sz="2800" dirty="0"/>
              <a:t>Pregnancy/contraception</a:t>
            </a:r>
          </a:p>
          <a:p>
            <a:pPr lvl="1">
              <a:buFont typeface="Wingdings" panose="05000000000000000000" pitchFamily="2" charset="2"/>
              <a:buChar char="q"/>
            </a:pPr>
            <a:r>
              <a:rPr lang="en-US" sz="2800" dirty="0"/>
              <a:t>STD’s</a:t>
            </a:r>
          </a:p>
          <a:p>
            <a:pPr lvl="1">
              <a:buFont typeface="Wingdings" panose="05000000000000000000" pitchFamily="2" charset="2"/>
              <a:buChar char="q"/>
            </a:pPr>
            <a:r>
              <a:rPr lang="en-US" sz="2800" dirty="0"/>
              <a:t>Sexuality</a:t>
            </a:r>
          </a:p>
          <a:p>
            <a:pPr marL="0" indent="0">
              <a:buNone/>
            </a:pPr>
            <a:r>
              <a:rPr lang="en-US" dirty="0">
                <a:latin typeface="Calibri" panose="020F0502020204030204" pitchFamily="34" charset="0"/>
                <a:ea typeface="Calibri" panose="020F0502020204030204" pitchFamily="34" charset="0"/>
              </a:rPr>
              <a:t>Results</a:t>
            </a:r>
            <a:r>
              <a:rPr lang="en-US" dirty="0">
                <a:effectLst/>
                <a:latin typeface="Calibri" panose="020F0502020204030204" pitchFamily="34" charset="0"/>
                <a:ea typeface="Calibri" panose="020F0502020204030204" pitchFamily="34" charset="0"/>
              </a:rPr>
              <a:t> used to develop educational opportunities for participants, based on their knowledge, to protect from misinformation, exploitation or abuse. The results will also be used to promote and assist the participant in establishing their sexual wellness.</a:t>
            </a:r>
          </a:p>
        </p:txBody>
      </p:sp>
    </p:spTree>
    <p:extLst>
      <p:ext uri="{BB962C8B-B14F-4D97-AF65-F5344CB8AC3E}">
        <p14:creationId xmlns:p14="http://schemas.microsoft.com/office/powerpoint/2010/main" val="58176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5D26-5F67-4519-A5EE-203201D3B818}"/>
              </a:ext>
            </a:extLst>
          </p:cNvPr>
          <p:cNvSpPr>
            <a:spLocks noGrp="1"/>
          </p:cNvSpPr>
          <p:nvPr>
            <p:ph type="title"/>
          </p:nvPr>
        </p:nvSpPr>
        <p:spPr>
          <a:xfrm>
            <a:off x="838200" y="365760"/>
            <a:ext cx="10515600" cy="1325563"/>
          </a:xfrm>
        </p:spPr>
        <p:txBody>
          <a:bodyPr>
            <a:normAutofit/>
          </a:bodyPr>
          <a:lstStyle/>
          <a:p>
            <a:pPr algn="ctr"/>
            <a:r>
              <a:rPr lang="en-US" sz="41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Everyday Lives Values as They Apply to Sexual Health, Personal Relationships, and Sexuality</a:t>
            </a:r>
            <a:endParaRPr lang="en-US" sz="4100" b="1" dirty="0">
              <a:solidFill>
                <a:srgbClr val="0070C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A06FA5C-729F-4840-BCDB-CAFD5F34925C}"/>
              </a:ext>
            </a:extLst>
          </p:cNvPr>
          <p:cNvPicPr>
            <a:picLocks noChangeAspect="1"/>
          </p:cNvPicPr>
          <p:nvPr/>
        </p:nvPicPr>
        <p:blipFill rotWithShape="1">
          <a:blip r:embed="rId3"/>
          <a:srcRect r="1037" b="-2"/>
          <a:stretch/>
        </p:blipFill>
        <p:spPr>
          <a:xfrm>
            <a:off x="521652" y="2276856"/>
            <a:ext cx="5015484" cy="3900106"/>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6C8AF6BC-E57B-4F3A-B6F8-0C08B9CBC49A}"/>
              </a:ext>
            </a:extLst>
          </p:cNvPr>
          <p:cNvSpPr>
            <a:spLocks noGrp="1"/>
          </p:cNvSpPr>
          <p:nvPr>
            <p:ph idx="1"/>
          </p:nvPr>
        </p:nvSpPr>
        <p:spPr>
          <a:xfrm>
            <a:off x="5699464" y="2276856"/>
            <a:ext cx="6312023" cy="4215384"/>
          </a:xfrm>
        </p:spPr>
        <p:txBody>
          <a:bodyPr anchor="ctr">
            <a:normAutofit lnSpcReduction="10000"/>
          </a:bodyPr>
          <a:lstStyle/>
          <a:p>
            <a:pPr marL="0" indent="0">
              <a:spcBef>
                <a:spcPts val="0"/>
              </a:spcBef>
              <a:buNone/>
            </a:pPr>
            <a:r>
              <a:rPr lang="en-US" sz="2400" i="1" dirty="0"/>
              <a:t>Individuals with disabilities have the right…</a:t>
            </a:r>
            <a:endParaRPr lang="en-US" sz="2400" i="1" dirty="0">
              <a:effectLst/>
              <a:latin typeface="Calibri" panose="020F050202020403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F"/>
            </a:pPr>
            <a:r>
              <a:rPr lang="en-US" sz="2400" dirty="0">
                <a:effectLst/>
                <a:latin typeface="Calibri" panose="020F0502020204030204" pitchFamily="34" charset="0"/>
                <a:ea typeface="Calibri" panose="020F0502020204030204" pitchFamily="34" charset="0"/>
                <a:cs typeface="Arial" panose="020B0604020202020204" pitchFamily="34" charset="0"/>
              </a:rPr>
              <a:t>to privacy when accessing supports and have the right to have information about their personal relationships remain private unless they consent to a disclosure.</a:t>
            </a:r>
          </a:p>
          <a:p>
            <a:pPr marL="0" marR="0" indent="0">
              <a:spcBef>
                <a:spcPts val="0"/>
              </a:spcBef>
              <a:spcAft>
                <a:spcPts val="0"/>
              </a:spcAft>
              <a:buNone/>
            </a:pPr>
            <a:endParaRPr lang="en-US" sz="2400" dirty="0">
              <a:effectLst/>
              <a:latin typeface="Arial" panose="020B06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F"/>
            </a:pPr>
            <a:r>
              <a:rPr lang="en-US" sz="2400" dirty="0">
                <a:effectLst/>
                <a:latin typeface="Calibri" panose="020F0502020204030204" pitchFamily="34" charset="0"/>
                <a:ea typeface="Calibri" panose="020F0502020204030204" pitchFamily="34" charset="0"/>
                <a:cs typeface="Arial" panose="020B0604020202020204" pitchFamily="34" charset="0"/>
              </a:rPr>
              <a:t>to enjoy relationships and to express their sexuality in a safe manner.  </a:t>
            </a:r>
          </a:p>
          <a:p>
            <a:pPr marL="0" marR="0" indent="0">
              <a:spcBef>
                <a:spcPts val="0"/>
              </a:spcBef>
              <a:spcAft>
                <a:spcPts val="0"/>
              </a:spcAft>
              <a:buNone/>
            </a:pPr>
            <a:endParaRPr lang="en-US" sz="2400" dirty="0">
              <a:latin typeface="Arial" panose="020B06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F"/>
            </a:pPr>
            <a:r>
              <a:rPr lang="en-US" sz="2400" dirty="0">
                <a:effectLst/>
                <a:latin typeface="Calibri" panose="020F0502020204030204" pitchFamily="34" charset="0"/>
                <a:ea typeface="Calibri" panose="020F0502020204030204" pitchFamily="34" charset="0"/>
                <a:cs typeface="Arial" panose="020B0604020202020204" pitchFamily="34" charset="0"/>
              </a:rPr>
              <a:t>to have their sexual health and personal relationships supported by knowledgeable provider agency staff and a knowledgeable Individual Support Plan team. </a:t>
            </a:r>
            <a:endParaRPr lang="en-US" sz="2400" dirty="0">
              <a:effectLst/>
              <a:latin typeface="Arial" panose="020B0604020202020204" pitchFamily="34" charset="0"/>
              <a:ea typeface="Calibri" panose="020F0502020204030204" pitchFamily="34" charset="0"/>
            </a:endParaRPr>
          </a:p>
          <a:p>
            <a:pPr marL="0" indent="0">
              <a:buNone/>
            </a:pPr>
            <a:endParaRPr lang="en-US" sz="1700" dirty="0"/>
          </a:p>
        </p:txBody>
      </p:sp>
    </p:spTree>
    <p:extLst>
      <p:ext uri="{BB962C8B-B14F-4D97-AF65-F5344CB8AC3E}">
        <p14:creationId xmlns:p14="http://schemas.microsoft.com/office/powerpoint/2010/main" val="330196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12380-4082-4FD4-A1F7-D562919FA0D8}"/>
              </a:ext>
            </a:extLst>
          </p:cNvPr>
          <p:cNvSpPr>
            <a:spLocks noGrp="1"/>
          </p:cNvSpPr>
          <p:nvPr>
            <p:ph type="title"/>
          </p:nvPr>
        </p:nvSpPr>
        <p:spPr>
          <a:xfrm>
            <a:off x="838200" y="365760"/>
            <a:ext cx="10515600" cy="1325563"/>
          </a:xfrm>
        </p:spPr>
        <p:txBody>
          <a:bodyPr>
            <a:normAutofit/>
          </a:bodyPr>
          <a:lstStyle/>
          <a:p>
            <a:pPr algn="ctr"/>
            <a:r>
              <a:rPr lang="en-US" sz="4100"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Everyday Lives Values as They Apply to Sexual Health, Personal Relationships, and Sexuality</a:t>
            </a:r>
            <a:endParaRPr lang="en-US" sz="4100" dirty="0">
              <a:solidFill>
                <a:srgbClr val="FFFFFF"/>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11EE2D0F-9AF9-421A-95E9-FF369A8ADB71}"/>
              </a:ext>
            </a:extLst>
          </p:cNvPr>
          <p:cNvPicPr>
            <a:picLocks noChangeAspect="1"/>
          </p:cNvPicPr>
          <p:nvPr/>
        </p:nvPicPr>
        <p:blipFill rotWithShape="1">
          <a:blip r:embed="rId3"/>
          <a:srcRect r="1037" b="-2"/>
          <a:stretch/>
        </p:blipFill>
        <p:spPr>
          <a:xfrm>
            <a:off x="521652" y="2276856"/>
            <a:ext cx="5015484" cy="3900106"/>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019699FD-2331-41AE-A377-C0A5581BEA93}"/>
              </a:ext>
            </a:extLst>
          </p:cNvPr>
          <p:cNvSpPr>
            <a:spLocks noGrp="1"/>
          </p:cNvSpPr>
          <p:nvPr>
            <p:ph idx="1"/>
          </p:nvPr>
        </p:nvSpPr>
        <p:spPr>
          <a:xfrm>
            <a:off x="5734974" y="2276856"/>
            <a:ext cx="6258757" cy="4581144"/>
          </a:xfrm>
        </p:spPr>
        <p:txBody>
          <a:bodyPr anchor="ctr">
            <a:normAutofit/>
          </a:bodyPr>
          <a:lstStyle/>
          <a:p>
            <a:pPr marL="0" indent="0">
              <a:buNone/>
            </a:pPr>
            <a:r>
              <a:rPr lang="en-US" sz="2000" i="1" dirty="0"/>
              <a:t>Individuals with disabilities…</a:t>
            </a:r>
          </a:p>
          <a:p>
            <a:pPr marR="0" lvl="0">
              <a:spcBef>
                <a:spcPts val="0"/>
              </a:spcBef>
              <a:spcAft>
                <a:spcPts val="0"/>
              </a:spcAft>
              <a:buFont typeface="Wingdings" panose="05000000000000000000" pitchFamily="2" charset="2"/>
              <a:buChar char="F"/>
            </a:pPr>
            <a:r>
              <a:rPr lang="en-US" sz="2000" dirty="0">
                <a:effectLst/>
                <a:latin typeface="Calibri" panose="020F0502020204030204" pitchFamily="34" charset="0"/>
                <a:ea typeface="Calibri" panose="020F0502020204030204" pitchFamily="34" charset="0"/>
                <a:cs typeface="Arial" panose="020B0604020202020204" pitchFamily="34" charset="0"/>
              </a:rPr>
              <a:t>are sexual human beings with their own cultural, religious/faith, ethnic, and family values.  </a:t>
            </a:r>
          </a:p>
          <a:p>
            <a:pPr marL="0" marR="0" lvl="0" indent="0">
              <a:spcBef>
                <a:spcPts val="0"/>
              </a:spcBef>
              <a:spcAft>
                <a:spcPts val="0"/>
              </a:spcAft>
              <a:buNone/>
            </a:pPr>
            <a:endParaRPr lang="en-US" sz="2000" dirty="0">
              <a:effectLst/>
              <a:latin typeface="Arial" panose="020B06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F"/>
            </a:pPr>
            <a:r>
              <a:rPr lang="en-US" sz="2000" dirty="0">
                <a:effectLst/>
                <a:latin typeface="Calibri" panose="020F0502020204030204" pitchFamily="34" charset="0"/>
                <a:ea typeface="Calibri" panose="020F0502020204030204" pitchFamily="34" charset="0"/>
                <a:cs typeface="Arial" panose="020B0604020202020204" pitchFamily="34" charset="0"/>
              </a:rPr>
              <a:t>have the right to enjoy their personal relationships and sexuality in a safe, consensual, and legal manner, while respecting the rights of others. </a:t>
            </a:r>
          </a:p>
          <a:p>
            <a:pPr marL="0" marR="0" indent="0">
              <a:spcBef>
                <a:spcPts val="0"/>
              </a:spcBef>
              <a:spcAft>
                <a:spcPts val="0"/>
              </a:spcAft>
              <a:buNone/>
            </a:pPr>
            <a:endParaRPr lang="en-US" sz="2000" dirty="0">
              <a:effectLst/>
              <a:latin typeface="Arial" panose="020B06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F"/>
            </a:pPr>
            <a:r>
              <a:rPr lang="en-US" sz="2000" dirty="0">
                <a:effectLst/>
                <a:latin typeface="Calibri" panose="020F0502020204030204" pitchFamily="34" charset="0"/>
                <a:ea typeface="Calibri" panose="020F0502020204030204" pitchFamily="34" charset="0"/>
                <a:cs typeface="Arial" panose="020B0604020202020204" pitchFamily="34" charset="0"/>
              </a:rPr>
              <a:t>have the same basic rights as individuals without disabilities to self-identify their gender, sexual orientation, and sexual preferences.  </a:t>
            </a:r>
          </a:p>
          <a:p>
            <a:pPr marL="0" marR="0" indent="0">
              <a:spcBef>
                <a:spcPts val="0"/>
              </a:spcBef>
              <a:spcAft>
                <a:spcPts val="0"/>
              </a:spcAft>
              <a:buNone/>
            </a:pPr>
            <a:endParaRPr lang="en-US" sz="2000" dirty="0">
              <a:latin typeface="Arial" panose="020B0604020202020204" pitchFamily="34" charset="0"/>
              <a:ea typeface="Calibri" panose="020F0502020204030204" pitchFamily="34" charset="0"/>
            </a:endParaRPr>
          </a:p>
          <a:p>
            <a:pPr marR="0">
              <a:spcBef>
                <a:spcPts val="0"/>
              </a:spcBef>
              <a:spcAft>
                <a:spcPts val="0"/>
              </a:spcAft>
              <a:buFont typeface="Wingdings" panose="05000000000000000000" pitchFamily="2" charset="2"/>
              <a:buChar char="F"/>
            </a:pPr>
            <a:r>
              <a:rPr lang="en-US" sz="2000" dirty="0">
                <a:effectLst/>
                <a:latin typeface="Calibri" panose="020F0502020204030204" pitchFamily="34" charset="0"/>
                <a:ea typeface="Calibri" panose="020F0502020204030204" pitchFamily="34" charset="0"/>
                <a:cs typeface="Arial" panose="020B0604020202020204" pitchFamily="34" charset="0"/>
              </a:rPr>
              <a:t>have the right to accessible and appropriate education, information, and resources that address their individual personal relationships, sexual health, and sexuality needs</a:t>
            </a:r>
            <a:r>
              <a:rPr lang="en-US" sz="1700" dirty="0">
                <a:effectLst/>
                <a:latin typeface="Calibri" panose="020F0502020204030204" pitchFamily="34" charset="0"/>
                <a:ea typeface="Calibri" panose="020F0502020204030204" pitchFamily="34" charset="0"/>
                <a:cs typeface="Arial" panose="020B0604020202020204" pitchFamily="34" charset="0"/>
              </a:rPr>
              <a:t>. </a:t>
            </a:r>
            <a:endParaRPr lang="en-US" sz="1700" dirty="0">
              <a:effectLst/>
              <a:latin typeface="Arial" panose="020B0604020202020204" pitchFamily="34" charset="0"/>
              <a:ea typeface="Calibri" panose="020F0502020204030204" pitchFamily="34" charset="0"/>
            </a:endParaRPr>
          </a:p>
          <a:p>
            <a:pPr marL="0" marR="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p>
        </p:txBody>
      </p:sp>
    </p:spTree>
    <p:extLst>
      <p:ext uri="{BB962C8B-B14F-4D97-AF65-F5344CB8AC3E}">
        <p14:creationId xmlns:p14="http://schemas.microsoft.com/office/powerpoint/2010/main" val="408936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65E7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1719-C738-4EC7-B27E-CA9F0BCF60A9}"/>
              </a:ext>
            </a:extLst>
          </p:cNvPr>
          <p:cNvSpPr>
            <a:spLocks noGrp="1"/>
          </p:cNvSpPr>
          <p:nvPr>
            <p:ph type="title"/>
          </p:nvPr>
        </p:nvSpPr>
        <p:spPr>
          <a:xfrm>
            <a:off x="414528" y="4754880"/>
            <a:ext cx="6864096" cy="1637402"/>
          </a:xfrm>
        </p:spPr>
        <p:txBody>
          <a:bodyPr>
            <a:noAutofit/>
          </a:bodyPr>
          <a:lstStyle/>
          <a:p>
            <a:pPr algn="r"/>
            <a:r>
              <a:rPr lang="en-US" sz="4000" i="1" dirty="0">
                <a:solidFill>
                  <a:srgbClr val="FFFFFF"/>
                </a:solidFill>
                <a:effectLst>
                  <a:outerShdw blurRad="38100" dist="38100" dir="2700000" algn="tl">
                    <a:srgbClr val="000000">
                      <a:alpha val="43137"/>
                    </a:srgbClr>
                  </a:outerShdw>
                </a:effectLst>
              </a:rPr>
              <a:t>What we do not acknowledge, </a:t>
            </a:r>
            <a:br>
              <a:rPr lang="en-US" sz="4000" i="1" dirty="0">
                <a:solidFill>
                  <a:srgbClr val="FFFFFF"/>
                </a:solidFill>
                <a:effectLst>
                  <a:outerShdw blurRad="38100" dist="38100" dir="2700000" algn="tl">
                    <a:srgbClr val="000000">
                      <a:alpha val="43137"/>
                    </a:srgbClr>
                  </a:outerShdw>
                </a:effectLst>
              </a:rPr>
            </a:br>
            <a:r>
              <a:rPr lang="en-US" sz="4000" b="1" i="1" dirty="0">
                <a:solidFill>
                  <a:srgbClr val="FFFFFF"/>
                </a:solidFill>
                <a:effectLst>
                  <a:outerShdw blurRad="38100" dist="38100" dir="2700000" algn="tl">
                    <a:srgbClr val="000000">
                      <a:alpha val="43137"/>
                    </a:srgbClr>
                  </a:outerShdw>
                </a:effectLst>
              </a:rPr>
              <a:t>we cannot change</a:t>
            </a:r>
            <a:r>
              <a:rPr lang="en-US" sz="4000" i="1" dirty="0">
                <a:solidFill>
                  <a:srgbClr val="FFFFFF"/>
                </a:solidFill>
                <a:effectLst>
                  <a:outerShdw blurRad="38100" dist="38100" dir="2700000" algn="tl">
                    <a:srgbClr val="000000">
                      <a:alpha val="43137"/>
                    </a:srgbClr>
                  </a:outerShdw>
                </a:effectLst>
              </a:rPr>
              <a:t>…</a:t>
            </a:r>
            <a:br>
              <a:rPr lang="en-US" sz="4000" dirty="0">
                <a:solidFill>
                  <a:srgbClr val="FFFFFF"/>
                </a:solidFill>
                <a:effectLst>
                  <a:outerShdw blurRad="38100" dist="38100" dir="2700000" algn="tl">
                    <a:srgbClr val="000000">
                      <a:alpha val="43137"/>
                    </a:srgbClr>
                  </a:outerShdw>
                </a:effectLst>
              </a:rPr>
            </a:br>
            <a:endParaRPr lang="en-US" sz="4000" dirty="0">
              <a:solidFill>
                <a:srgbClr val="FFFFFF"/>
              </a:solidFill>
              <a:effectLst>
                <a:outerShdw blurRad="38100" dist="38100" dir="2700000" algn="tl">
                  <a:srgbClr val="000000">
                    <a:alpha val="43137"/>
                  </a:srgbClr>
                </a:outerShdw>
              </a:effectLst>
            </a:endParaRPr>
          </a:p>
        </p:txBody>
      </p:sp>
      <p:pic>
        <p:nvPicPr>
          <p:cNvPr id="5" name="Picture 4" descr="A picture containing text, sky, sign, outdoor&#10;&#10;Description automatically generated">
            <a:extLst>
              <a:ext uri="{FF2B5EF4-FFF2-40B4-BE49-F238E27FC236}">
                <a16:creationId xmlns:a16="http://schemas.microsoft.com/office/drawing/2014/main" id="{5E11764C-BE94-4C61-976B-42992682A205}"/>
              </a:ext>
            </a:extLst>
          </p:cNvPr>
          <p:cNvPicPr>
            <a:picLocks noChangeAspect="1"/>
          </p:cNvPicPr>
          <p:nvPr/>
        </p:nvPicPr>
        <p:blipFill rotWithShape="1">
          <a:blip r:embed="rId3">
            <a:extLst>
              <a:ext uri="{28A0092B-C50C-407E-A947-70E740481C1C}">
                <a14:useLocalDpi xmlns:a14="http://schemas.microsoft.com/office/drawing/2010/main" val="0"/>
              </a:ext>
            </a:extLst>
          </a:blip>
          <a:srcRect r="3768" b="1"/>
          <a:stretch/>
        </p:blipFill>
        <p:spPr>
          <a:xfrm>
            <a:off x="327547" y="321733"/>
            <a:ext cx="7058306" cy="4107392"/>
          </a:xfrm>
          <a:prstGeom prst="rect">
            <a:avLst/>
          </a:prstGeom>
        </p:spPr>
      </p:pic>
      <p:sp>
        <p:nvSpPr>
          <p:cNvPr id="21"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F49E4D-5A8E-4592-90B6-B5CE42CCFE70}"/>
              </a:ext>
            </a:extLst>
          </p:cNvPr>
          <p:cNvSpPr>
            <a:spLocks noGrp="1"/>
          </p:cNvSpPr>
          <p:nvPr>
            <p:ph idx="1"/>
          </p:nvPr>
        </p:nvSpPr>
        <p:spPr>
          <a:xfrm>
            <a:off x="7528840" y="321732"/>
            <a:ext cx="4335613" cy="6214534"/>
          </a:xfrm>
        </p:spPr>
        <p:txBody>
          <a:bodyPr anchor="ctr">
            <a:normAutofit/>
          </a:bodyPr>
          <a:lstStyle/>
          <a:p>
            <a:pPr>
              <a:buFont typeface="Wingdings" panose="05000000000000000000" pitchFamily="2" charset="2"/>
              <a:buChar char="Ø"/>
            </a:pPr>
            <a:endParaRPr lang="en-US" sz="2400" b="0" i="0" u="none" strike="noStrike" baseline="0" dirty="0">
              <a:solidFill>
                <a:srgbClr val="FFFFFF"/>
              </a:solidFill>
              <a:latin typeface="Arial" panose="020B0604020202020204" pitchFamily="34" charset="0"/>
            </a:endParaRPr>
          </a:p>
          <a:p>
            <a:pPr>
              <a:buFont typeface="Wingdings" panose="05000000000000000000" pitchFamily="2" charset="2"/>
              <a:buChar char="Ø"/>
            </a:pPr>
            <a:r>
              <a:rPr lang="en-US" sz="2400" b="0" i="0" u="none" strike="noStrike" baseline="0" dirty="0">
                <a:solidFill>
                  <a:srgbClr val="FFFFFF"/>
                </a:solidFill>
                <a:latin typeface="Arial" panose="020B0604020202020204" pitchFamily="34" charset="0"/>
              </a:rPr>
              <a:t>People with disabilities have had their sexuality denied, punished, and abused throughout history. </a:t>
            </a:r>
          </a:p>
          <a:p>
            <a:pPr>
              <a:buFont typeface="Wingdings" panose="05000000000000000000" pitchFamily="2" charset="2"/>
              <a:buChar char="Ø"/>
            </a:pPr>
            <a:r>
              <a:rPr lang="en-US" sz="2400" b="0" i="0" u="none" strike="noStrike" baseline="0" dirty="0">
                <a:solidFill>
                  <a:srgbClr val="FFFFFF"/>
                </a:solidFill>
                <a:latin typeface="Arial" panose="020B0604020202020204" pitchFamily="34" charset="0"/>
              </a:rPr>
              <a:t>Society is </a:t>
            </a:r>
            <a:r>
              <a:rPr lang="en-US" sz="2400" dirty="0">
                <a:solidFill>
                  <a:srgbClr val="FFFFFF"/>
                </a:solidFill>
                <a:latin typeface="Arial" panose="020B0604020202020204" pitchFamily="34" charset="0"/>
              </a:rPr>
              <a:t>often</a:t>
            </a:r>
            <a:r>
              <a:rPr lang="en-US" sz="2400" b="0" i="0" u="none" strike="noStrike" baseline="0" dirty="0">
                <a:solidFill>
                  <a:srgbClr val="FFFFFF"/>
                </a:solidFill>
                <a:latin typeface="Arial" panose="020B0604020202020204" pitchFamily="34" charset="0"/>
              </a:rPr>
              <a:t> uncomfortable with the sexuality of people with disabilities.</a:t>
            </a:r>
          </a:p>
          <a:p>
            <a:pPr>
              <a:buFont typeface="Wingdings" panose="05000000000000000000" pitchFamily="2" charset="2"/>
              <a:buChar char="Ø"/>
            </a:pPr>
            <a:r>
              <a:rPr lang="en-US" sz="2400" b="0" i="0" u="none" strike="noStrike" baseline="0" dirty="0">
                <a:solidFill>
                  <a:srgbClr val="FFFFFF"/>
                </a:solidFill>
                <a:latin typeface="Arial" panose="020B0604020202020204" pitchFamily="34" charset="0"/>
              </a:rPr>
              <a:t>Feeling uncomfortable may be present within us.</a:t>
            </a:r>
            <a:r>
              <a:rPr lang="en-US" sz="2400" dirty="0">
                <a:solidFill>
                  <a:srgbClr val="FFFFFF"/>
                </a:solidFill>
                <a:latin typeface="Arial" panose="020B0604020202020204" pitchFamily="34" charset="0"/>
              </a:rPr>
              <a:t> </a:t>
            </a:r>
          </a:p>
          <a:p>
            <a:pPr>
              <a:buFont typeface="Wingdings" panose="05000000000000000000" pitchFamily="2" charset="2"/>
              <a:buChar char="Ø"/>
            </a:pPr>
            <a:r>
              <a:rPr lang="en-US" sz="2400" b="0" i="0" u="none" strike="noStrike" baseline="0" dirty="0">
                <a:solidFill>
                  <a:srgbClr val="FFFFFF"/>
                </a:solidFill>
                <a:latin typeface="Arial" panose="020B0604020202020204" pitchFamily="34" charset="0"/>
              </a:rPr>
              <a:t>Prejudices are not easy to see when you have them.</a:t>
            </a:r>
          </a:p>
          <a:p>
            <a:pPr marL="0" indent="0">
              <a:buNone/>
            </a:pPr>
            <a:endParaRPr lang="en-US" sz="2000" b="0" i="0" u="none" strike="noStrike" baseline="0" dirty="0">
              <a:solidFill>
                <a:srgbClr val="FFFFFF"/>
              </a:solidFill>
              <a:latin typeface="Arial" panose="020B0604020202020204" pitchFamily="34" charset="0"/>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335370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D3F9-E442-4530-AD4C-5B4251C9936A}"/>
              </a:ext>
            </a:extLst>
          </p:cNvPr>
          <p:cNvSpPr>
            <a:spLocks noGrp="1"/>
          </p:cNvSpPr>
          <p:nvPr>
            <p:ph type="title"/>
          </p:nvPr>
        </p:nvSpPr>
        <p:spPr>
          <a:xfrm>
            <a:off x="838200" y="219975"/>
            <a:ext cx="10515600" cy="461062"/>
          </a:xfrm>
        </p:spPr>
        <p:txBody>
          <a:bodyPr>
            <a:noAutofit/>
          </a:bodyPr>
          <a:lstStyle/>
          <a:p>
            <a:pPr algn="ctr"/>
            <a:r>
              <a:rPr lang="en-US" sz="3200" b="1" dirty="0">
                <a:effectLst>
                  <a:outerShdw blurRad="38100" dist="38100" dir="2700000" algn="tl">
                    <a:srgbClr val="000000">
                      <a:alpha val="43137"/>
                    </a:srgbClr>
                  </a:outerShdw>
                </a:effectLst>
              </a:rPr>
              <a:t>Sexual Bill of Rights</a:t>
            </a:r>
          </a:p>
        </p:txBody>
      </p:sp>
      <p:pic>
        <p:nvPicPr>
          <p:cNvPr id="4" name="Online Media 3" title="Sexual Bill of Rights">
            <a:hlinkClick r:id="" action="ppaction://media"/>
            <a:extLst>
              <a:ext uri="{FF2B5EF4-FFF2-40B4-BE49-F238E27FC236}">
                <a16:creationId xmlns:a16="http://schemas.microsoft.com/office/drawing/2014/main" id="{84DDFF64-65A4-4EE3-BAE8-104462689BCA}"/>
              </a:ext>
            </a:extLst>
          </p:cNvPr>
          <p:cNvPicPr>
            <a:picLocks noGrp="1" noRot="1" noChangeAspect="1"/>
          </p:cNvPicPr>
          <p:nvPr>
            <p:ph idx="1"/>
            <a:videoFile r:link="rId1"/>
          </p:nvPr>
        </p:nvPicPr>
        <p:blipFill>
          <a:blip r:embed="rId4"/>
          <a:stretch>
            <a:fillRect/>
          </a:stretch>
        </p:blipFill>
        <p:spPr>
          <a:xfrm>
            <a:off x="1133856" y="738068"/>
            <a:ext cx="9979929" cy="5638348"/>
          </a:xfrm>
          <a:prstGeom prst="roundRect">
            <a:avLst>
              <a:gd name="adj" fmla="val 5439"/>
            </a:avLst>
          </a:prstGeom>
          <a:ln>
            <a:noFill/>
          </a:ln>
          <a:effectLst>
            <a:innerShdw blurRad="114300" dist="50800">
              <a:srgbClr val="000000">
                <a:alpha val="0"/>
              </a:srgbClr>
            </a:innerShdw>
          </a:effectLst>
        </p:spPr>
      </p:pic>
      <p:sp>
        <p:nvSpPr>
          <p:cNvPr id="6" name="TextBox 5">
            <a:extLst>
              <a:ext uri="{FF2B5EF4-FFF2-40B4-BE49-F238E27FC236}">
                <a16:creationId xmlns:a16="http://schemas.microsoft.com/office/drawing/2014/main" id="{F980967E-F2F1-45F2-A0C5-DCF839A1E8CD}"/>
              </a:ext>
            </a:extLst>
          </p:cNvPr>
          <p:cNvSpPr txBox="1"/>
          <p:nvPr/>
        </p:nvSpPr>
        <p:spPr>
          <a:xfrm>
            <a:off x="4486656" y="6376416"/>
            <a:ext cx="3206496" cy="261610"/>
          </a:xfrm>
          <a:prstGeom prst="rect">
            <a:avLst/>
          </a:prstGeom>
          <a:noFill/>
        </p:spPr>
        <p:txBody>
          <a:bodyPr wrap="square" rtlCol="0">
            <a:spAutoFit/>
          </a:bodyPr>
          <a:lstStyle/>
          <a:p>
            <a:pPr algn="ctr"/>
            <a:r>
              <a:rPr lang="en-US" sz="1100" dirty="0"/>
              <a:t>https://www.youtube.com/watch?v=zX8z_5kXLGo</a:t>
            </a:r>
          </a:p>
        </p:txBody>
      </p:sp>
    </p:spTree>
    <p:extLst>
      <p:ext uri="{BB962C8B-B14F-4D97-AF65-F5344CB8AC3E}">
        <p14:creationId xmlns:p14="http://schemas.microsoft.com/office/powerpoint/2010/main" val="37853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3938</Words>
  <Application>Microsoft Office PowerPoint</Application>
  <PresentationFormat>Widescreen</PresentationFormat>
  <Paragraphs>237</Paragraphs>
  <Slides>21</Slides>
  <Notes>21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Symbol</vt:lpstr>
      <vt:lpstr>Wingdings</vt:lpstr>
      <vt:lpstr>Office Theme</vt:lpstr>
      <vt:lpstr>Acrobat Document</vt:lpstr>
      <vt:lpstr>Healthy Relationships &amp; Sexuality</vt:lpstr>
      <vt:lpstr>Training Objectives: </vt:lpstr>
      <vt:lpstr>Background Information: _______  Office of Developmental Programs </vt:lpstr>
      <vt:lpstr>UCP Central PA’s  Sexual Health, Personal Relationships, and Sexuality Guidelines</vt:lpstr>
      <vt:lpstr>UCP Central PA  General Relationship Questionnaire</vt:lpstr>
      <vt:lpstr>Everyday Lives Values as They Apply to Sexual Health, Personal Relationships, and Sexuality</vt:lpstr>
      <vt:lpstr>Everyday Lives Values as They Apply to Sexual Health, Personal Relationships, and Sexuality</vt:lpstr>
      <vt:lpstr>What we do not acknowledge,  we cannot change… </vt:lpstr>
      <vt:lpstr>Sexual Bill of Rights</vt:lpstr>
      <vt:lpstr>FACT VS. MYTH </vt:lpstr>
      <vt:lpstr>ACTIVITY BREAK</vt:lpstr>
      <vt:lpstr>A Healthy  Relationship is…</vt:lpstr>
      <vt:lpstr>Increase opportunities for an  Everyday Life  &amp;  Healthy Relationships by:</vt:lpstr>
      <vt:lpstr>Gaining  Valued Social Roles  &amp; Developing  Healthy Relationships  takes time  (&amp; social skills)!</vt:lpstr>
      <vt:lpstr>Skill Development</vt:lpstr>
      <vt:lpstr>Victimization Awareness</vt:lpstr>
      <vt:lpstr>Define ‘friend’</vt:lpstr>
      <vt:lpstr>ACTIVITY BREAK Small Group Discussion </vt:lpstr>
      <vt:lpstr>National Alliance for Direct Support Professionals (NADSP) –    Relationships  </vt:lpstr>
      <vt:lpstr>Summary  &amp; Conclusion </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Beamer, Rebecca</dc:creator>
  <cp:lastModifiedBy>Beamer, Rebecca</cp:lastModifiedBy>
  <cp:revision>61</cp:revision>
  <dcterms:created xsi:type="dcterms:W3CDTF">2021-04-20T20:01:11Z</dcterms:created>
  <dcterms:modified xsi:type="dcterms:W3CDTF">2023-08-21T14:45:13Z</dcterms:modified>
</cp:coreProperties>
</file>