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309" r:id="rId5"/>
    <p:sldId id="260" r:id="rId6"/>
    <p:sldId id="271" r:id="rId7"/>
    <p:sldId id="273" r:id="rId8"/>
    <p:sldId id="275" r:id="rId9"/>
    <p:sldId id="289" r:id="rId10"/>
    <p:sldId id="305" r:id="rId11"/>
    <p:sldId id="293" r:id="rId12"/>
    <p:sldId id="285" r:id="rId13"/>
    <p:sldId id="262" r:id="rId14"/>
    <p:sldId id="299" r:id="rId15"/>
    <p:sldId id="301" r:id="rId16"/>
    <p:sldId id="300" r:id="rId17"/>
    <p:sldId id="308" r:id="rId18"/>
    <p:sldId id="303" r:id="rId19"/>
    <p:sldId id="288" r:id="rId20"/>
    <p:sldId id="267" r:id="rId21"/>
    <p:sldId id="264" r:id="rId22"/>
    <p:sldId id="266" r:id="rId23"/>
    <p:sldId id="265" r:id="rId24"/>
    <p:sldId id="279" r:id="rId25"/>
    <p:sldId id="277" r:id="rId26"/>
    <p:sldId id="278" r:id="rId27"/>
    <p:sldId id="28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8" autoAdjust="0"/>
    <p:restoredTop sz="87074" autoAdjust="0"/>
  </p:normalViewPr>
  <p:slideViewPr>
    <p:cSldViewPr snapToGrid="0">
      <p:cViewPr varScale="1">
        <p:scale>
          <a:sx n="98" d="100"/>
          <a:sy n="98" d="100"/>
        </p:scale>
        <p:origin x="8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EA2339-1FEC-49C3-B32E-F2472B3D7D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3784CF-534A-4D0B-B265-BE8063F4D31D}">
      <dgm:prSet custT="1"/>
      <dgm:spPr/>
      <dgm:t>
        <a:bodyPr/>
        <a:lstStyle/>
        <a:p>
          <a:pPr>
            <a:lnSpc>
              <a:spcPct val="100000"/>
            </a:lnSpc>
          </a:pPr>
          <a:r>
            <a:rPr lang="en-US" sz="2000" u="sng" dirty="0"/>
            <a:t>Micro-messages</a:t>
          </a:r>
          <a:r>
            <a:rPr lang="en-US" sz="2000" dirty="0"/>
            <a:t> are small, subtle, sometimes semi-conscious or unintentional messages or actions we send and receive when we interact with others (often caused by implicit bias).</a:t>
          </a:r>
        </a:p>
      </dgm:t>
    </dgm:pt>
    <dgm:pt modelId="{5AF5DB84-6F63-4A69-85B6-487EFB718A44}" type="parTrans" cxnId="{A3618836-DDC4-4E4E-B4B2-235ED53B5E54}">
      <dgm:prSet/>
      <dgm:spPr/>
      <dgm:t>
        <a:bodyPr/>
        <a:lstStyle/>
        <a:p>
          <a:endParaRPr lang="en-US"/>
        </a:p>
      </dgm:t>
    </dgm:pt>
    <dgm:pt modelId="{81C6B795-4DB8-40E9-ABD5-14B47409EEF0}" type="sibTrans" cxnId="{A3618836-DDC4-4E4E-B4B2-235ED53B5E54}">
      <dgm:prSet/>
      <dgm:spPr/>
      <dgm:t>
        <a:bodyPr/>
        <a:lstStyle/>
        <a:p>
          <a:endParaRPr lang="en-US"/>
        </a:p>
      </dgm:t>
    </dgm:pt>
    <dgm:pt modelId="{F4F1246B-5D4A-4C2C-8B27-DD2FDCA30055}">
      <dgm:prSet custT="1"/>
      <dgm:spPr/>
      <dgm:t>
        <a:bodyPr/>
        <a:lstStyle/>
        <a:p>
          <a:pPr>
            <a:lnSpc>
              <a:spcPct val="100000"/>
            </a:lnSpc>
          </a:pPr>
          <a:r>
            <a:rPr lang="en-US" sz="2000" b="1" i="0" u="sng" dirty="0"/>
            <a:t>Micro-inequities</a:t>
          </a:r>
          <a:r>
            <a:rPr lang="en-US" sz="2000" b="1" i="1" dirty="0"/>
            <a:t> </a:t>
          </a:r>
          <a:r>
            <a:rPr lang="en-US" sz="2000" b="1" i="0" dirty="0"/>
            <a:t>(AKA microaggressions) </a:t>
          </a:r>
          <a:r>
            <a:rPr lang="en-US" sz="2000" b="1" dirty="0"/>
            <a:t>are negative micro-messages that cause people to feel devalued, slighted, discouraged, or excluded because of a group characteristic    (i.e. gender, race, religion, age). </a:t>
          </a:r>
        </a:p>
      </dgm:t>
    </dgm:pt>
    <dgm:pt modelId="{80B18642-87A4-4127-A0FE-B435304425ED}" type="parTrans" cxnId="{2E9E833A-64DC-4908-B3E2-3E23C415D96C}">
      <dgm:prSet/>
      <dgm:spPr/>
      <dgm:t>
        <a:bodyPr/>
        <a:lstStyle/>
        <a:p>
          <a:endParaRPr lang="en-US"/>
        </a:p>
      </dgm:t>
    </dgm:pt>
    <dgm:pt modelId="{66C73E37-805F-42E9-A8E2-77D7F60F89E7}" type="sibTrans" cxnId="{2E9E833A-64DC-4908-B3E2-3E23C415D96C}">
      <dgm:prSet/>
      <dgm:spPr/>
      <dgm:t>
        <a:bodyPr/>
        <a:lstStyle/>
        <a:p>
          <a:endParaRPr lang="en-US"/>
        </a:p>
      </dgm:t>
    </dgm:pt>
    <dgm:pt modelId="{4F12F8B2-DE06-4C2D-BB72-C7BD2116C510}">
      <dgm:prSet custT="1"/>
      <dgm:spPr/>
      <dgm:t>
        <a:bodyPr/>
        <a:lstStyle/>
        <a:p>
          <a:pPr>
            <a:lnSpc>
              <a:spcPct val="100000"/>
            </a:lnSpc>
          </a:pPr>
          <a:r>
            <a:rPr lang="en-US" sz="2000" u="sng" dirty="0"/>
            <a:t>Micro-affirmations</a:t>
          </a:r>
          <a:r>
            <a:rPr lang="en-US" sz="2000" dirty="0"/>
            <a:t> are positive micro-messages that cause people to feel valued, included or encouraged. </a:t>
          </a:r>
        </a:p>
      </dgm:t>
    </dgm:pt>
    <dgm:pt modelId="{42AEC0ED-91DB-4698-867D-DDEC0D5D6AA7}" type="parTrans" cxnId="{0F82942E-6D53-47BD-B14E-8B5028D855EE}">
      <dgm:prSet/>
      <dgm:spPr/>
      <dgm:t>
        <a:bodyPr/>
        <a:lstStyle/>
        <a:p>
          <a:endParaRPr lang="en-US"/>
        </a:p>
      </dgm:t>
    </dgm:pt>
    <dgm:pt modelId="{6B99B373-917C-49AD-B0DF-091FA92474A8}" type="sibTrans" cxnId="{0F82942E-6D53-47BD-B14E-8B5028D855EE}">
      <dgm:prSet/>
      <dgm:spPr/>
      <dgm:t>
        <a:bodyPr/>
        <a:lstStyle/>
        <a:p>
          <a:endParaRPr lang="en-US"/>
        </a:p>
      </dgm:t>
    </dgm:pt>
    <dgm:pt modelId="{502A8A40-FA3D-4CC0-BACC-A2F26B2A6FC7}" type="pres">
      <dgm:prSet presAssocID="{9EEA2339-1FEC-49C3-B32E-F2472B3D7DB9}" presName="root" presStyleCnt="0">
        <dgm:presLayoutVars>
          <dgm:dir/>
          <dgm:resizeHandles val="exact"/>
        </dgm:presLayoutVars>
      </dgm:prSet>
      <dgm:spPr/>
    </dgm:pt>
    <dgm:pt modelId="{C678BCBB-3B2F-4BB9-8450-117DD4297845}" type="pres">
      <dgm:prSet presAssocID="{763784CF-534A-4D0B-B265-BE8063F4D31D}" presName="compNode" presStyleCnt="0"/>
      <dgm:spPr/>
    </dgm:pt>
    <dgm:pt modelId="{580F9163-454B-48EE-9E73-4ABEE50EF16D}" type="pres">
      <dgm:prSet presAssocID="{763784CF-534A-4D0B-B265-BE8063F4D31D}" presName="bgRect" presStyleLbl="bgShp" presStyleIdx="0" presStyleCnt="3"/>
      <dgm:spPr/>
    </dgm:pt>
    <dgm:pt modelId="{05162237-9C05-47CA-A155-28CF4B679AFA}" type="pres">
      <dgm:prSet presAssocID="{763784CF-534A-4D0B-B265-BE8063F4D3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77393774-24EC-40C4-B8BE-56A19017C452}" type="pres">
      <dgm:prSet presAssocID="{763784CF-534A-4D0B-B265-BE8063F4D31D}" presName="spaceRect" presStyleCnt="0"/>
      <dgm:spPr/>
    </dgm:pt>
    <dgm:pt modelId="{87763166-2086-45A8-80BE-77615BC27017}" type="pres">
      <dgm:prSet presAssocID="{763784CF-534A-4D0B-B265-BE8063F4D31D}" presName="parTx" presStyleLbl="revTx" presStyleIdx="0" presStyleCnt="3" custScaleX="109746">
        <dgm:presLayoutVars>
          <dgm:chMax val="0"/>
          <dgm:chPref val="0"/>
        </dgm:presLayoutVars>
      </dgm:prSet>
      <dgm:spPr/>
    </dgm:pt>
    <dgm:pt modelId="{9D0FCE7D-662F-42E5-BE2A-AD37E209292C}" type="pres">
      <dgm:prSet presAssocID="{81C6B795-4DB8-40E9-ABD5-14B47409EEF0}" presName="sibTrans" presStyleCnt="0"/>
      <dgm:spPr/>
    </dgm:pt>
    <dgm:pt modelId="{8FC4BD63-708B-48C4-802E-C16E8D571F6C}" type="pres">
      <dgm:prSet presAssocID="{F4F1246B-5D4A-4C2C-8B27-DD2FDCA30055}" presName="compNode" presStyleCnt="0"/>
      <dgm:spPr/>
    </dgm:pt>
    <dgm:pt modelId="{5ABC4169-9020-4EDC-888F-45892C6045D1}" type="pres">
      <dgm:prSet presAssocID="{F4F1246B-5D4A-4C2C-8B27-DD2FDCA30055}" presName="bgRect" presStyleLbl="bgShp" presStyleIdx="1" presStyleCnt="3"/>
      <dgm:spPr/>
    </dgm:pt>
    <dgm:pt modelId="{F644781D-EFF0-4ED1-BDC1-07370C78A23F}" type="pres">
      <dgm:prSet presAssocID="{F4F1246B-5D4A-4C2C-8B27-DD2FDCA300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8B51E28-6876-456B-A795-5113CE2E08AA}" type="pres">
      <dgm:prSet presAssocID="{F4F1246B-5D4A-4C2C-8B27-DD2FDCA30055}" presName="spaceRect" presStyleCnt="0"/>
      <dgm:spPr/>
    </dgm:pt>
    <dgm:pt modelId="{70289773-4CB1-4F86-B092-DC928B49C34E}" type="pres">
      <dgm:prSet presAssocID="{F4F1246B-5D4A-4C2C-8B27-DD2FDCA30055}" presName="parTx" presStyleLbl="revTx" presStyleIdx="1" presStyleCnt="3" custScaleX="107338">
        <dgm:presLayoutVars>
          <dgm:chMax val="0"/>
          <dgm:chPref val="0"/>
        </dgm:presLayoutVars>
      </dgm:prSet>
      <dgm:spPr/>
    </dgm:pt>
    <dgm:pt modelId="{51F2E1E0-2677-4F08-A9EA-373A4BECACEB}" type="pres">
      <dgm:prSet presAssocID="{66C73E37-805F-42E9-A8E2-77D7F60F89E7}" presName="sibTrans" presStyleCnt="0"/>
      <dgm:spPr/>
    </dgm:pt>
    <dgm:pt modelId="{0F3E7990-0537-4186-B46B-B20CAEF5443C}" type="pres">
      <dgm:prSet presAssocID="{4F12F8B2-DE06-4C2D-BB72-C7BD2116C510}" presName="compNode" presStyleCnt="0"/>
      <dgm:spPr/>
    </dgm:pt>
    <dgm:pt modelId="{67F81987-291D-49ED-89E4-B5BD64A8A618}" type="pres">
      <dgm:prSet presAssocID="{4F12F8B2-DE06-4C2D-BB72-C7BD2116C510}" presName="bgRect" presStyleLbl="bgShp" presStyleIdx="2" presStyleCnt="3"/>
      <dgm:spPr/>
    </dgm:pt>
    <dgm:pt modelId="{C6D3B5C2-9E31-4A97-81A7-7D2BA49C29FF}" type="pres">
      <dgm:prSet presAssocID="{4F12F8B2-DE06-4C2D-BB72-C7BD2116C5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C492DBDC-EAFA-4892-AF2E-996ADC70199E}" type="pres">
      <dgm:prSet presAssocID="{4F12F8B2-DE06-4C2D-BB72-C7BD2116C510}" presName="spaceRect" presStyleCnt="0"/>
      <dgm:spPr/>
    </dgm:pt>
    <dgm:pt modelId="{61BD5024-45F9-4188-A61B-3DA00CEE23B1}" type="pres">
      <dgm:prSet presAssocID="{4F12F8B2-DE06-4C2D-BB72-C7BD2116C510}" presName="parTx" presStyleLbl="revTx" presStyleIdx="2" presStyleCnt="3" custScaleX="106605">
        <dgm:presLayoutVars>
          <dgm:chMax val="0"/>
          <dgm:chPref val="0"/>
        </dgm:presLayoutVars>
      </dgm:prSet>
      <dgm:spPr/>
    </dgm:pt>
  </dgm:ptLst>
  <dgm:cxnLst>
    <dgm:cxn modelId="{0F82942E-6D53-47BD-B14E-8B5028D855EE}" srcId="{9EEA2339-1FEC-49C3-B32E-F2472B3D7DB9}" destId="{4F12F8B2-DE06-4C2D-BB72-C7BD2116C510}" srcOrd="2" destOrd="0" parTransId="{42AEC0ED-91DB-4698-867D-DDEC0D5D6AA7}" sibTransId="{6B99B373-917C-49AD-B0DF-091FA92474A8}"/>
    <dgm:cxn modelId="{A3618836-DDC4-4E4E-B4B2-235ED53B5E54}" srcId="{9EEA2339-1FEC-49C3-B32E-F2472B3D7DB9}" destId="{763784CF-534A-4D0B-B265-BE8063F4D31D}" srcOrd="0" destOrd="0" parTransId="{5AF5DB84-6F63-4A69-85B6-487EFB718A44}" sibTransId="{81C6B795-4DB8-40E9-ABD5-14B47409EEF0}"/>
    <dgm:cxn modelId="{FDF27737-2BBB-43AC-8051-A72BEAE82FF3}" type="presOf" srcId="{F4F1246B-5D4A-4C2C-8B27-DD2FDCA30055}" destId="{70289773-4CB1-4F86-B092-DC928B49C34E}" srcOrd="0" destOrd="0" presId="urn:microsoft.com/office/officeart/2018/2/layout/IconVerticalSolidList"/>
    <dgm:cxn modelId="{2E9E833A-64DC-4908-B3E2-3E23C415D96C}" srcId="{9EEA2339-1FEC-49C3-B32E-F2472B3D7DB9}" destId="{F4F1246B-5D4A-4C2C-8B27-DD2FDCA30055}" srcOrd="1" destOrd="0" parTransId="{80B18642-87A4-4127-A0FE-B435304425ED}" sibTransId="{66C73E37-805F-42E9-A8E2-77D7F60F89E7}"/>
    <dgm:cxn modelId="{A951E93D-AC66-43A9-9008-3061560B2756}" type="presOf" srcId="{9EEA2339-1FEC-49C3-B32E-F2472B3D7DB9}" destId="{502A8A40-FA3D-4CC0-BACC-A2F26B2A6FC7}" srcOrd="0" destOrd="0" presId="urn:microsoft.com/office/officeart/2018/2/layout/IconVerticalSolidList"/>
    <dgm:cxn modelId="{EEA5D0EC-57DD-490B-8BCE-FE0B05320DE0}" type="presOf" srcId="{4F12F8B2-DE06-4C2D-BB72-C7BD2116C510}" destId="{61BD5024-45F9-4188-A61B-3DA00CEE23B1}" srcOrd="0" destOrd="0" presId="urn:microsoft.com/office/officeart/2018/2/layout/IconVerticalSolidList"/>
    <dgm:cxn modelId="{FC387CF5-4FCC-438E-A578-757554873D57}" type="presOf" srcId="{763784CF-534A-4D0B-B265-BE8063F4D31D}" destId="{87763166-2086-45A8-80BE-77615BC27017}" srcOrd="0" destOrd="0" presId="urn:microsoft.com/office/officeart/2018/2/layout/IconVerticalSolidList"/>
    <dgm:cxn modelId="{7D99F0ED-3E03-4B27-89CD-1F3D2562C942}" type="presParOf" srcId="{502A8A40-FA3D-4CC0-BACC-A2F26B2A6FC7}" destId="{C678BCBB-3B2F-4BB9-8450-117DD4297845}" srcOrd="0" destOrd="0" presId="urn:microsoft.com/office/officeart/2018/2/layout/IconVerticalSolidList"/>
    <dgm:cxn modelId="{718F4EE3-9347-4355-9326-44137AF26833}" type="presParOf" srcId="{C678BCBB-3B2F-4BB9-8450-117DD4297845}" destId="{580F9163-454B-48EE-9E73-4ABEE50EF16D}" srcOrd="0" destOrd="0" presId="urn:microsoft.com/office/officeart/2018/2/layout/IconVerticalSolidList"/>
    <dgm:cxn modelId="{048505F2-2FA3-417C-B1F7-64662137CF9A}" type="presParOf" srcId="{C678BCBB-3B2F-4BB9-8450-117DD4297845}" destId="{05162237-9C05-47CA-A155-28CF4B679AFA}" srcOrd="1" destOrd="0" presId="urn:microsoft.com/office/officeart/2018/2/layout/IconVerticalSolidList"/>
    <dgm:cxn modelId="{1B3DE1FE-82ED-48D4-807C-EDE7DE60B104}" type="presParOf" srcId="{C678BCBB-3B2F-4BB9-8450-117DD4297845}" destId="{77393774-24EC-40C4-B8BE-56A19017C452}" srcOrd="2" destOrd="0" presId="urn:microsoft.com/office/officeart/2018/2/layout/IconVerticalSolidList"/>
    <dgm:cxn modelId="{3AC30438-F31A-4C3F-939E-ABBC2D81CBD7}" type="presParOf" srcId="{C678BCBB-3B2F-4BB9-8450-117DD4297845}" destId="{87763166-2086-45A8-80BE-77615BC27017}" srcOrd="3" destOrd="0" presId="urn:microsoft.com/office/officeart/2018/2/layout/IconVerticalSolidList"/>
    <dgm:cxn modelId="{2B2A68AF-69EC-41C6-B0A3-CD98579CE129}" type="presParOf" srcId="{502A8A40-FA3D-4CC0-BACC-A2F26B2A6FC7}" destId="{9D0FCE7D-662F-42E5-BE2A-AD37E209292C}" srcOrd="1" destOrd="0" presId="urn:microsoft.com/office/officeart/2018/2/layout/IconVerticalSolidList"/>
    <dgm:cxn modelId="{BE4F853E-1365-4246-97F4-34454A2E1047}" type="presParOf" srcId="{502A8A40-FA3D-4CC0-BACC-A2F26B2A6FC7}" destId="{8FC4BD63-708B-48C4-802E-C16E8D571F6C}" srcOrd="2" destOrd="0" presId="urn:microsoft.com/office/officeart/2018/2/layout/IconVerticalSolidList"/>
    <dgm:cxn modelId="{65ABD994-5ECA-4938-942B-05F1F201FA6E}" type="presParOf" srcId="{8FC4BD63-708B-48C4-802E-C16E8D571F6C}" destId="{5ABC4169-9020-4EDC-888F-45892C6045D1}" srcOrd="0" destOrd="0" presId="urn:microsoft.com/office/officeart/2018/2/layout/IconVerticalSolidList"/>
    <dgm:cxn modelId="{0035AB57-B3EE-4356-AC94-50B4F02BF8AE}" type="presParOf" srcId="{8FC4BD63-708B-48C4-802E-C16E8D571F6C}" destId="{F644781D-EFF0-4ED1-BDC1-07370C78A23F}" srcOrd="1" destOrd="0" presId="urn:microsoft.com/office/officeart/2018/2/layout/IconVerticalSolidList"/>
    <dgm:cxn modelId="{59B2C606-B146-4257-9385-A3EC303CB3D5}" type="presParOf" srcId="{8FC4BD63-708B-48C4-802E-C16E8D571F6C}" destId="{38B51E28-6876-456B-A795-5113CE2E08AA}" srcOrd="2" destOrd="0" presId="urn:microsoft.com/office/officeart/2018/2/layout/IconVerticalSolidList"/>
    <dgm:cxn modelId="{D7226E03-5A73-49D1-A2EA-252246801D99}" type="presParOf" srcId="{8FC4BD63-708B-48C4-802E-C16E8D571F6C}" destId="{70289773-4CB1-4F86-B092-DC928B49C34E}" srcOrd="3" destOrd="0" presId="urn:microsoft.com/office/officeart/2018/2/layout/IconVerticalSolidList"/>
    <dgm:cxn modelId="{EE48CABE-5E7D-46C4-B2CB-49AA8593186B}" type="presParOf" srcId="{502A8A40-FA3D-4CC0-BACC-A2F26B2A6FC7}" destId="{51F2E1E0-2677-4F08-A9EA-373A4BECACEB}" srcOrd="3" destOrd="0" presId="urn:microsoft.com/office/officeart/2018/2/layout/IconVerticalSolidList"/>
    <dgm:cxn modelId="{45DFE9C7-CD0D-4990-A99F-28BEAC904353}" type="presParOf" srcId="{502A8A40-FA3D-4CC0-BACC-A2F26B2A6FC7}" destId="{0F3E7990-0537-4186-B46B-B20CAEF5443C}" srcOrd="4" destOrd="0" presId="urn:microsoft.com/office/officeart/2018/2/layout/IconVerticalSolidList"/>
    <dgm:cxn modelId="{1538708F-BCA9-47CA-9189-D56CB1CC9B30}" type="presParOf" srcId="{0F3E7990-0537-4186-B46B-B20CAEF5443C}" destId="{67F81987-291D-49ED-89E4-B5BD64A8A618}" srcOrd="0" destOrd="0" presId="urn:microsoft.com/office/officeart/2018/2/layout/IconVerticalSolidList"/>
    <dgm:cxn modelId="{233464F6-6115-4DBD-B4D8-0441834A5ACB}" type="presParOf" srcId="{0F3E7990-0537-4186-B46B-B20CAEF5443C}" destId="{C6D3B5C2-9E31-4A97-81A7-7D2BA49C29FF}" srcOrd="1" destOrd="0" presId="urn:microsoft.com/office/officeart/2018/2/layout/IconVerticalSolidList"/>
    <dgm:cxn modelId="{D178957A-284F-4780-AFEC-381A12ACB6AB}" type="presParOf" srcId="{0F3E7990-0537-4186-B46B-B20CAEF5443C}" destId="{C492DBDC-EAFA-4892-AF2E-996ADC70199E}" srcOrd="2" destOrd="0" presId="urn:microsoft.com/office/officeart/2018/2/layout/IconVerticalSolidList"/>
    <dgm:cxn modelId="{89D2D29F-4EEC-4AC6-BB2D-6CA6C3ECBFB6}" type="presParOf" srcId="{0F3E7990-0537-4186-B46B-B20CAEF5443C}" destId="{61BD5024-45F9-4188-A61B-3DA00CEE23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53917-AD31-4A10-B39A-35C3566B369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7CE3A32-3441-46E8-8959-6F42D657B5FF}">
      <dgm:prSet custT="1"/>
      <dgm:spPr/>
      <dgm:t>
        <a:bodyPr/>
        <a:lstStyle/>
        <a:p>
          <a:r>
            <a:rPr lang="en-US" sz="2000" dirty="0">
              <a:solidFill>
                <a:schemeClr val="tx1"/>
              </a:solidFill>
            </a:rPr>
            <a:t>Working TOGETHER on teams – as equals, with common goals</a:t>
          </a:r>
        </a:p>
      </dgm:t>
    </dgm:pt>
    <dgm:pt modelId="{69DB1A56-43CC-40DA-9ABE-B28C10B2151F}" type="parTrans" cxnId="{39839641-5337-4303-8041-BB42C662335A}">
      <dgm:prSet/>
      <dgm:spPr/>
      <dgm:t>
        <a:bodyPr/>
        <a:lstStyle/>
        <a:p>
          <a:endParaRPr lang="en-US"/>
        </a:p>
      </dgm:t>
    </dgm:pt>
    <dgm:pt modelId="{D87CC481-EE15-47CC-BDE3-D901E21D4432}" type="sibTrans" cxnId="{39839641-5337-4303-8041-BB42C662335A}">
      <dgm:prSet/>
      <dgm:spPr/>
      <dgm:t>
        <a:bodyPr/>
        <a:lstStyle/>
        <a:p>
          <a:endParaRPr lang="en-US"/>
        </a:p>
      </dgm:t>
    </dgm:pt>
    <dgm:pt modelId="{7987384C-B4CC-4148-AF3F-D4E7500808F9}">
      <dgm:prSet custT="1"/>
      <dgm:spPr/>
      <dgm:t>
        <a:bodyPr/>
        <a:lstStyle/>
        <a:p>
          <a:r>
            <a:rPr lang="en-US" sz="2000" dirty="0">
              <a:solidFill>
                <a:schemeClr val="tx1"/>
              </a:solidFill>
            </a:rPr>
            <a:t>Recognize your implicit biases</a:t>
          </a:r>
        </a:p>
      </dgm:t>
    </dgm:pt>
    <dgm:pt modelId="{988185C5-9B9F-44D3-AF3C-7428DC7173A5}" type="parTrans" cxnId="{7C3160CE-A982-4B72-AD58-A9D4592CF869}">
      <dgm:prSet/>
      <dgm:spPr/>
      <dgm:t>
        <a:bodyPr/>
        <a:lstStyle/>
        <a:p>
          <a:endParaRPr lang="en-US"/>
        </a:p>
      </dgm:t>
    </dgm:pt>
    <dgm:pt modelId="{92FDDB53-594A-4231-B13B-927FB1CC8F19}" type="sibTrans" cxnId="{7C3160CE-A982-4B72-AD58-A9D4592CF869}">
      <dgm:prSet/>
      <dgm:spPr/>
      <dgm:t>
        <a:bodyPr/>
        <a:lstStyle/>
        <a:p>
          <a:endParaRPr lang="en-US"/>
        </a:p>
      </dgm:t>
    </dgm:pt>
    <dgm:pt modelId="{271335F7-9BA3-4D6F-8210-AAD52655BCDF}">
      <dgm:prSet custT="1"/>
      <dgm:spPr/>
      <dgm:t>
        <a:bodyPr/>
        <a:lstStyle/>
        <a:p>
          <a:r>
            <a:rPr lang="en-US" sz="2000" dirty="0">
              <a:solidFill>
                <a:schemeClr val="tx1"/>
              </a:solidFill>
            </a:rPr>
            <a:t>Learn to see individuals as unique people, rather than as members of a group</a:t>
          </a:r>
        </a:p>
      </dgm:t>
    </dgm:pt>
    <dgm:pt modelId="{128B9756-E604-4A68-AF93-63333F1F0886}" type="parTrans" cxnId="{724C7B7F-FCE0-46C4-9432-E88C45066E59}">
      <dgm:prSet/>
      <dgm:spPr/>
      <dgm:t>
        <a:bodyPr/>
        <a:lstStyle/>
        <a:p>
          <a:endParaRPr lang="en-US"/>
        </a:p>
      </dgm:t>
    </dgm:pt>
    <dgm:pt modelId="{FF6448A7-44C1-4A92-8FCC-7E8EE981241C}" type="sibTrans" cxnId="{724C7B7F-FCE0-46C4-9432-E88C45066E59}">
      <dgm:prSet/>
      <dgm:spPr/>
      <dgm:t>
        <a:bodyPr/>
        <a:lstStyle/>
        <a:p>
          <a:endParaRPr lang="en-US"/>
        </a:p>
      </dgm:t>
    </dgm:pt>
    <dgm:pt modelId="{5359AA74-4051-4F24-BE6F-09D13E02AD8E}">
      <dgm:prSet custT="1"/>
      <dgm:spPr/>
      <dgm:t>
        <a:bodyPr/>
        <a:lstStyle/>
        <a:p>
          <a:r>
            <a:rPr lang="en-US" sz="2000" dirty="0">
              <a:solidFill>
                <a:schemeClr val="tx1"/>
              </a:solidFill>
            </a:rPr>
            <a:t>Make everyone feel like they have a voice</a:t>
          </a:r>
        </a:p>
      </dgm:t>
    </dgm:pt>
    <dgm:pt modelId="{ABB09220-F662-476C-8B28-B11955E1918A}" type="parTrans" cxnId="{B80B0AE2-A71E-450D-A633-49E23FE2CEA0}">
      <dgm:prSet/>
      <dgm:spPr/>
      <dgm:t>
        <a:bodyPr/>
        <a:lstStyle/>
        <a:p>
          <a:endParaRPr lang="en-US"/>
        </a:p>
      </dgm:t>
    </dgm:pt>
    <dgm:pt modelId="{40E77E60-C94E-4FE2-B19C-3BF670A921FA}" type="sibTrans" cxnId="{B80B0AE2-A71E-450D-A633-49E23FE2CEA0}">
      <dgm:prSet/>
      <dgm:spPr/>
      <dgm:t>
        <a:bodyPr/>
        <a:lstStyle/>
        <a:p>
          <a:endParaRPr lang="en-US"/>
        </a:p>
      </dgm:t>
    </dgm:pt>
    <dgm:pt modelId="{90A0DFED-D9AD-45AD-831E-2AE8D29D4154}">
      <dgm:prSet custT="1"/>
      <dgm:spPr/>
      <dgm:t>
        <a:bodyPr/>
        <a:lstStyle/>
        <a:p>
          <a:r>
            <a:rPr lang="en-US" sz="2000" dirty="0">
              <a:solidFill>
                <a:schemeClr val="tx1"/>
              </a:solidFill>
            </a:rPr>
            <a:t>Avoid the Bystander Effect – Speak Up!</a:t>
          </a:r>
        </a:p>
      </dgm:t>
    </dgm:pt>
    <dgm:pt modelId="{E5727A07-EA94-4A4F-A73F-4A8087DE1C93}" type="parTrans" cxnId="{14F31C58-D249-4E41-BD4C-2DBC0315EE5E}">
      <dgm:prSet/>
      <dgm:spPr/>
      <dgm:t>
        <a:bodyPr/>
        <a:lstStyle/>
        <a:p>
          <a:endParaRPr lang="en-US"/>
        </a:p>
      </dgm:t>
    </dgm:pt>
    <dgm:pt modelId="{48A8BF1B-77DA-49AB-B6D8-4A730904DCBB}" type="sibTrans" cxnId="{14F31C58-D249-4E41-BD4C-2DBC0315EE5E}">
      <dgm:prSet/>
      <dgm:spPr/>
      <dgm:t>
        <a:bodyPr/>
        <a:lstStyle/>
        <a:p>
          <a:endParaRPr lang="en-US"/>
        </a:p>
      </dgm:t>
    </dgm:pt>
    <dgm:pt modelId="{B7C50AAE-A27C-4F57-B242-63A8ED34C11E}">
      <dgm:prSet custT="1"/>
      <dgm:spPr/>
      <dgm:t>
        <a:bodyPr/>
        <a:lstStyle/>
        <a:p>
          <a:r>
            <a:rPr lang="en-US" sz="2000" dirty="0">
              <a:solidFill>
                <a:schemeClr val="tx1"/>
              </a:solidFill>
            </a:rPr>
            <a:t>Acknowledge when microinequities occur (because they will)</a:t>
          </a:r>
        </a:p>
      </dgm:t>
    </dgm:pt>
    <dgm:pt modelId="{E2E9A910-96EA-40D5-8378-50C2E72369A8}" type="parTrans" cxnId="{41B89E00-E90B-4D57-8198-4448D5CB9297}">
      <dgm:prSet/>
      <dgm:spPr/>
      <dgm:t>
        <a:bodyPr/>
        <a:lstStyle/>
        <a:p>
          <a:endParaRPr lang="en-US"/>
        </a:p>
      </dgm:t>
    </dgm:pt>
    <dgm:pt modelId="{9D074E88-2121-432E-8DB2-9D3FCCAB4CEF}" type="sibTrans" cxnId="{41B89E00-E90B-4D57-8198-4448D5CB9297}">
      <dgm:prSet/>
      <dgm:spPr/>
      <dgm:t>
        <a:bodyPr/>
        <a:lstStyle/>
        <a:p>
          <a:endParaRPr lang="en-US"/>
        </a:p>
      </dgm:t>
    </dgm:pt>
    <dgm:pt modelId="{FB22734F-0C52-4267-867E-A24A7C4FE6C2}">
      <dgm:prSet custT="1"/>
      <dgm:spPr/>
      <dgm:t>
        <a:bodyPr/>
        <a:lstStyle/>
        <a:p>
          <a:r>
            <a:rPr lang="en-US" sz="2000" dirty="0">
              <a:solidFill>
                <a:schemeClr val="tx1"/>
              </a:solidFill>
            </a:rPr>
            <a:t>Use Micro-Affirmations</a:t>
          </a:r>
        </a:p>
      </dgm:t>
    </dgm:pt>
    <dgm:pt modelId="{60BF06BD-904D-4458-B61B-D0373EFDEAEE}" type="parTrans" cxnId="{6643147F-7136-4C41-B95F-FC4A6FC410E2}">
      <dgm:prSet/>
      <dgm:spPr/>
      <dgm:t>
        <a:bodyPr/>
        <a:lstStyle/>
        <a:p>
          <a:endParaRPr lang="en-US"/>
        </a:p>
      </dgm:t>
    </dgm:pt>
    <dgm:pt modelId="{D9CD375B-D7B2-49A0-B756-DAD81D7142A9}" type="sibTrans" cxnId="{6643147F-7136-4C41-B95F-FC4A6FC410E2}">
      <dgm:prSet/>
      <dgm:spPr/>
      <dgm:t>
        <a:bodyPr/>
        <a:lstStyle/>
        <a:p>
          <a:endParaRPr lang="en-US"/>
        </a:p>
      </dgm:t>
    </dgm:pt>
    <dgm:pt modelId="{E8F88A44-7D7C-49A8-835C-9528ECE694C0}" type="pres">
      <dgm:prSet presAssocID="{3F553917-AD31-4A10-B39A-35C3566B369D}" presName="root" presStyleCnt="0">
        <dgm:presLayoutVars>
          <dgm:dir/>
          <dgm:resizeHandles val="exact"/>
        </dgm:presLayoutVars>
      </dgm:prSet>
      <dgm:spPr/>
    </dgm:pt>
    <dgm:pt modelId="{800DB34B-873F-490D-B129-9BA06DA5BE9A}" type="pres">
      <dgm:prSet presAssocID="{77CE3A32-3441-46E8-8959-6F42D657B5FF}" presName="compNode" presStyleCnt="0"/>
      <dgm:spPr/>
    </dgm:pt>
    <dgm:pt modelId="{1350D81D-4CFB-4198-87C4-1E6E0B771DAC}" type="pres">
      <dgm:prSet presAssocID="{77CE3A32-3441-46E8-8959-6F42D657B5FF}" presName="bgRect" presStyleLbl="bgShp" presStyleIdx="0" presStyleCnt="7"/>
      <dgm:spPr/>
    </dgm:pt>
    <dgm:pt modelId="{C31DE4ED-BD38-456B-803B-FDFC68D4835E}" type="pres">
      <dgm:prSet presAssocID="{77CE3A32-3441-46E8-8959-6F42D657B5F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DF68FF27-5838-4B70-9AD1-7E87D58D68A3}" type="pres">
      <dgm:prSet presAssocID="{77CE3A32-3441-46E8-8959-6F42D657B5FF}" presName="spaceRect" presStyleCnt="0"/>
      <dgm:spPr/>
    </dgm:pt>
    <dgm:pt modelId="{63FCAF43-C9EB-429D-8B54-297EF42F0B52}" type="pres">
      <dgm:prSet presAssocID="{77CE3A32-3441-46E8-8959-6F42D657B5FF}" presName="parTx" presStyleLbl="revTx" presStyleIdx="0" presStyleCnt="7" custScaleX="100793">
        <dgm:presLayoutVars>
          <dgm:chMax val="0"/>
          <dgm:chPref val="0"/>
        </dgm:presLayoutVars>
      </dgm:prSet>
      <dgm:spPr/>
    </dgm:pt>
    <dgm:pt modelId="{F3D72868-4040-499F-9B5D-10C51A759DB6}" type="pres">
      <dgm:prSet presAssocID="{D87CC481-EE15-47CC-BDE3-D901E21D4432}" presName="sibTrans" presStyleCnt="0"/>
      <dgm:spPr/>
    </dgm:pt>
    <dgm:pt modelId="{CFB8F0B6-3157-424E-8E71-D2752FA0F814}" type="pres">
      <dgm:prSet presAssocID="{7987384C-B4CC-4148-AF3F-D4E7500808F9}" presName="compNode" presStyleCnt="0"/>
      <dgm:spPr/>
    </dgm:pt>
    <dgm:pt modelId="{F56036BA-424E-4DE6-A413-833AB10C18F7}" type="pres">
      <dgm:prSet presAssocID="{7987384C-B4CC-4148-AF3F-D4E7500808F9}" presName="bgRect" presStyleLbl="bgShp" presStyleIdx="1" presStyleCnt="7"/>
      <dgm:spPr/>
    </dgm:pt>
    <dgm:pt modelId="{CAE43C6D-4373-40D8-8B6C-200BC85FA0C3}" type="pres">
      <dgm:prSet presAssocID="{7987384C-B4CC-4148-AF3F-D4E7500808F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6A101EF-3920-4F91-A25E-3EA908F7A792}" type="pres">
      <dgm:prSet presAssocID="{7987384C-B4CC-4148-AF3F-D4E7500808F9}" presName="spaceRect" presStyleCnt="0"/>
      <dgm:spPr/>
    </dgm:pt>
    <dgm:pt modelId="{65318036-4A52-4D5B-8089-16DE86616090}" type="pres">
      <dgm:prSet presAssocID="{7987384C-B4CC-4148-AF3F-D4E7500808F9}" presName="parTx" presStyleLbl="revTx" presStyleIdx="1" presStyleCnt="7">
        <dgm:presLayoutVars>
          <dgm:chMax val="0"/>
          <dgm:chPref val="0"/>
        </dgm:presLayoutVars>
      </dgm:prSet>
      <dgm:spPr/>
    </dgm:pt>
    <dgm:pt modelId="{DEDE94BB-FCE5-4110-801E-344BE872AB2A}" type="pres">
      <dgm:prSet presAssocID="{92FDDB53-594A-4231-B13B-927FB1CC8F19}" presName="sibTrans" presStyleCnt="0"/>
      <dgm:spPr/>
    </dgm:pt>
    <dgm:pt modelId="{F46AE457-BD35-4903-8021-8F5618335D2C}" type="pres">
      <dgm:prSet presAssocID="{271335F7-9BA3-4D6F-8210-AAD52655BCDF}" presName="compNode" presStyleCnt="0"/>
      <dgm:spPr/>
    </dgm:pt>
    <dgm:pt modelId="{D35BF632-2AF2-4309-9923-BE750465E966}" type="pres">
      <dgm:prSet presAssocID="{271335F7-9BA3-4D6F-8210-AAD52655BCDF}" presName="bgRect" presStyleLbl="bgShp" presStyleIdx="2" presStyleCnt="7"/>
      <dgm:spPr/>
    </dgm:pt>
    <dgm:pt modelId="{F9DA6B09-446A-4F9B-A1DC-8A002C94BD94}" type="pres">
      <dgm:prSet presAssocID="{271335F7-9BA3-4D6F-8210-AAD52655BCD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43F85E09-250C-405B-B314-55832626FFFD}" type="pres">
      <dgm:prSet presAssocID="{271335F7-9BA3-4D6F-8210-AAD52655BCDF}" presName="spaceRect" presStyleCnt="0"/>
      <dgm:spPr/>
    </dgm:pt>
    <dgm:pt modelId="{57A189A2-A7CA-4BCE-BE7E-BACB68BDF849}" type="pres">
      <dgm:prSet presAssocID="{271335F7-9BA3-4D6F-8210-AAD52655BCDF}" presName="parTx" presStyleLbl="revTx" presStyleIdx="2" presStyleCnt="7">
        <dgm:presLayoutVars>
          <dgm:chMax val="0"/>
          <dgm:chPref val="0"/>
        </dgm:presLayoutVars>
      </dgm:prSet>
      <dgm:spPr/>
    </dgm:pt>
    <dgm:pt modelId="{34CB4F67-ED38-4931-BC0E-0DE6989DF237}" type="pres">
      <dgm:prSet presAssocID="{FF6448A7-44C1-4A92-8FCC-7E8EE981241C}" presName="sibTrans" presStyleCnt="0"/>
      <dgm:spPr/>
    </dgm:pt>
    <dgm:pt modelId="{B2760FCB-522B-42D4-976F-952280C33737}" type="pres">
      <dgm:prSet presAssocID="{5359AA74-4051-4F24-BE6F-09D13E02AD8E}" presName="compNode" presStyleCnt="0"/>
      <dgm:spPr/>
    </dgm:pt>
    <dgm:pt modelId="{AD1C04F0-8A42-4828-9CE7-DDED0D88128D}" type="pres">
      <dgm:prSet presAssocID="{5359AA74-4051-4F24-BE6F-09D13E02AD8E}" presName="bgRect" presStyleLbl="bgShp" presStyleIdx="3" presStyleCnt="7"/>
      <dgm:spPr/>
    </dgm:pt>
    <dgm:pt modelId="{6007573B-BE2B-42FC-ABD8-8A940A1A9573}" type="pres">
      <dgm:prSet presAssocID="{5359AA74-4051-4F24-BE6F-09D13E02AD8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a:ext>
      </dgm:extLst>
    </dgm:pt>
    <dgm:pt modelId="{FF6274A3-E91E-4508-BE2B-E6769C68D21E}" type="pres">
      <dgm:prSet presAssocID="{5359AA74-4051-4F24-BE6F-09D13E02AD8E}" presName="spaceRect" presStyleCnt="0"/>
      <dgm:spPr/>
    </dgm:pt>
    <dgm:pt modelId="{4FE18E5B-F8AD-4070-BDFA-56316B7E7CDF}" type="pres">
      <dgm:prSet presAssocID="{5359AA74-4051-4F24-BE6F-09D13E02AD8E}" presName="parTx" presStyleLbl="revTx" presStyleIdx="3" presStyleCnt="7">
        <dgm:presLayoutVars>
          <dgm:chMax val="0"/>
          <dgm:chPref val="0"/>
        </dgm:presLayoutVars>
      </dgm:prSet>
      <dgm:spPr/>
    </dgm:pt>
    <dgm:pt modelId="{20AE2FA3-5858-43F0-B441-7760FE3C0715}" type="pres">
      <dgm:prSet presAssocID="{40E77E60-C94E-4FE2-B19C-3BF670A921FA}" presName="sibTrans" presStyleCnt="0"/>
      <dgm:spPr/>
    </dgm:pt>
    <dgm:pt modelId="{5955FD70-041D-4AAD-AF7E-305A60D90837}" type="pres">
      <dgm:prSet presAssocID="{90A0DFED-D9AD-45AD-831E-2AE8D29D4154}" presName="compNode" presStyleCnt="0"/>
      <dgm:spPr/>
    </dgm:pt>
    <dgm:pt modelId="{7C5C03C6-3ACA-43B5-BC5D-3602E892066A}" type="pres">
      <dgm:prSet presAssocID="{90A0DFED-D9AD-45AD-831E-2AE8D29D4154}" presName="bgRect" presStyleLbl="bgShp" presStyleIdx="4" presStyleCnt="7"/>
      <dgm:spPr/>
    </dgm:pt>
    <dgm:pt modelId="{4812056C-0F69-4839-A1F6-5C55FB2F4F58}" type="pres">
      <dgm:prSet presAssocID="{90A0DFED-D9AD-45AD-831E-2AE8D29D415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46D3EB1B-DB25-4549-B8D7-5F1BFC6F599B}" type="pres">
      <dgm:prSet presAssocID="{90A0DFED-D9AD-45AD-831E-2AE8D29D4154}" presName="spaceRect" presStyleCnt="0"/>
      <dgm:spPr/>
    </dgm:pt>
    <dgm:pt modelId="{FF65873D-4A65-44A0-AF74-30FBDD54C116}" type="pres">
      <dgm:prSet presAssocID="{90A0DFED-D9AD-45AD-831E-2AE8D29D4154}" presName="parTx" presStyleLbl="revTx" presStyleIdx="4" presStyleCnt="7">
        <dgm:presLayoutVars>
          <dgm:chMax val="0"/>
          <dgm:chPref val="0"/>
        </dgm:presLayoutVars>
      </dgm:prSet>
      <dgm:spPr/>
    </dgm:pt>
    <dgm:pt modelId="{D5B363D1-9059-4D75-B367-C5C01063A556}" type="pres">
      <dgm:prSet presAssocID="{48A8BF1B-77DA-49AB-B6D8-4A730904DCBB}" presName="sibTrans" presStyleCnt="0"/>
      <dgm:spPr/>
    </dgm:pt>
    <dgm:pt modelId="{50467B93-8FA4-44BB-B150-D227A159CA4C}" type="pres">
      <dgm:prSet presAssocID="{B7C50AAE-A27C-4F57-B242-63A8ED34C11E}" presName="compNode" presStyleCnt="0"/>
      <dgm:spPr/>
    </dgm:pt>
    <dgm:pt modelId="{0531B3A0-6593-415C-AE1B-C4B589BE8565}" type="pres">
      <dgm:prSet presAssocID="{B7C50AAE-A27C-4F57-B242-63A8ED34C11E}" presName="bgRect" presStyleLbl="bgShp" presStyleIdx="5" presStyleCnt="7"/>
      <dgm:spPr/>
    </dgm:pt>
    <dgm:pt modelId="{F6EBCD4C-D7AF-4870-8DF3-AE18FF400265}" type="pres">
      <dgm:prSet presAssocID="{B7C50AAE-A27C-4F57-B242-63A8ED34C11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btitles"/>
        </a:ext>
      </dgm:extLst>
    </dgm:pt>
    <dgm:pt modelId="{C6AF4E8A-3599-4D1E-B568-A25FCCB25925}" type="pres">
      <dgm:prSet presAssocID="{B7C50AAE-A27C-4F57-B242-63A8ED34C11E}" presName="spaceRect" presStyleCnt="0"/>
      <dgm:spPr/>
    </dgm:pt>
    <dgm:pt modelId="{A9699D43-09F6-4B9E-8A68-D8CC49B6D3FC}" type="pres">
      <dgm:prSet presAssocID="{B7C50AAE-A27C-4F57-B242-63A8ED34C11E}" presName="parTx" presStyleLbl="revTx" presStyleIdx="5" presStyleCnt="7">
        <dgm:presLayoutVars>
          <dgm:chMax val="0"/>
          <dgm:chPref val="0"/>
        </dgm:presLayoutVars>
      </dgm:prSet>
      <dgm:spPr/>
    </dgm:pt>
    <dgm:pt modelId="{3E6DB27B-DB94-4ABA-8E7E-43A1487EFE71}" type="pres">
      <dgm:prSet presAssocID="{9D074E88-2121-432E-8DB2-9D3FCCAB4CEF}" presName="sibTrans" presStyleCnt="0"/>
      <dgm:spPr/>
    </dgm:pt>
    <dgm:pt modelId="{CD0F4CF2-A96D-4FEA-A825-C4A2A85CD25D}" type="pres">
      <dgm:prSet presAssocID="{FB22734F-0C52-4267-867E-A24A7C4FE6C2}" presName="compNode" presStyleCnt="0"/>
      <dgm:spPr/>
    </dgm:pt>
    <dgm:pt modelId="{C8C0B318-2C6D-4358-8F5C-937D85A9AA05}" type="pres">
      <dgm:prSet presAssocID="{FB22734F-0C52-4267-867E-A24A7C4FE6C2}" presName="bgRect" presStyleLbl="bgShp" presStyleIdx="6" presStyleCnt="7"/>
      <dgm:spPr/>
    </dgm:pt>
    <dgm:pt modelId="{4B8E69FF-5773-4B32-9104-2347E78BA97F}" type="pres">
      <dgm:prSet presAssocID="{FB22734F-0C52-4267-867E-A24A7C4FE6C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ument"/>
        </a:ext>
      </dgm:extLst>
    </dgm:pt>
    <dgm:pt modelId="{865ACE84-2811-4B1B-B7DB-DCC045A777FC}" type="pres">
      <dgm:prSet presAssocID="{FB22734F-0C52-4267-867E-A24A7C4FE6C2}" presName="spaceRect" presStyleCnt="0"/>
      <dgm:spPr/>
    </dgm:pt>
    <dgm:pt modelId="{335B14FE-7DEE-4923-B10B-D62D545A632B}" type="pres">
      <dgm:prSet presAssocID="{FB22734F-0C52-4267-867E-A24A7C4FE6C2}" presName="parTx" presStyleLbl="revTx" presStyleIdx="6" presStyleCnt="7">
        <dgm:presLayoutVars>
          <dgm:chMax val="0"/>
          <dgm:chPref val="0"/>
        </dgm:presLayoutVars>
      </dgm:prSet>
      <dgm:spPr/>
    </dgm:pt>
  </dgm:ptLst>
  <dgm:cxnLst>
    <dgm:cxn modelId="{41B89E00-E90B-4D57-8198-4448D5CB9297}" srcId="{3F553917-AD31-4A10-B39A-35C3566B369D}" destId="{B7C50AAE-A27C-4F57-B242-63A8ED34C11E}" srcOrd="5" destOrd="0" parTransId="{E2E9A910-96EA-40D5-8378-50C2E72369A8}" sibTransId="{9D074E88-2121-432E-8DB2-9D3FCCAB4CEF}"/>
    <dgm:cxn modelId="{31E2881E-FEA8-44FD-A15F-81419376D057}" type="presOf" srcId="{90A0DFED-D9AD-45AD-831E-2AE8D29D4154}" destId="{FF65873D-4A65-44A0-AF74-30FBDD54C116}" srcOrd="0" destOrd="0" presId="urn:microsoft.com/office/officeart/2018/2/layout/IconVerticalSolidList"/>
    <dgm:cxn modelId="{3FF33031-76F4-4FAA-B364-BC3EF2C62EFA}" type="presOf" srcId="{3F553917-AD31-4A10-B39A-35C3566B369D}" destId="{E8F88A44-7D7C-49A8-835C-9528ECE694C0}" srcOrd="0" destOrd="0" presId="urn:microsoft.com/office/officeart/2018/2/layout/IconVerticalSolidList"/>
    <dgm:cxn modelId="{43BE933C-412C-43AD-8991-8D69DBB0008D}" type="presOf" srcId="{FB22734F-0C52-4267-867E-A24A7C4FE6C2}" destId="{335B14FE-7DEE-4923-B10B-D62D545A632B}" srcOrd="0" destOrd="0" presId="urn:microsoft.com/office/officeart/2018/2/layout/IconVerticalSolidList"/>
    <dgm:cxn modelId="{39839641-5337-4303-8041-BB42C662335A}" srcId="{3F553917-AD31-4A10-B39A-35C3566B369D}" destId="{77CE3A32-3441-46E8-8959-6F42D657B5FF}" srcOrd="0" destOrd="0" parTransId="{69DB1A56-43CC-40DA-9ABE-B28C10B2151F}" sibTransId="{D87CC481-EE15-47CC-BDE3-D901E21D4432}"/>
    <dgm:cxn modelId="{19671546-8659-427B-8AF7-F97097A1870A}" type="presOf" srcId="{271335F7-9BA3-4D6F-8210-AAD52655BCDF}" destId="{57A189A2-A7CA-4BCE-BE7E-BACB68BDF849}" srcOrd="0" destOrd="0" presId="urn:microsoft.com/office/officeart/2018/2/layout/IconVerticalSolidList"/>
    <dgm:cxn modelId="{40400E6B-7A7D-4FC6-AE0C-7FDB3E74732D}" type="presOf" srcId="{B7C50AAE-A27C-4F57-B242-63A8ED34C11E}" destId="{A9699D43-09F6-4B9E-8A68-D8CC49B6D3FC}" srcOrd="0" destOrd="0" presId="urn:microsoft.com/office/officeart/2018/2/layout/IconVerticalSolidList"/>
    <dgm:cxn modelId="{C97B9F77-8543-4532-9E53-A8855CCFCEEE}" type="presOf" srcId="{77CE3A32-3441-46E8-8959-6F42D657B5FF}" destId="{63FCAF43-C9EB-429D-8B54-297EF42F0B52}" srcOrd="0" destOrd="0" presId="urn:microsoft.com/office/officeart/2018/2/layout/IconVerticalSolidList"/>
    <dgm:cxn modelId="{14F31C58-D249-4E41-BD4C-2DBC0315EE5E}" srcId="{3F553917-AD31-4A10-B39A-35C3566B369D}" destId="{90A0DFED-D9AD-45AD-831E-2AE8D29D4154}" srcOrd="4" destOrd="0" parTransId="{E5727A07-EA94-4A4F-A73F-4A8087DE1C93}" sibTransId="{48A8BF1B-77DA-49AB-B6D8-4A730904DCBB}"/>
    <dgm:cxn modelId="{6643147F-7136-4C41-B95F-FC4A6FC410E2}" srcId="{3F553917-AD31-4A10-B39A-35C3566B369D}" destId="{FB22734F-0C52-4267-867E-A24A7C4FE6C2}" srcOrd="6" destOrd="0" parTransId="{60BF06BD-904D-4458-B61B-D0373EFDEAEE}" sibTransId="{D9CD375B-D7B2-49A0-B756-DAD81D7142A9}"/>
    <dgm:cxn modelId="{724C7B7F-FCE0-46C4-9432-E88C45066E59}" srcId="{3F553917-AD31-4A10-B39A-35C3566B369D}" destId="{271335F7-9BA3-4D6F-8210-AAD52655BCDF}" srcOrd="2" destOrd="0" parTransId="{128B9756-E604-4A68-AF93-63333F1F0886}" sibTransId="{FF6448A7-44C1-4A92-8FCC-7E8EE981241C}"/>
    <dgm:cxn modelId="{904F7997-F8F4-4F6C-B1AE-8FD7D5502286}" type="presOf" srcId="{7987384C-B4CC-4148-AF3F-D4E7500808F9}" destId="{65318036-4A52-4D5B-8089-16DE86616090}" srcOrd="0" destOrd="0" presId="urn:microsoft.com/office/officeart/2018/2/layout/IconVerticalSolidList"/>
    <dgm:cxn modelId="{7C3160CE-A982-4B72-AD58-A9D4592CF869}" srcId="{3F553917-AD31-4A10-B39A-35C3566B369D}" destId="{7987384C-B4CC-4148-AF3F-D4E7500808F9}" srcOrd="1" destOrd="0" parTransId="{988185C5-9B9F-44D3-AF3C-7428DC7173A5}" sibTransId="{92FDDB53-594A-4231-B13B-927FB1CC8F19}"/>
    <dgm:cxn modelId="{B80B0AE2-A71E-450D-A633-49E23FE2CEA0}" srcId="{3F553917-AD31-4A10-B39A-35C3566B369D}" destId="{5359AA74-4051-4F24-BE6F-09D13E02AD8E}" srcOrd="3" destOrd="0" parTransId="{ABB09220-F662-476C-8B28-B11955E1918A}" sibTransId="{40E77E60-C94E-4FE2-B19C-3BF670A921FA}"/>
    <dgm:cxn modelId="{06A3D0F5-A50B-4B2C-A03C-0B37933833C3}" type="presOf" srcId="{5359AA74-4051-4F24-BE6F-09D13E02AD8E}" destId="{4FE18E5B-F8AD-4070-BDFA-56316B7E7CDF}" srcOrd="0" destOrd="0" presId="urn:microsoft.com/office/officeart/2018/2/layout/IconVerticalSolidList"/>
    <dgm:cxn modelId="{8D8F686E-4E17-412D-8209-CB4D43166DE5}" type="presParOf" srcId="{E8F88A44-7D7C-49A8-835C-9528ECE694C0}" destId="{800DB34B-873F-490D-B129-9BA06DA5BE9A}" srcOrd="0" destOrd="0" presId="urn:microsoft.com/office/officeart/2018/2/layout/IconVerticalSolidList"/>
    <dgm:cxn modelId="{2E05DB24-D26F-451C-9737-3FED9CAB4683}" type="presParOf" srcId="{800DB34B-873F-490D-B129-9BA06DA5BE9A}" destId="{1350D81D-4CFB-4198-87C4-1E6E0B771DAC}" srcOrd="0" destOrd="0" presId="urn:microsoft.com/office/officeart/2018/2/layout/IconVerticalSolidList"/>
    <dgm:cxn modelId="{0943D4A0-6437-4AD7-A22A-9609C822C66A}" type="presParOf" srcId="{800DB34B-873F-490D-B129-9BA06DA5BE9A}" destId="{C31DE4ED-BD38-456B-803B-FDFC68D4835E}" srcOrd="1" destOrd="0" presId="urn:microsoft.com/office/officeart/2018/2/layout/IconVerticalSolidList"/>
    <dgm:cxn modelId="{F970BDF5-8903-42FF-A84F-18FB96FFE46C}" type="presParOf" srcId="{800DB34B-873F-490D-B129-9BA06DA5BE9A}" destId="{DF68FF27-5838-4B70-9AD1-7E87D58D68A3}" srcOrd="2" destOrd="0" presId="urn:microsoft.com/office/officeart/2018/2/layout/IconVerticalSolidList"/>
    <dgm:cxn modelId="{5758B214-1911-4324-965A-D5449D268756}" type="presParOf" srcId="{800DB34B-873F-490D-B129-9BA06DA5BE9A}" destId="{63FCAF43-C9EB-429D-8B54-297EF42F0B52}" srcOrd="3" destOrd="0" presId="urn:microsoft.com/office/officeart/2018/2/layout/IconVerticalSolidList"/>
    <dgm:cxn modelId="{92B42F84-9068-4538-BA1E-4E81EAF30340}" type="presParOf" srcId="{E8F88A44-7D7C-49A8-835C-9528ECE694C0}" destId="{F3D72868-4040-499F-9B5D-10C51A759DB6}" srcOrd="1" destOrd="0" presId="urn:microsoft.com/office/officeart/2018/2/layout/IconVerticalSolidList"/>
    <dgm:cxn modelId="{D62289CC-6202-49AD-9604-A03BACF8F735}" type="presParOf" srcId="{E8F88A44-7D7C-49A8-835C-9528ECE694C0}" destId="{CFB8F0B6-3157-424E-8E71-D2752FA0F814}" srcOrd="2" destOrd="0" presId="urn:microsoft.com/office/officeart/2018/2/layout/IconVerticalSolidList"/>
    <dgm:cxn modelId="{BC046863-6C53-4A6C-A9F4-C1058907D7C7}" type="presParOf" srcId="{CFB8F0B6-3157-424E-8E71-D2752FA0F814}" destId="{F56036BA-424E-4DE6-A413-833AB10C18F7}" srcOrd="0" destOrd="0" presId="urn:microsoft.com/office/officeart/2018/2/layout/IconVerticalSolidList"/>
    <dgm:cxn modelId="{169196AB-0419-4EAD-9E28-782CE563A691}" type="presParOf" srcId="{CFB8F0B6-3157-424E-8E71-D2752FA0F814}" destId="{CAE43C6D-4373-40D8-8B6C-200BC85FA0C3}" srcOrd="1" destOrd="0" presId="urn:microsoft.com/office/officeart/2018/2/layout/IconVerticalSolidList"/>
    <dgm:cxn modelId="{186E67BE-60C9-4B9C-A0FC-F2C59D57CC1E}" type="presParOf" srcId="{CFB8F0B6-3157-424E-8E71-D2752FA0F814}" destId="{66A101EF-3920-4F91-A25E-3EA908F7A792}" srcOrd="2" destOrd="0" presId="urn:microsoft.com/office/officeart/2018/2/layout/IconVerticalSolidList"/>
    <dgm:cxn modelId="{CE6976F0-06AD-4F3B-BFD2-2C16B23B80DA}" type="presParOf" srcId="{CFB8F0B6-3157-424E-8E71-D2752FA0F814}" destId="{65318036-4A52-4D5B-8089-16DE86616090}" srcOrd="3" destOrd="0" presId="urn:microsoft.com/office/officeart/2018/2/layout/IconVerticalSolidList"/>
    <dgm:cxn modelId="{D28626F2-8348-4D75-87ED-140E99AF70C7}" type="presParOf" srcId="{E8F88A44-7D7C-49A8-835C-9528ECE694C0}" destId="{DEDE94BB-FCE5-4110-801E-344BE872AB2A}" srcOrd="3" destOrd="0" presId="urn:microsoft.com/office/officeart/2018/2/layout/IconVerticalSolidList"/>
    <dgm:cxn modelId="{6604629E-0C25-4005-B8C1-487BDDE5C3CD}" type="presParOf" srcId="{E8F88A44-7D7C-49A8-835C-9528ECE694C0}" destId="{F46AE457-BD35-4903-8021-8F5618335D2C}" srcOrd="4" destOrd="0" presId="urn:microsoft.com/office/officeart/2018/2/layout/IconVerticalSolidList"/>
    <dgm:cxn modelId="{A783A7F8-49AD-4C45-9E66-73257AFAEF34}" type="presParOf" srcId="{F46AE457-BD35-4903-8021-8F5618335D2C}" destId="{D35BF632-2AF2-4309-9923-BE750465E966}" srcOrd="0" destOrd="0" presId="urn:microsoft.com/office/officeart/2018/2/layout/IconVerticalSolidList"/>
    <dgm:cxn modelId="{D31A1165-A3C4-44E2-8F53-2417A0E74AC5}" type="presParOf" srcId="{F46AE457-BD35-4903-8021-8F5618335D2C}" destId="{F9DA6B09-446A-4F9B-A1DC-8A002C94BD94}" srcOrd="1" destOrd="0" presId="urn:microsoft.com/office/officeart/2018/2/layout/IconVerticalSolidList"/>
    <dgm:cxn modelId="{053949F2-5B24-4F47-8E8A-361E410BF84A}" type="presParOf" srcId="{F46AE457-BD35-4903-8021-8F5618335D2C}" destId="{43F85E09-250C-405B-B314-55832626FFFD}" srcOrd="2" destOrd="0" presId="urn:microsoft.com/office/officeart/2018/2/layout/IconVerticalSolidList"/>
    <dgm:cxn modelId="{64FC4E77-9F64-4A92-A784-3A4DDCA4C455}" type="presParOf" srcId="{F46AE457-BD35-4903-8021-8F5618335D2C}" destId="{57A189A2-A7CA-4BCE-BE7E-BACB68BDF849}" srcOrd="3" destOrd="0" presId="urn:microsoft.com/office/officeart/2018/2/layout/IconVerticalSolidList"/>
    <dgm:cxn modelId="{342AD554-5CEA-4595-9238-CA3B54F7F760}" type="presParOf" srcId="{E8F88A44-7D7C-49A8-835C-9528ECE694C0}" destId="{34CB4F67-ED38-4931-BC0E-0DE6989DF237}" srcOrd="5" destOrd="0" presId="urn:microsoft.com/office/officeart/2018/2/layout/IconVerticalSolidList"/>
    <dgm:cxn modelId="{42EFF39B-F50B-4D10-97BD-28D968CA53FD}" type="presParOf" srcId="{E8F88A44-7D7C-49A8-835C-9528ECE694C0}" destId="{B2760FCB-522B-42D4-976F-952280C33737}" srcOrd="6" destOrd="0" presId="urn:microsoft.com/office/officeart/2018/2/layout/IconVerticalSolidList"/>
    <dgm:cxn modelId="{80131740-957C-4E1B-9C80-28C9DDAE9BAD}" type="presParOf" srcId="{B2760FCB-522B-42D4-976F-952280C33737}" destId="{AD1C04F0-8A42-4828-9CE7-DDED0D88128D}" srcOrd="0" destOrd="0" presId="urn:microsoft.com/office/officeart/2018/2/layout/IconVerticalSolidList"/>
    <dgm:cxn modelId="{ECD79024-B551-44A9-901D-BE8CC9D6D71B}" type="presParOf" srcId="{B2760FCB-522B-42D4-976F-952280C33737}" destId="{6007573B-BE2B-42FC-ABD8-8A940A1A9573}" srcOrd="1" destOrd="0" presId="urn:microsoft.com/office/officeart/2018/2/layout/IconVerticalSolidList"/>
    <dgm:cxn modelId="{456778EE-B534-48B9-A1BE-8CC290D305CB}" type="presParOf" srcId="{B2760FCB-522B-42D4-976F-952280C33737}" destId="{FF6274A3-E91E-4508-BE2B-E6769C68D21E}" srcOrd="2" destOrd="0" presId="urn:microsoft.com/office/officeart/2018/2/layout/IconVerticalSolidList"/>
    <dgm:cxn modelId="{9A70057E-38FB-470F-8A24-40059E14B5A2}" type="presParOf" srcId="{B2760FCB-522B-42D4-976F-952280C33737}" destId="{4FE18E5B-F8AD-4070-BDFA-56316B7E7CDF}" srcOrd="3" destOrd="0" presId="urn:microsoft.com/office/officeart/2018/2/layout/IconVerticalSolidList"/>
    <dgm:cxn modelId="{F954DE69-4045-4234-A1F6-08C447A9BBBE}" type="presParOf" srcId="{E8F88A44-7D7C-49A8-835C-9528ECE694C0}" destId="{20AE2FA3-5858-43F0-B441-7760FE3C0715}" srcOrd="7" destOrd="0" presId="urn:microsoft.com/office/officeart/2018/2/layout/IconVerticalSolidList"/>
    <dgm:cxn modelId="{5E67A064-D891-4F37-AEA5-7D4D23874ACA}" type="presParOf" srcId="{E8F88A44-7D7C-49A8-835C-9528ECE694C0}" destId="{5955FD70-041D-4AAD-AF7E-305A60D90837}" srcOrd="8" destOrd="0" presId="urn:microsoft.com/office/officeart/2018/2/layout/IconVerticalSolidList"/>
    <dgm:cxn modelId="{662A4A1C-9324-44C3-846F-1CC2169B7E1D}" type="presParOf" srcId="{5955FD70-041D-4AAD-AF7E-305A60D90837}" destId="{7C5C03C6-3ACA-43B5-BC5D-3602E892066A}" srcOrd="0" destOrd="0" presId="urn:microsoft.com/office/officeart/2018/2/layout/IconVerticalSolidList"/>
    <dgm:cxn modelId="{C434CEFC-F1A2-4DE7-B9A9-C9BC34534190}" type="presParOf" srcId="{5955FD70-041D-4AAD-AF7E-305A60D90837}" destId="{4812056C-0F69-4839-A1F6-5C55FB2F4F58}" srcOrd="1" destOrd="0" presId="urn:microsoft.com/office/officeart/2018/2/layout/IconVerticalSolidList"/>
    <dgm:cxn modelId="{4FEEFF24-04F5-4CB9-8B7A-45E71D66B1FF}" type="presParOf" srcId="{5955FD70-041D-4AAD-AF7E-305A60D90837}" destId="{46D3EB1B-DB25-4549-B8D7-5F1BFC6F599B}" srcOrd="2" destOrd="0" presId="urn:microsoft.com/office/officeart/2018/2/layout/IconVerticalSolidList"/>
    <dgm:cxn modelId="{ECA219C2-91BB-4203-BA6C-33F3262BD772}" type="presParOf" srcId="{5955FD70-041D-4AAD-AF7E-305A60D90837}" destId="{FF65873D-4A65-44A0-AF74-30FBDD54C116}" srcOrd="3" destOrd="0" presId="urn:microsoft.com/office/officeart/2018/2/layout/IconVerticalSolidList"/>
    <dgm:cxn modelId="{5DC9FFC7-FA36-4250-97E0-A297F09613FB}" type="presParOf" srcId="{E8F88A44-7D7C-49A8-835C-9528ECE694C0}" destId="{D5B363D1-9059-4D75-B367-C5C01063A556}" srcOrd="9" destOrd="0" presId="urn:microsoft.com/office/officeart/2018/2/layout/IconVerticalSolidList"/>
    <dgm:cxn modelId="{A1D24D75-32B8-4DA1-AA38-40456997317B}" type="presParOf" srcId="{E8F88A44-7D7C-49A8-835C-9528ECE694C0}" destId="{50467B93-8FA4-44BB-B150-D227A159CA4C}" srcOrd="10" destOrd="0" presId="urn:microsoft.com/office/officeart/2018/2/layout/IconVerticalSolidList"/>
    <dgm:cxn modelId="{76AF1495-9B13-4D93-B325-8F4BD680DBCC}" type="presParOf" srcId="{50467B93-8FA4-44BB-B150-D227A159CA4C}" destId="{0531B3A0-6593-415C-AE1B-C4B589BE8565}" srcOrd="0" destOrd="0" presId="urn:microsoft.com/office/officeart/2018/2/layout/IconVerticalSolidList"/>
    <dgm:cxn modelId="{2DDEDBB9-9F6A-418A-959D-C0932934BA81}" type="presParOf" srcId="{50467B93-8FA4-44BB-B150-D227A159CA4C}" destId="{F6EBCD4C-D7AF-4870-8DF3-AE18FF400265}" srcOrd="1" destOrd="0" presId="urn:microsoft.com/office/officeart/2018/2/layout/IconVerticalSolidList"/>
    <dgm:cxn modelId="{9321DBD4-1237-4FA8-8923-A9AC54AE6DCD}" type="presParOf" srcId="{50467B93-8FA4-44BB-B150-D227A159CA4C}" destId="{C6AF4E8A-3599-4D1E-B568-A25FCCB25925}" srcOrd="2" destOrd="0" presId="urn:microsoft.com/office/officeart/2018/2/layout/IconVerticalSolidList"/>
    <dgm:cxn modelId="{820136F7-F917-4EA0-BE1A-591291A698F3}" type="presParOf" srcId="{50467B93-8FA4-44BB-B150-D227A159CA4C}" destId="{A9699D43-09F6-4B9E-8A68-D8CC49B6D3FC}" srcOrd="3" destOrd="0" presId="urn:microsoft.com/office/officeart/2018/2/layout/IconVerticalSolidList"/>
    <dgm:cxn modelId="{655FA64B-3039-4B61-8287-E4B73EFBEF01}" type="presParOf" srcId="{E8F88A44-7D7C-49A8-835C-9528ECE694C0}" destId="{3E6DB27B-DB94-4ABA-8E7E-43A1487EFE71}" srcOrd="11" destOrd="0" presId="urn:microsoft.com/office/officeart/2018/2/layout/IconVerticalSolidList"/>
    <dgm:cxn modelId="{E91A58C7-8423-495E-813C-2091A3730457}" type="presParOf" srcId="{E8F88A44-7D7C-49A8-835C-9528ECE694C0}" destId="{CD0F4CF2-A96D-4FEA-A825-C4A2A85CD25D}" srcOrd="12" destOrd="0" presId="urn:microsoft.com/office/officeart/2018/2/layout/IconVerticalSolidList"/>
    <dgm:cxn modelId="{3F811423-DA82-4B49-B9C5-0373D96DA252}" type="presParOf" srcId="{CD0F4CF2-A96D-4FEA-A825-C4A2A85CD25D}" destId="{C8C0B318-2C6D-4358-8F5C-937D85A9AA05}" srcOrd="0" destOrd="0" presId="urn:microsoft.com/office/officeart/2018/2/layout/IconVerticalSolidList"/>
    <dgm:cxn modelId="{9B160605-F8D4-48C1-8786-16E8CC1A6BFC}" type="presParOf" srcId="{CD0F4CF2-A96D-4FEA-A825-C4A2A85CD25D}" destId="{4B8E69FF-5773-4B32-9104-2347E78BA97F}" srcOrd="1" destOrd="0" presId="urn:microsoft.com/office/officeart/2018/2/layout/IconVerticalSolidList"/>
    <dgm:cxn modelId="{0B508D43-AFED-4728-B3E3-F6FE5351B48B}" type="presParOf" srcId="{CD0F4CF2-A96D-4FEA-A825-C4A2A85CD25D}" destId="{865ACE84-2811-4B1B-B7DB-DCC045A777FC}" srcOrd="2" destOrd="0" presId="urn:microsoft.com/office/officeart/2018/2/layout/IconVerticalSolidList"/>
    <dgm:cxn modelId="{A7050499-EF64-404E-B4EE-4F7BCA067805}" type="presParOf" srcId="{CD0F4CF2-A96D-4FEA-A825-C4A2A85CD25D}" destId="{335B14FE-7DEE-4923-B10B-D62D545A63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F9163-454B-48EE-9E73-4ABEE50EF16D}">
      <dsp:nvSpPr>
        <dsp:cNvPr id="0" name=""/>
        <dsp:cNvSpPr/>
      </dsp:nvSpPr>
      <dsp:spPr>
        <a:xfrm>
          <a:off x="-20043" y="8965"/>
          <a:ext cx="7113069" cy="16465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62237-9C05-47CA-A155-28CF4B679AFA}">
      <dsp:nvSpPr>
        <dsp:cNvPr id="0" name=""/>
        <dsp:cNvSpPr/>
      </dsp:nvSpPr>
      <dsp:spPr>
        <a:xfrm>
          <a:off x="478028" y="379432"/>
          <a:ext cx="907356" cy="9055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63166-2086-45A8-80BE-77615BC27017}">
      <dsp:nvSpPr>
        <dsp:cNvPr id="0" name=""/>
        <dsp:cNvSpPr/>
      </dsp:nvSpPr>
      <dsp:spPr>
        <a:xfrm>
          <a:off x="1639526" y="8965"/>
          <a:ext cx="5493585" cy="1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27" tIns="174427" rIns="174427" bIns="174427" numCol="1" spcCol="1270" anchor="ctr" anchorCtr="0">
          <a:noAutofit/>
        </a:bodyPr>
        <a:lstStyle/>
        <a:p>
          <a:pPr marL="0" lvl="0" indent="0" algn="l" defTabSz="889000">
            <a:lnSpc>
              <a:spcPct val="100000"/>
            </a:lnSpc>
            <a:spcBef>
              <a:spcPct val="0"/>
            </a:spcBef>
            <a:spcAft>
              <a:spcPct val="35000"/>
            </a:spcAft>
            <a:buNone/>
          </a:pPr>
          <a:r>
            <a:rPr lang="en-US" sz="2000" u="sng" kern="1200" dirty="0"/>
            <a:t>Micro-messages</a:t>
          </a:r>
          <a:r>
            <a:rPr lang="en-US" sz="2000" kern="1200" dirty="0"/>
            <a:t> are small, subtle, sometimes semi-conscious or unintentional messages or actions we send and receive when we interact with others (often caused by implicit bias).</a:t>
          </a:r>
        </a:p>
      </dsp:txBody>
      <dsp:txXfrm>
        <a:off x="1639526" y="8965"/>
        <a:ext cx="5493585" cy="1648127"/>
      </dsp:txXfrm>
    </dsp:sp>
    <dsp:sp modelId="{5ABC4169-9020-4EDC-888F-45892C6045D1}">
      <dsp:nvSpPr>
        <dsp:cNvPr id="0" name=""/>
        <dsp:cNvSpPr/>
      </dsp:nvSpPr>
      <dsp:spPr>
        <a:xfrm>
          <a:off x="-20043" y="2004067"/>
          <a:ext cx="7113069" cy="16465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4781D-EFF0-4ED1-BDC1-07370C78A23F}">
      <dsp:nvSpPr>
        <dsp:cNvPr id="0" name=""/>
        <dsp:cNvSpPr/>
      </dsp:nvSpPr>
      <dsp:spPr>
        <a:xfrm>
          <a:off x="478028" y="2374534"/>
          <a:ext cx="907356" cy="9055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289773-4CB1-4F86-B092-DC928B49C34E}">
      <dsp:nvSpPr>
        <dsp:cNvPr id="0" name=""/>
        <dsp:cNvSpPr/>
      </dsp:nvSpPr>
      <dsp:spPr>
        <a:xfrm>
          <a:off x="1699795" y="2004067"/>
          <a:ext cx="5373047" cy="1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27" tIns="174427" rIns="174427" bIns="174427" numCol="1" spcCol="1270" anchor="ctr" anchorCtr="0">
          <a:noAutofit/>
        </a:bodyPr>
        <a:lstStyle/>
        <a:p>
          <a:pPr marL="0" lvl="0" indent="0" algn="l" defTabSz="889000">
            <a:lnSpc>
              <a:spcPct val="100000"/>
            </a:lnSpc>
            <a:spcBef>
              <a:spcPct val="0"/>
            </a:spcBef>
            <a:spcAft>
              <a:spcPct val="35000"/>
            </a:spcAft>
            <a:buNone/>
          </a:pPr>
          <a:r>
            <a:rPr lang="en-US" sz="2000" b="1" i="0" u="sng" kern="1200" dirty="0"/>
            <a:t>Micro-inequities</a:t>
          </a:r>
          <a:r>
            <a:rPr lang="en-US" sz="2000" b="1" i="1" kern="1200" dirty="0"/>
            <a:t> </a:t>
          </a:r>
          <a:r>
            <a:rPr lang="en-US" sz="2000" b="1" i="0" kern="1200" dirty="0"/>
            <a:t>(AKA microaggressions) </a:t>
          </a:r>
          <a:r>
            <a:rPr lang="en-US" sz="2000" b="1" kern="1200" dirty="0"/>
            <a:t>are negative micro-messages that cause people to feel devalued, slighted, discouraged, or excluded because of a group characteristic    (i.e. gender, race, religion, age). </a:t>
          </a:r>
        </a:p>
      </dsp:txBody>
      <dsp:txXfrm>
        <a:off x="1699795" y="2004067"/>
        <a:ext cx="5373047" cy="1648127"/>
      </dsp:txXfrm>
    </dsp:sp>
    <dsp:sp modelId="{67F81987-291D-49ED-89E4-B5BD64A8A618}">
      <dsp:nvSpPr>
        <dsp:cNvPr id="0" name=""/>
        <dsp:cNvSpPr/>
      </dsp:nvSpPr>
      <dsp:spPr>
        <a:xfrm>
          <a:off x="-20043" y="3999169"/>
          <a:ext cx="7113069" cy="16465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3B5C2-9E31-4A97-81A7-7D2BA49C29FF}">
      <dsp:nvSpPr>
        <dsp:cNvPr id="0" name=""/>
        <dsp:cNvSpPr/>
      </dsp:nvSpPr>
      <dsp:spPr>
        <a:xfrm>
          <a:off x="478028" y="4369636"/>
          <a:ext cx="907356" cy="9055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D5024-45F9-4188-A61B-3DA00CEE23B1}">
      <dsp:nvSpPr>
        <dsp:cNvPr id="0" name=""/>
        <dsp:cNvSpPr/>
      </dsp:nvSpPr>
      <dsp:spPr>
        <a:xfrm>
          <a:off x="1718141" y="3999169"/>
          <a:ext cx="5336355" cy="1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27" tIns="174427" rIns="174427" bIns="174427" numCol="1" spcCol="1270" anchor="ctr" anchorCtr="0">
          <a:noAutofit/>
        </a:bodyPr>
        <a:lstStyle/>
        <a:p>
          <a:pPr marL="0" lvl="0" indent="0" algn="l" defTabSz="889000">
            <a:lnSpc>
              <a:spcPct val="100000"/>
            </a:lnSpc>
            <a:spcBef>
              <a:spcPct val="0"/>
            </a:spcBef>
            <a:spcAft>
              <a:spcPct val="35000"/>
            </a:spcAft>
            <a:buNone/>
          </a:pPr>
          <a:r>
            <a:rPr lang="en-US" sz="2000" u="sng" kern="1200" dirty="0"/>
            <a:t>Micro-affirmations</a:t>
          </a:r>
          <a:r>
            <a:rPr lang="en-US" sz="2000" kern="1200" dirty="0"/>
            <a:t> are positive micro-messages that cause people to feel valued, included or encouraged. </a:t>
          </a:r>
        </a:p>
      </dsp:txBody>
      <dsp:txXfrm>
        <a:off x="1718141" y="3999169"/>
        <a:ext cx="5336355" cy="1648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D81D-4CFB-4198-87C4-1E6E0B771DAC}">
      <dsp:nvSpPr>
        <dsp:cNvPr id="0" name=""/>
        <dsp:cNvSpPr/>
      </dsp:nvSpPr>
      <dsp:spPr>
        <a:xfrm>
          <a:off x="0" y="6003"/>
          <a:ext cx="6248400" cy="6071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DE4ED-BD38-456B-803B-FDFC68D4835E}">
      <dsp:nvSpPr>
        <dsp:cNvPr id="0" name=""/>
        <dsp:cNvSpPr/>
      </dsp:nvSpPr>
      <dsp:spPr>
        <a:xfrm>
          <a:off x="183651" y="142603"/>
          <a:ext cx="334238" cy="333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FCAF43-C9EB-429D-8B54-297EF42F0B52}">
      <dsp:nvSpPr>
        <dsp:cNvPr id="0" name=""/>
        <dsp:cNvSpPr/>
      </dsp:nvSpPr>
      <dsp:spPr>
        <a:xfrm>
          <a:off x="679676" y="6003"/>
          <a:ext cx="5558538"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Working TOGETHER on teams – as equals, with common goals</a:t>
          </a:r>
        </a:p>
      </dsp:txBody>
      <dsp:txXfrm>
        <a:off x="679676" y="6003"/>
        <a:ext cx="5558538" cy="664030"/>
      </dsp:txXfrm>
    </dsp:sp>
    <dsp:sp modelId="{F56036BA-424E-4DE6-A413-833AB10C18F7}">
      <dsp:nvSpPr>
        <dsp:cNvPr id="0" name=""/>
        <dsp:cNvSpPr/>
      </dsp:nvSpPr>
      <dsp:spPr>
        <a:xfrm>
          <a:off x="0" y="836041"/>
          <a:ext cx="6248400" cy="6071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43C6D-4373-40D8-8B6C-200BC85FA0C3}">
      <dsp:nvSpPr>
        <dsp:cNvPr id="0" name=""/>
        <dsp:cNvSpPr/>
      </dsp:nvSpPr>
      <dsp:spPr>
        <a:xfrm>
          <a:off x="183651" y="972641"/>
          <a:ext cx="334238" cy="333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18036-4A52-4D5B-8089-16DE86616090}">
      <dsp:nvSpPr>
        <dsp:cNvPr id="0" name=""/>
        <dsp:cNvSpPr/>
      </dsp:nvSpPr>
      <dsp:spPr>
        <a:xfrm>
          <a:off x="701542" y="836041"/>
          <a:ext cx="5514806"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Recognize your implicit biases</a:t>
          </a:r>
        </a:p>
      </dsp:txBody>
      <dsp:txXfrm>
        <a:off x="701542" y="836041"/>
        <a:ext cx="5514806" cy="664030"/>
      </dsp:txXfrm>
    </dsp:sp>
    <dsp:sp modelId="{D35BF632-2AF2-4309-9923-BE750465E966}">
      <dsp:nvSpPr>
        <dsp:cNvPr id="0" name=""/>
        <dsp:cNvSpPr/>
      </dsp:nvSpPr>
      <dsp:spPr>
        <a:xfrm>
          <a:off x="0" y="1666078"/>
          <a:ext cx="6248400" cy="6071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A6B09-446A-4F9B-A1DC-8A002C94BD94}">
      <dsp:nvSpPr>
        <dsp:cNvPr id="0" name=""/>
        <dsp:cNvSpPr/>
      </dsp:nvSpPr>
      <dsp:spPr>
        <a:xfrm>
          <a:off x="183651" y="1802679"/>
          <a:ext cx="334238" cy="333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A189A2-A7CA-4BCE-BE7E-BACB68BDF849}">
      <dsp:nvSpPr>
        <dsp:cNvPr id="0" name=""/>
        <dsp:cNvSpPr/>
      </dsp:nvSpPr>
      <dsp:spPr>
        <a:xfrm>
          <a:off x="701542" y="1666078"/>
          <a:ext cx="5514806"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Learn to see individuals as unique people, rather than as members of a group</a:t>
          </a:r>
        </a:p>
      </dsp:txBody>
      <dsp:txXfrm>
        <a:off x="701542" y="1666078"/>
        <a:ext cx="5514806" cy="664030"/>
      </dsp:txXfrm>
    </dsp:sp>
    <dsp:sp modelId="{AD1C04F0-8A42-4828-9CE7-DDED0D88128D}">
      <dsp:nvSpPr>
        <dsp:cNvPr id="0" name=""/>
        <dsp:cNvSpPr/>
      </dsp:nvSpPr>
      <dsp:spPr>
        <a:xfrm>
          <a:off x="0" y="2496116"/>
          <a:ext cx="6248400" cy="6071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7573B-BE2B-42FC-ABD8-8A940A1A9573}">
      <dsp:nvSpPr>
        <dsp:cNvPr id="0" name=""/>
        <dsp:cNvSpPr/>
      </dsp:nvSpPr>
      <dsp:spPr>
        <a:xfrm>
          <a:off x="183651" y="2632716"/>
          <a:ext cx="334238" cy="3339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E18E5B-F8AD-4070-BDFA-56316B7E7CDF}">
      <dsp:nvSpPr>
        <dsp:cNvPr id="0" name=""/>
        <dsp:cNvSpPr/>
      </dsp:nvSpPr>
      <dsp:spPr>
        <a:xfrm>
          <a:off x="701542" y="2496116"/>
          <a:ext cx="5514806"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Make everyone feel like they have a voice</a:t>
          </a:r>
        </a:p>
      </dsp:txBody>
      <dsp:txXfrm>
        <a:off x="701542" y="2496116"/>
        <a:ext cx="5514806" cy="664030"/>
      </dsp:txXfrm>
    </dsp:sp>
    <dsp:sp modelId="{7C5C03C6-3ACA-43B5-BC5D-3602E892066A}">
      <dsp:nvSpPr>
        <dsp:cNvPr id="0" name=""/>
        <dsp:cNvSpPr/>
      </dsp:nvSpPr>
      <dsp:spPr>
        <a:xfrm>
          <a:off x="0" y="3326154"/>
          <a:ext cx="6248400" cy="60711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2056C-0F69-4839-A1F6-5C55FB2F4F58}">
      <dsp:nvSpPr>
        <dsp:cNvPr id="0" name=""/>
        <dsp:cNvSpPr/>
      </dsp:nvSpPr>
      <dsp:spPr>
        <a:xfrm>
          <a:off x="183651" y="3462754"/>
          <a:ext cx="334238" cy="3339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5873D-4A65-44A0-AF74-30FBDD54C116}">
      <dsp:nvSpPr>
        <dsp:cNvPr id="0" name=""/>
        <dsp:cNvSpPr/>
      </dsp:nvSpPr>
      <dsp:spPr>
        <a:xfrm>
          <a:off x="701542" y="3326154"/>
          <a:ext cx="5514806"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Avoid the Bystander Effect – Speak Up!</a:t>
          </a:r>
        </a:p>
      </dsp:txBody>
      <dsp:txXfrm>
        <a:off x="701542" y="3326154"/>
        <a:ext cx="5514806" cy="664030"/>
      </dsp:txXfrm>
    </dsp:sp>
    <dsp:sp modelId="{0531B3A0-6593-415C-AE1B-C4B589BE8565}">
      <dsp:nvSpPr>
        <dsp:cNvPr id="0" name=""/>
        <dsp:cNvSpPr/>
      </dsp:nvSpPr>
      <dsp:spPr>
        <a:xfrm>
          <a:off x="0" y="4156191"/>
          <a:ext cx="6248400" cy="6071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BCD4C-D7AF-4870-8DF3-AE18FF400265}">
      <dsp:nvSpPr>
        <dsp:cNvPr id="0" name=""/>
        <dsp:cNvSpPr/>
      </dsp:nvSpPr>
      <dsp:spPr>
        <a:xfrm>
          <a:off x="183651" y="4292792"/>
          <a:ext cx="334238" cy="3339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699D43-09F6-4B9E-8A68-D8CC49B6D3FC}">
      <dsp:nvSpPr>
        <dsp:cNvPr id="0" name=""/>
        <dsp:cNvSpPr/>
      </dsp:nvSpPr>
      <dsp:spPr>
        <a:xfrm>
          <a:off x="701542" y="4156191"/>
          <a:ext cx="5514806"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Acknowledge when microinequities occur (because they will)</a:t>
          </a:r>
        </a:p>
      </dsp:txBody>
      <dsp:txXfrm>
        <a:off x="701542" y="4156191"/>
        <a:ext cx="5514806" cy="664030"/>
      </dsp:txXfrm>
    </dsp:sp>
    <dsp:sp modelId="{C8C0B318-2C6D-4358-8F5C-937D85A9AA05}">
      <dsp:nvSpPr>
        <dsp:cNvPr id="0" name=""/>
        <dsp:cNvSpPr/>
      </dsp:nvSpPr>
      <dsp:spPr>
        <a:xfrm>
          <a:off x="0" y="4986229"/>
          <a:ext cx="6248400" cy="6071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E69FF-5773-4B32-9104-2347E78BA97F}">
      <dsp:nvSpPr>
        <dsp:cNvPr id="0" name=""/>
        <dsp:cNvSpPr/>
      </dsp:nvSpPr>
      <dsp:spPr>
        <a:xfrm>
          <a:off x="183651" y="5122829"/>
          <a:ext cx="334238" cy="33391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5B14FE-7DEE-4923-B10B-D62D545A632B}">
      <dsp:nvSpPr>
        <dsp:cNvPr id="0" name=""/>
        <dsp:cNvSpPr/>
      </dsp:nvSpPr>
      <dsp:spPr>
        <a:xfrm>
          <a:off x="701542" y="4986229"/>
          <a:ext cx="5514806" cy="6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277" tIns="70277" rIns="70277" bIns="70277"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Use Micro-Affirmations</a:t>
          </a:r>
        </a:p>
      </dsp:txBody>
      <dsp:txXfrm>
        <a:off x="701542" y="4986229"/>
        <a:ext cx="5514806" cy="6640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BC1D2-8760-457F-907C-7B917AFD2F45}" type="datetimeFigureOut">
              <a:rPr lang="en-US" smtClean="0"/>
              <a:t>5/31/2023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CF5124-8A20-4389-8F65-E8DD038D5029}" type="slidenum">
              <a:rPr lang="en-US" smtClean="0"/>
              <a:t>‹#›</a:t>
            </a:fld>
            <a:endParaRPr lang="en-US"/>
          </a:p>
        </p:txBody>
      </p:sp>
    </p:spTree>
    <p:extLst>
      <p:ext uri="{BB962C8B-B14F-4D97-AF65-F5344CB8AC3E}">
        <p14:creationId xmlns:p14="http://schemas.microsoft.com/office/powerpoint/2010/main" val="416822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ollegeofdirectsupport.com/Content/Sertoma/TN736mastgloss.htm#communities%20of%20colo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llegeofdirectsupport.com/Content/Sertoma/tn736mastgloss.htm#stereotyp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Please individually complete the SELF-ASSESSMENT QUIZ in your PARTICIPANT GUIDE. Once complete, STOP and quietly wait. We will return to the assessment at the end of the training. </a:t>
            </a:r>
            <a:endParaRPr lang="en-US" sz="1200" i="1" dirty="0">
              <a:solidFill>
                <a:srgbClr val="FFFFFF"/>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1</a:t>
            </a:fld>
            <a:endParaRPr lang="en-US"/>
          </a:p>
        </p:txBody>
      </p:sp>
    </p:spTree>
    <p:extLst>
      <p:ext uri="{BB962C8B-B14F-4D97-AF65-F5344CB8AC3E}">
        <p14:creationId xmlns:p14="http://schemas.microsoft.com/office/powerpoint/2010/main" val="68760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review groups of people more commonly discriminated against, which can often include people with cultures different than our ow. Although the categories we will be briefly reviewing more often experience discrimination and exclusion, the list is not all encompassing. </a:t>
            </a:r>
          </a:p>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a:p>
            <a:r>
              <a:rPr lang="en-US" b="1" dirty="0"/>
              <a:t>Review PARTICIPANT GUIDE sections: </a:t>
            </a:r>
          </a:p>
          <a:p>
            <a:r>
              <a:rPr lang="en-US" b="1" dirty="0"/>
              <a:t>How to Navigate Cultural Differences in the Workplace</a:t>
            </a:r>
          </a:p>
          <a:p>
            <a:r>
              <a:rPr lang="en-US" b="1" dirty="0"/>
              <a:t>Cultural Differences Examples</a:t>
            </a:r>
          </a:p>
          <a:p>
            <a:r>
              <a:rPr lang="en-US" b="1" dirty="0"/>
              <a:t>Communication Tips – General &amp; Cross-Cultural</a:t>
            </a:r>
          </a:p>
          <a:p>
            <a:endParaRPr lang="en-US" b="1" dirty="0"/>
          </a:p>
          <a:p>
            <a:r>
              <a:rPr lang="en-US" b="0" dirty="0"/>
              <a:t>Be curious, not judgmental!!</a:t>
            </a:r>
          </a:p>
        </p:txBody>
      </p:sp>
      <p:sp>
        <p:nvSpPr>
          <p:cNvPr id="4" name="Slide Number Placeholder 3"/>
          <p:cNvSpPr>
            <a:spLocks noGrp="1"/>
          </p:cNvSpPr>
          <p:nvPr>
            <p:ph type="sldNum" sz="quarter" idx="5"/>
          </p:nvPr>
        </p:nvSpPr>
        <p:spPr/>
        <p:txBody>
          <a:bodyPr/>
          <a:lstStyle/>
          <a:p>
            <a:fld id="{06CF5124-8A20-4389-8F65-E8DD038D5029}" type="slidenum">
              <a:rPr lang="en-US" smtClean="0"/>
              <a:t>10</a:t>
            </a:fld>
            <a:endParaRPr lang="en-US"/>
          </a:p>
        </p:txBody>
      </p:sp>
    </p:spTree>
    <p:extLst>
      <p:ext uri="{BB962C8B-B14F-4D97-AF65-F5344CB8AC3E}">
        <p14:creationId xmlns:p14="http://schemas.microsoft.com/office/powerpoint/2010/main" val="87863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ASK:  </a:t>
            </a:r>
            <a:r>
              <a:rPr lang="en-US" i="1" dirty="0"/>
              <a:t>What are some examples of discrimination against someone who is neurodiverse? </a:t>
            </a:r>
          </a:p>
          <a:p>
            <a:pPr defTabSz="931774">
              <a:defRPr/>
            </a:pPr>
            <a:r>
              <a:rPr lang="en-US" dirty="0"/>
              <a:t>-dismissing for disability-related absences (could include caring for a disabled loved one)</a:t>
            </a:r>
          </a:p>
          <a:p>
            <a:pPr defTabSz="931774">
              <a:defRPr/>
            </a:pPr>
            <a:r>
              <a:rPr lang="en-US" dirty="0"/>
              <a:t>-reasonable accommodations, failing to consider suitable alternative employment</a:t>
            </a:r>
          </a:p>
          <a:p>
            <a:pPr defTabSz="931774">
              <a:defRPr/>
            </a:pPr>
            <a:r>
              <a:rPr lang="en-US" dirty="0"/>
              <a:t>-Recruitment/hiring practices, job assignments, etc.</a:t>
            </a:r>
          </a:p>
          <a:p>
            <a:pPr defTabSz="931774">
              <a:defRPr/>
            </a:pPr>
            <a:r>
              <a:rPr lang="en-US" dirty="0"/>
              <a:t>-not letting a blind person into a public space because they have a guide dog.</a:t>
            </a:r>
          </a:p>
          <a:p>
            <a:pPr defTabSz="931774">
              <a:defRPr/>
            </a:pPr>
            <a:endParaRPr lang="en-US" dirty="0"/>
          </a:p>
          <a:p>
            <a:pPr defTabSz="931774">
              <a:defRPr/>
            </a:pPr>
            <a:r>
              <a:rPr lang="en-US" dirty="0"/>
              <a:t>While as an organization, our mission and responsibility is to advocate to eliminate disability discrimination, it is also our responsibility to eradicate all forms of discrimination. Inclusion and acceptance of EVERY person is the very heart of UCP –  every disability, every culture, every race, gender identity, sexual orientation, age group, religion…everyone. We, as an organization, are committed to doing more to make this every person’s experience, everyday. </a:t>
            </a:r>
          </a:p>
          <a:p>
            <a:pPr defTabSz="931774">
              <a:defRPr/>
            </a:pPr>
            <a:endParaRPr lang="en-US" dirty="0"/>
          </a:p>
          <a:p>
            <a:pPr defTabSz="931774">
              <a:defRPr/>
            </a:pPr>
            <a:r>
              <a:rPr lang="en-US" b="1" dirty="0"/>
              <a:t>Review PARTICIPANT GUIDE – COMMUNICATION TIPS Disabilities</a:t>
            </a:r>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11</a:t>
            </a:fld>
            <a:endParaRPr lang="en-US"/>
          </a:p>
        </p:txBody>
      </p:sp>
    </p:spTree>
    <p:extLst>
      <p:ext uri="{BB962C8B-B14F-4D97-AF65-F5344CB8AC3E}">
        <p14:creationId xmlns:p14="http://schemas.microsoft.com/office/powerpoint/2010/main" val="58844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What does this picture say to you?</a:t>
            </a:r>
          </a:p>
          <a:p>
            <a:endParaRPr lang="en-US" i="1" dirty="0"/>
          </a:p>
          <a:p>
            <a:r>
              <a:rPr lang="en-US" i="0" u="sng" dirty="0"/>
              <a:t>GO TO NEXT SLIDE BEFORE READING </a:t>
            </a:r>
            <a:r>
              <a:rPr lang="en-US" b="1" dirty="0"/>
              <a:t>PARTICIPANT GUIDE – COMMUNICATION TIPS </a:t>
            </a:r>
            <a:endParaRPr lang="en-US" i="0" dirty="0"/>
          </a:p>
        </p:txBody>
      </p:sp>
      <p:sp>
        <p:nvSpPr>
          <p:cNvPr id="4" name="Slide Number Placeholder 3"/>
          <p:cNvSpPr>
            <a:spLocks noGrp="1"/>
          </p:cNvSpPr>
          <p:nvPr>
            <p:ph type="sldNum" sz="quarter" idx="5"/>
          </p:nvPr>
        </p:nvSpPr>
        <p:spPr/>
        <p:txBody>
          <a:bodyPr/>
          <a:lstStyle/>
          <a:p>
            <a:fld id="{06CF5124-8A20-4389-8F65-E8DD038D5029}" type="slidenum">
              <a:rPr lang="en-US" smtClean="0"/>
              <a:t>12</a:t>
            </a:fld>
            <a:endParaRPr lang="en-US"/>
          </a:p>
        </p:txBody>
      </p:sp>
    </p:spTree>
    <p:extLst>
      <p:ext uri="{BB962C8B-B14F-4D97-AF65-F5344CB8AC3E}">
        <p14:creationId xmlns:p14="http://schemas.microsoft.com/office/powerpoint/2010/main" val="409230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LGBTQIA is an acronym and refers to lesbian, gay, bisexual, transgender, queer or questioning, intersex, and asexual or allied</a:t>
            </a:r>
          </a:p>
          <a:p>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Review PARTICIPANT GUIDE – COMMUNICATION TIPS Gender Identity &amp; Sexual Orientation</a:t>
            </a:r>
            <a:endParaRPr lang="en-US" sz="1200" dirty="0"/>
          </a:p>
          <a:p>
            <a:endParaRPr lang="en-US" sz="1200" dirty="0"/>
          </a:p>
        </p:txBody>
      </p:sp>
      <p:sp>
        <p:nvSpPr>
          <p:cNvPr id="4" name="Slide Number Placeholder 3"/>
          <p:cNvSpPr>
            <a:spLocks noGrp="1"/>
          </p:cNvSpPr>
          <p:nvPr>
            <p:ph type="sldNum" sz="quarter" idx="5"/>
          </p:nvPr>
        </p:nvSpPr>
        <p:spPr/>
        <p:txBody>
          <a:bodyPr/>
          <a:lstStyle/>
          <a:p>
            <a:fld id="{06CF5124-8A20-4389-8F65-E8DD038D5029}" type="slidenum">
              <a:rPr lang="en-US" smtClean="0"/>
              <a:t>13</a:t>
            </a:fld>
            <a:endParaRPr lang="en-US"/>
          </a:p>
        </p:txBody>
      </p:sp>
    </p:spTree>
    <p:extLst>
      <p:ext uri="{BB962C8B-B14F-4D97-AF65-F5344CB8AC3E}">
        <p14:creationId xmlns:p14="http://schemas.microsoft.com/office/powerpoint/2010/main" val="91262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i="1" dirty="0"/>
              <a:t>Examples -</a:t>
            </a:r>
          </a:p>
          <a:p>
            <a:pPr defTabSz="931774">
              <a:defRPr/>
            </a:pPr>
            <a:r>
              <a:rPr lang="en-US" sz="1200" dirty="0"/>
              <a:t>not hiring/promoting a female around perceived ‘child bearing’ years</a:t>
            </a:r>
          </a:p>
          <a:p>
            <a:pPr defTabSz="931774">
              <a:defRPr/>
            </a:pPr>
            <a:r>
              <a:rPr lang="en-US" sz="1200" dirty="0"/>
              <a:t>not hiring an older professional based upon perception of ‘retiring’ soon or won’t be able to grasp technology</a:t>
            </a:r>
            <a:endParaRPr lang="en-US" sz="1200" i="1" dirty="0"/>
          </a:p>
          <a:p>
            <a:pPr defTabSz="931774">
              <a:defRPr/>
            </a:pPr>
            <a:r>
              <a:rPr lang="en-US" sz="1200" dirty="0"/>
              <a:t>Millennials are entitled; Gen Xers are skeptical and negative</a:t>
            </a:r>
          </a:p>
          <a:p>
            <a:pPr defTabSz="931774">
              <a:defRPr/>
            </a:pPr>
            <a:endParaRPr lang="en-US" sz="1200" dirty="0"/>
          </a:p>
          <a:p>
            <a:pPr>
              <a:buFont typeface="Symbol" panose="05050102010706020507" pitchFamily="18" charset="2"/>
              <a:buNone/>
            </a:pPr>
            <a:endParaRPr lang="en-US" sz="1200" dirty="0"/>
          </a:p>
          <a:p>
            <a:pPr defTabSz="931774">
              <a:defRPr/>
            </a:pPr>
            <a:r>
              <a:rPr lang="en-US" sz="1200" b="1" dirty="0"/>
              <a:t>Review PARTICIPANT GUIDE – COMMUNICATION TIPS Age/Generation</a:t>
            </a:r>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14</a:t>
            </a:fld>
            <a:endParaRPr lang="en-US"/>
          </a:p>
        </p:txBody>
      </p:sp>
    </p:spTree>
    <p:extLst>
      <p:ext uri="{BB962C8B-B14F-4D97-AF65-F5344CB8AC3E}">
        <p14:creationId xmlns:p14="http://schemas.microsoft.com/office/powerpoint/2010/main" val="137549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not hiring a female who voluntarily states (cannot ask if someone has kids) she is a single mom (childcare concerns)</a:t>
            </a:r>
          </a:p>
          <a:p>
            <a:endParaRPr lang="en-US" dirty="0"/>
          </a:p>
          <a:p>
            <a:pPr defTabSz="931774">
              <a:defRPr/>
            </a:pPr>
            <a:r>
              <a:rPr lang="en-US" b="1" dirty="0"/>
              <a:t>Review PARTICIPANT GUIDE – COMMUNICATION TIPS Marital/Parental Status</a:t>
            </a:r>
            <a:endParaRPr lang="en-US" dirty="0"/>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15</a:t>
            </a:fld>
            <a:endParaRPr lang="en-US"/>
          </a:p>
        </p:txBody>
      </p:sp>
    </p:spTree>
    <p:extLst>
      <p:ext uri="{BB962C8B-B14F-4D97-AF65-F5344CB8AC3E}">
        <p14:creationId xmlns:p14="http://schemas.microsoft.com/office/powerpoint/2010/main" val="369440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4,200 religions, churches, denominations, religious bodies, faith groups, tribes</a:t>
            </a:r>
          </a:p>
          <a:p>
            <a:pPr defTabSz="931774">
              <a:defRPr/>
            </a:pPr>
            <a:endParaRPr lang="en-US" b="1" dirty="0"/>
          </a:p>
          <a:p>
            <a:pPr defTabSz="931774">
              <a:defRPr/>
            </a:pPr>
            <a:r>
              <a:rPr lang="en-US" b="1" dirty="0"/>
              <a:t>Review PARTICIPANT GUIDE – COMMUNICATION TIPS Religion</a:t>
            </a:r>
            <a:endParaRPr lang="en-US" dirty="0"/>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16</a:t>
            </a:fld>
            <a:endParaRPr lang="en-US"/>
          </a:p>
        </p:txBody>
      </p:sp>
    </p:spTree>
    <p:extLst>
      <p:ext uri="{BB962C8B-B14F-4D97-AF65-F5344CB8AC3E}">
        <p14:creationId xmlns:p14="http://schemas.microsoft.com/office/powerpoint/2010/main" val="150100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Estimated to be 7000 languages</a:t>
            </a:r>
          </a:p>
          <a:p>
            <a:pPr defTabSz="931774">
              <a:defRPr/>
            </a:pPr>
            <a:endParaRPr lang="en-US" sz="1200" b="1" dirty="0"/>
          </a:p>
          <a:p>
            <a:pPr defTabSz="931774">
              <a:defRPr/>
            </a:pPr>
            <a:r>
              <a:rPr lang="en-US" sz="1200" b="1" dirty="0"/>
              <a:t>Review PARTICIPANT GUIDE – COMMUNICATION TIPS Language</a:t>
            </a:r>
            <a:endParaRPr lang="en-US" sz="1200" dirty="0"/>
          </a:p>
          <a:p>
            <a:endParaRPr lang="en-US" dirty="0"/>
          </a:p>
          <a:p>
            <a:r>
              <a:rPr lang="en-US" dirty="0"/>
              <a:t>Syntax = arrangement of words/phrase to create well-formed sentences in a language</a:t>
            </a:r>
          </a:p>
        </p:txBody>
      </p:sp>
      <p:sp>
        <p:nvSpPr>
          <p:cNvPr id="4" name="Slide Number Placeholder 3"/>
          <p:cNvSpPr>
            <a:spLocks noGrp="1"/>
          </p:cNvSpPr>
          <p:nvPr>
            <p:ph type="sldNum" sz="quarter" idx="5"/>
          </p:nvPr>
        </p:nvSpPr>
        <p:spPr/>
        <p:txBody>
          <a:bodyPr/>
          <a:lstStyle/>
          <a:p>
            <a:fld id="{06CF5124-8A20-4389-8F65-E8DD038D5029}" type="slidenum">
              <a:rPr lang="en-US" smtClean="0"/>
              <a:t>17</a:t>
            </a:fld>
            <a:endParaRPr lang="en-US"/>
          </a:p>
        </p:txBody>
      </p:sp>
    </p:spTree>
    <p:extLst>
      <p:ext uri="{BB962C8B-B14F-4D97-AF65-F5344CB8AC3E}">
        <p14:creationId xmlns:p14="http://schemas.microsoft.com/office/powerpoint/2010/main" val="37216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PA facts – </a:t>
            </a:r>
          </a:p>
          <a:p>
            <a:pPr defTabSz="931774">
              <a:defRPr/>
            </a:pPr>
            <a:r>
              <a:rPr lang="en-US" dirty="0"/>
              <a:t>Population: 12.8 million (2019)</a:t>
            </a:r>
            <a:endParaRPr lang="en-US" dirty="0">
              <a:cs typeface="Calibri"/>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Number in Poverty: 1.55 million or 12.5% of population. </a:t>
            </a:r>
            <a:r>
              <a:rPr lang="en-US" dirty="0">
                <a:cs typeface="Calibri"/>
              </a:rPr>
              <a:t>20.8% of people with disabilities live in poverty.</a:t>
            </a:r>
          </a:p>
          <a:p>
            <a:pPr defTabSz="931774">
              <a:defRPr/>
            </a:pPr>
            <a:r>
              <a:rPr lang="en-US" dirty="0"/>
              <a:t>According to recent census, the primary racial composition of PA is 81.6% White / </a:t>
            </a:r>
            <a:r>
              <a:rPr lang="en-US" b="1" dirty="0"/>
              <a:t>12% Black or African American </a:t>
            </a:r>
            <a:r>
              <a:rPr lang="en-US" dirty="0"/>
              <a:t>/ </a:t>
            </a:r>
            <a:r>
              <a:rPr lang="en-US" b="1" dirty="0"/>
              <a:t>7.8% Latino or Hispanic </a:t>
            </a:r>
            <a:r>
              <a:rPr lang="en-US" dirty="0"/>
              <a:t>/ 3.8% Asian</a:t>
            </a:r>
          </a:p>
          <a:p>
            <a:r>
              <a:rPr lang="en-US" dirty="0">
                <a:cs typeface="Calibri"/>
              </a:rPr>
              <a:t>Based upon the racial composition this picture clearly shows that minorities and communities of color are disproportionally affected by poverty.</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Calibri" panose="020F0502020204030204" pitchFamily="34" charset="0"/>
                <a:cs typeface="Times New Roman" panose="02020603050405020304" pitchFamily="18" charset="0"/>
              </a:rPr>
              <a:t>Privilege – special right or advantage available only to a particular person or group beyond what is available to others OR it is the absence of obstacles and barrier </a:t>
            </a:r>
            <a:r>
              <a:rPr lang="en-US" dirty="0">
                <a:latin typeface="Calibri" panose="020F0502020204030204" pitchFamily="34" charset="0"/>
                <a:ea typeface="Calibri" panose="020F0502020204030204" pitchFamily="34" charset="0"/>
                <a:cs typeface="Times New Roman" panose="02020603050405020304" pitchFamily="18" charset="0"/>
              </a:rPr>
              <a:t>which sometimes makes ‘lack of privilege’ hard to see by those of us who do not have to overcome not having it (</a:t>
            </a:r>
            <a:r>
              <a:rPr lang="en-US" dirty="0" err="1">
                <a:latin typeface="Calibri" panose="020F0502020204030204" pitchFamily="34" charset="0"/>
                <a:ea typeface="Calibri" panose="020F0502020204030204" pitchFamily="34" charset="0"/>
                <a:cs typeface="Times New Roman" panose="02020603050405020304" pitchFamily="18" charset="0"/>
              </a:rPr>
              <a:t>i.e</a:t>
            </a:r>
            <a:r>
              <a:rPr lang="en-US" dirty="0">
                <a:latin typeface="Calibri" panose="020F0502020204030204" pitchFamily="34" charset="0"/>
                <a:ea typeface="Calibri" panose="020F0502020204030204" pitchFamily="34" charset="0"/>
                <a:cs typeface="Times New Roman" panose="02020603050405020304" pitchFamily="18" charset="0"/>
              </a:rPr>
              <a:t> trying to recognize what you don’t have to go through vs. what other people do). </a:t>
            </a:r>
            <a:endParaRPr lang="en-US" b="1" dirty="0"/>
          </a:p>
          <a:p>
            <a:endParaRPr lang="en-US" dirty="0">
              <a:cs typeface="Calibri"/>
            </a:endParaRPr>
          </a:p>
          <a:p>
            <a:pPr defTabSz="931774">
              <a:defRPr/>
            </a:pPr>
            <a:r>
              <a:rPr lang="en-US" b="1" dirty="0"/>
              <a:t>Review PARTICIPANT GUIDE – COMMUNICATION TIPS Socioeconomic Status</a:t>
            </a:r>
            <a:endParaRPr lang="en-US" dirty="0">
              <a:cs typeface="Calibri"/>
            </a:endParaRPr>
          </a:p>
          <a:p>
            <a:endParaRPr lang="en-US" dirty="0">
              <a:cs typeface="Calibri"/>
            </a:endParaRPr>
          </a:p>
          <a:p>
            <a:pPr defTabSz="931774">
              <a:defRPr/>
            </a:pPr>
            <a:endParaRPr lang="en-US" b="1" dirty="0"/>
          </a:p>
        </p:txBody>
      </p:sp>
      <p:sp>
        <p:nvSpPr>
          <p:cNvPr id="4" name="Slide Number Placeholder 3"/>
          <p:cNvSpPr>
            <a:spLocks noGrp="1"/>
          </p:cNvSpPr>
          <p:nvPr>
            <p:ph type="sldNum" sz="quarter" idx="5"/>
          </p:nvPr>
        </p:nvSpPr>
        <p:spPr/>
        <p:txBody>
          <a:bodyPr/>
          <a:lstStyle/>
          <a:p>
            <a:fld id="{06CF5124-8A20-4389-8F65-E8DD038D5029}" type="slidenum">
              <a:rPr lang="en-US" smtClean="0"/>
              <a:t>18</a:t>
            </a:fld>
            <a:endParaRPr lang="en-US"/>
          </a:p>
        </p:txBody>
      </p:sp>
    </p:spTree>
    <p:extLst>
      <p:ext uri="{BB962C8B-B14F-4D97-AF65-F5344CB8AC3E}">
        <p14:creationId xmlns:p14="http://schemas.microsoft.com/office/powerpoint/2010/main" val="358713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As with gender, age, and ability, race influences access to opportunity and status in society. In the US, there is a history and embedded culture of judging people based on the color of their skin and other superficial attributes. Therefore, people in similar racial groups may have shared experiences based on their appearance, despite other differences. These experiences will influence their views in distinct ways and it can often also affect their life outcomes. </a:t>
            </a:r>
          </a:p>
          <a:p>
            <a:r>
              <a:rPr lang="en-US" b="0" i="0" dirty="0">
                <a:solidFill>
                  <a:srgbClr val="000000"/>
                </a:solidFill>
                <a:effectLst/>
                <a:latin typeface="Arial" panose="020B0604020202020204" pitchFamily="34" charset="0"/>
              </a:rPr>
              <a:t>In the US, racial inequity in life and health outcomes is significant and the communities that feel it the most are </a:t>
            </a:r>
            <a:r>
              <a:rPr lang="en-US" b="0" i="0" u="sng" dirty="0">
                <a:solidFill>
                  <a:srgbClr val="0000FF"/>
                </a:solidFill>
                <a:effectLst/>
                <a:latin typeface="Arial" panose="020B0604020202020204" pitchFamily="34" charset="0"/>
                <a:hlinkClick r:id="rId3" tooltip="glossary (opens in a new window)"/>
              </a:rPr>
              <a:t>Black, Indigenous, or other people of color (BIPOC)</a:t>
            </a:r>
            <a:r>
              <a:rPr lang="en-US" b="0" i="0" dirty="0">
                <a:solidFill>
                  <a:srgbClr val="000000"/>
                </a:solidFill>
                <a:effectLst/>
                <a:latin typeface="Arial" panose="020B0604020202020204" pitchFamily="34" charset="0"/>
              </a:rPr>
              <a:t>. These inequities are amplified when they intersect with other factors related to lack of equity.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Whether it is unconscious/implicit bias or conscious/deliberate bias the person experiencing it experiences it the same. So if you don't get the job because a racist doesn't hire you or because someone has unconscious bias, you still don't have the job. The difference is meaningless when it is talking about the experience of the person who is victimized by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RECOMMEND Netflix documentary – Who we are: a chronicle of racism in America by Jeffrey Robinson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Review PARTICIPANT GUIDE – COMMUNICATION TIPS Race/Ethnicity </a:t>
            </a:r>
            <a:endParaRPr lang="en-US" dirty="0"/>
          </a:p>
          <a:p>
            <a:endParaRPr lang="en-US" dirty="0"/>
          </a:p>
          <a:p>
            <a:r>
              <a:rPr lang="en-US" dirty="0"/>
              <a:t>(Race refers to the concept of dividing people into groups on the basis of various sets of physical characteristics. Ethnicity refers to shared cultural characteristics such as nationality, language, practices, &amp;/or customs. Example: White race might include French, German, British ethnicity, while Asian race might include Cambodian, Japanese, Korean ethnicity).</a:t>
            </a:r>
          </a:p>
        </p:txBody>
      </p:sp>
      <p:sp>
        <p:nvSpPr>
          <p:cNvPr id="4" name="Slide Number Placeholder 3"/>
          <p:cNvSpPr>
            <a:spLocks noGrp="1"/>
          </p:cNvSpPr>
          <p:nvPr>
            <p:ph type="sldNum" sz="quarter" idx="5"/>
          </p:nvPr>
        </p:nvSpPr>
        <p:spPr/>
        <p:txBody>
          <a:bodyPr/>
          <a:lstStyle/>
          <a:p>
            <a:fld id="{06CF5124-8A20-4389-8F65-E8DD038D5029}" type="slidenum">
              <a:rPr lang="en-US" smtClean="0"/>
              <a:t>19</a:t>
            </a:fld>
            <a:endParaRPr lang="en-US"/>
          </a:p>
        </p:txBody>
      </p:sp>
    </p:spTree>
    <p:extLst>
      <p:ext uri="{BB962C8B-B14F-4D97-AF65-F5344CB8AC3E}">
        <p14:creationId xmlns:p14="http://schemas.microsoft.com/office/powerpoint/2010/main" val="80025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 phones silent</a:t>
            </a:r>
          </a:p>
          <a:p>
            <a:r>
              <a:rPr lang="en-US" dirty="0"/>
              <a:t>Side conversations</a:t>
            </a:r>
          </a:p>
          <a:p>
            <a:r>
              <a:rPr lang="en-US" dirty="0"/>
              <a:t>Participation, open mindedness, judgement free zone </a:t>
            </a:r>
          </a:p>
          <a:p>
            <a:r>
              <a:rPr lang="en-US" dirty="0"/>
              <a:t>Parking lot</a:t>
            </a: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2</a:t>
            </a:fld>
            <a:endParaRPr lang="en-US"/>
          </a:p>
        </p:txBody>
      </p:sp>
    </p:spTree>
    <p:extLst>
      <p:ext uri="{BB962C8B-B14F-4D97-AF65-F5344CB8AC3E}">
        <p14:creationId xmlns:p14="http://schemas.microsoft.com/office/powerpoint/2010/main" val="2929555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READ SLIDE</a:t>
            </a:r>
          </a:p>
          <a:p>
            <a:r>
              <a:rPr lang="en-US" sz="1200" dirty="0"/>
              <a:t>Micro-inequities have been called the modern-day form of discrimination and often come from a place of implicit bias. In an average 1-1 conversation, up to 100 micro-messages are sent. </a:t>
            </a:r>
          </a:p>
          <a:p>
            <a:r>
              <a:rPr lang="en-US" sz="1200" i="1" dirty="0"/>
              <a:t>Examples </a:t>
            </a:r>
          </a:p>
          <a:p>
            <a:r>
              <a:rPr lang="en-US" sz="1200" dirty="0"/>
              <a:t>-Stereotypes - asking a person of color where they are from OR complimenting US born or immigrants on how well they speak English</a:t>
            </a:r>
          </a:p>
          <a:p>
            <a:r>
              <a:rPr lang="en-US" sz="1200" dirty="0"/>
              <a:t>-Calling women names (honey, baby, sweetie)</a:t>
            </a:r>
          </a:p>
          <a:p>
            <a:r>
              <a:rPr lang="en-US" sz="1200" dirty="0"/>
              <a:t>-Asking to touch someone’s clothes, hair, etc. – especially someone of different ethnicity or race</a:t>
            </a:r>
          </a:p>
          <a:p>
            <a:r>
              <a:rPr lang="en-US" sz="1200" dirty="0"/>
              <a:t>-Continually interrupting or completing sentences for people </a:t>
            </a:r>
          </a:p>
          <a:p>
            <a:r>
              <a:rPr lang="en-US" sz="1200" dirty="0"/>
              <a:t>-Assigning tasks according to stereotyped roles (</a:t>
            </a:r>
            <a:r>
              <a:rPr lang="en-US" sz="1200" dirty="0" err="1"/>
              <a:t>i.e</a:t>
            </a:r>
            <a:r>
              <a:rPr lang="en-US" sz="1200" dirty="0"/>
              <a:t> women notetakers)</a:t>
            </a:r>
          </a:p>
          <a:p>
            <a:r>
              <a:rPr lang="en-US" sz="1200" dirty="0"/>
              <a:t>-Interrupting, talking over, ignoring certain people (i.e. people with disabilities, people of color, LGBTQ+, women, </a:t>
            </a:r>
            <a:r>
              <a:rPr lang="en-US" sz="1200" dirty="0" err="1"/>
              <a:t>etc</a:t>
            </a:r>
            <a:r>
              <a:rPr lang="en-US" sz="1200" dirty="0"/>
              <a:t>)</a:t>
            </a:r>
          </a:p>
          <a:p>
            <a:r>
              <a:rPr lang="en-US" sz="1200" dirty="0"/>
              <a:t>-Asking insensitive questions (i.e. where were you born?)</a:t>
            </a:r>
          </a:p>
          <a:p>
            <a:r>
              <a:rPr lang="en-US" sz="1200" dirty="0"/>
              <a:t>-Giving women/minorities easier tasks or questions or projects</a:t>
            </a:r>
          </a:p>
          <a:p>
            <a:pPr defTabSz="931774">
              <a:defRPr/>
            </a:pPr>
            <a:r>
              <a:rPr lang="en-US" sz="1200" dirty="0"/>
              <a:t>-Checking emails or texting during a face-to-face conversation or meeting </a:t>
            </a:r>
          </a:p>
          <a:p>
            <a:pPr defTabSz="931774">
              <a:defRPr/>
            </a:pPr>
            <a:r>
              <a:rPr lang="en-US" sz="1200" dirty="0"/>
              <a:t>-Consistently mispronouncing a person's name</a:t>
            </a:r>
          </a:p>
          <a:p>
            <a:pPr defTabSz="931774">
              <a:defRPr/>
            </a:pPr>
            <a:r>
              <a:rPr lang="en-US" sz="1200" dirty="0"/>
              <a:t>-Making eye-contact only with one gender while talking to a group containing both males and females or taking more questions from men than women during a meeting </a:t>
            </a:r>
          </a:p>
          <a:p>
            <a:pPr defTabSz="931774">
              <a:defRPr/>
            </a:pPr>
            <a:r>
              <a:rPr lang="en-US" sz="1200" dirty="0"/>
              <a:t>-Raising your voice, even though the other person has no difficulties hearing you </a:t>
            </a:r>
          </a:p>
          <a:p>
            <a:pPr defTabSz="931774">
              <a:defRPr/>
            </a:pPr>
            <a:r>
              <a:rPr lang="en-US" sz="1200" dirty="0"/>
              <a:t>-Mentioning the achievements of some people at a meeting but not others whose achievements are equally relevant</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t>-Making generalizations such as white people love football or black people like mashed potatoes</a:t>
            </a:r>
          </a:p>
          <a:p>
            <a:pPr defTabSz="931774">
              <a:defRPr/>
            </a:pPr>
            <a:r>
              <a:rPr lang="en-US" sz="1200" dirty="0"/>
              <a:t>-Crossing one’s arms when listening to a comment from a colleague (body language changes)</a:t>
            </a:r>
          </a:p>
          <a:p>
            <a:pPr defTabSz="931774">
              <a:defRPr/>
            </a:pPr>
            <a:r>
              <a:rPr lang="en-US" sz="1200" dirty="0"/>
              <a:t>-Issuing invitations that are uncomfortable for certain groups ( “Please feel free to bring your wife”)</a:t>
            </a:r>
          </a:p>
          <a:p>
            <a:pPr defTabSz="931774">
              <a:defRPr/>
            </a:pPr>
            <a:endParaRPr lang="en-US" sz="1200" dirty="0"/>
          </a:p>
          <a:p>
            <a:r>
              <a:rPr lang="en-US" sz="1200" b="1" dirty="0"/>
              <a:t>Although often very unintentional, people often use micro-inequities to exclude people different from themselves. </a:t>
            </a:r>
          </a:p>
        </p:txBody>
      </p:sp>
      <p:sp>
        <p:nvSpPr>
          <p:cNvPr id="4" name="Slide Number Placeholder 3"/>
          <p:cNvSpPr>
            <a:spLocks noGrp="1"/>
          </p:cNvSpPr>
          <p:nvPr>
            <p:ph type="sldNum" sz="quarter" idx="5"/>
          </p:nvPr>
        </p:nvSpPr>
        <p:spPr/>
        <p:txBody>
          <a:bodyPr/>
          <a:lstStyle/>
          <a:p>
            <a:fld id="{06CF5124-8A20-4389-8F65-E8DD038D5029}" type="slidenum">
              <a:rPr lang="en-US" smtClean="0"/>
              <a:t>20</a:t>
            </a:fld>
            <a:endParaRPr lang="en-US"/>
          </a:p>
        </p:txBody>
      </p:sp>
    </p:spTree>
    <p:extLst>
      <p:ext uri="{BB962C8B-B14F-4D97-AF65-F5344CB8AC3E}">
        <p14:creationId xmlns:p14="http://schemas.microsoft.com/office/powerpoint/2010/main" val="300527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r>
              <a:rPr lang="en-US" i="0" dirty="0"/>
              <a:t>Why think about micro-messaging at all? Because IMPACT is way more important than INTENT. We tend to judge ourselves on our intentions but what we should be considering is our impact, which we are responsible for. The entire point of communication is impact! </a:t>
            </a:r>
          </a:p>
        </p:txBody>
      </p:sp>
      <p:sp>
        <p:nvSpPr>
          <p:cNvPr id="4" name="Slide Number Placeholder 3"/>
          <p:cNvSpPr>
            <a:spLocks noGrp="1"/>
          </p:cNvSpPr>
          <p:nvPr>
            <p:ph type="sldNum" sz="quarter" idx="5"/>
          </p:nvPr>
        </p:nvSpPr>
        <p:spPr/>
        <p:txBody>
          <a:bodyPr/>
          <a:lstStyle/>
          <a:p>
            <a:fld id="{06CF5124-8A20-4389-8F65-E8DD038D5029}" type="slidenum">
              <a:rPr lang="en-US" smtClean="0"/>
              <a:t>21</a:t>
            </a:fld>
            <a:endParaRPr lang="en-US"/>
          </a:p>
        </p:txBody>
      </p:sp>
    </p:spTree>
    <p:extLst>
      <p:ext uri="{BB962C8B-B14F-4D97-AF65-F5344CB8AC3E}">
        <p14:creationId xmlns:p14="http://schemas.microsoft.com/office/powerpoint/2010/main" val="3094368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ASK: </a:t>
            </a:r>
            <a:r>
              <a:rPr lang="en-US" sz="1200" i="1" dirty="0"/>
              <a:t>What are the effects of a build up of micro-inequities? </a:t>
            </a:r>
            <a:r>
              <a:rPr lang="en-US" sz="1200" dirty="0"/>
              <a:t>(hostile work environment, discrimination, lack of opportunities, people not feeling valued, decline in performance, anger)</a:t>
            </a:r>
          </a:p>
          <a:p>
            <a:endParaRPr lang="en-US" sz="1200" b="1" dirty="0">
              <a:latin typeface="Arial" panose="020B0604020202020204" pitchFamily="34" charset="0"/>
              <a:ea typeface="Times New Roman" panose="02020603050405020304" pitchFamily="18" charset="0"/>
              <a:cs typeface="Times New Roman" panose="02020603050405020304" pitchFamily="18" charset="0"/>
            </a:endParaRPr>
          </a:p>
          <a:p>
            <a:r>
              <a:rPr lang="en-US" sz="1200" b="1" dirty="0">
                <a:latin typeface="Arial" panose="020B0604020202020204" pitchFamily="34" charset="0"/>
                <a:ea typeface="Times New Roman" panose="02020603050405020304" pitchFamily="18" charset="0"/>
                <a:cs typeface="Times New Roman" panose="02020603050405020304" pitchFamily="18" charset="0"/>
              </a:rPr>
              <a:t>Micro-inequities perpetuate unequal opportunity, because they are literally everywhere – media, interactions, systems – and the build up is devastating in how it impacts those who experience it.</a:t>
            </a:r>
            <a:endParaRPr lang="en-US"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CF5124-8A20-4389-8F65-E8DD038D5029}" type="slidenum">
              <a:rPr lang="en-US" smtClean="0"/>
              <a:t>22</a:t>
            </a:fld>
            <a:endParaRPr lang="en-US"/>
          </a:p>
        </p:txBody>
      </p:sp>
    </p:spTree>
    <p:extLst>
      <p:ext uri="{BB962C8B-B14F-4D97-AF65-F5344CB8AC3E}">
        <p14:creationId xmlns:p14="http://schemas.microsoft.com/office/powerpoint/2010/main" val="2079512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t>PARTICIPANT GUIDE – Micro-inequities Practice. </a:t>
            </a:r>
          </a:p>
          <a:p>
            <a:pPr>
              <a:lnSpc>
                <a:spcPct val="107000"/>
              </a:lnSpc>
            </a:pPr>
            <a:endParaRPr lang="en-US" dirty="0"/>
          </a:p>
          <a:p>
            <a:r>
              <a:rPr lang="en-US" dirty="0"/>
              <a:t>Break into groups of 3-4 to complete. Provide 5 minutes. </a:t>
            </a:r>
          </a:p>
          <a:p>
            <a:endParaRPr lang="en-US" dirty="0"/>
          </a:p>
          <a:p>
            <a:r>
              <a:rPr lang="en-US" dirty="0"/>
              <a:t>Regroup and review as a class using </a:t>
            </a:r>
            <a:r>
              <a:rPr lang="en-US" b="1" dirty="0"/>
              <a:t>DE&amp;I Microinequities Practice ANSWER KEY. </a:t>
            </a:r>
            <a:r>
              <a:rPr lang="en-US" sz="1200" dirty="0"/>
              <a:t>Hand out KEY after reviewing.</a:t>
            </a:r>
            <a:endParaRPr lang="en-US" b="1" dirty="0"/>
          </a:p>
        </p:txBody>
      </p:sp>
      <p:sp>
        <p:nvSpPr>
          <p:cNvPr id="4" name="Slide Number Placeholder 3"/>
          <p:cNvSpPr>
            <a:spLocks noGrp="1"/>
          </p:cNvSpPr>
          <p:nvPr>
            <p:ph type="sldNum" sz="quarter" idx="5"/>
          </p:nvPr>
        </p:nvSpPr>
        <p:spPr/>
        <p:txBody>
          <a:bodyPr/>
          <a:lstStyle/>
          <a:p>
            <a:fld id="{06CF5124-8A20-4389-8F65-E8DD038D5029}" type="slidenum">
              <a:rPr lang="en-US" smtClean="0"/>
              <a:t>23</a:t>
            </a:fld>
            <a:endParaRPr lang="en-US"/>
          </a:p>
        </p:txBody>
      </p:sp>
    </p:spTree>
    <p:extLst>
      <p:ext uri="{BB962C8B-B14F-4D97-AF65-F5344CB8AC3E}">
        <p14:creationId xmlns:p14="http://schemas.microsoft.com/office/powerpoint/2010/main" val="368460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Turn to page 10 in PARTICPANT GUIDE – Combatting Micro-inequities.</a:t>
            </a:r>
          </a:p>
          <a:p>
            <a:endParaRPr lang="en-US" b="1" dirty="0"/>
          </a:p>
          <a:p>
            <a:r>
              <a:rPr lang="en-US" b="1" dirty="0"/>
              <a:t>READ SLIDE.</a:t>
            </a:r>
          </a:p>
          <a:p>
            <a:endParaRPr lang="en-US" dirty="0"/>
          </a:p>
          <a:p>
            <a:r>
              <a:rPr lang="en-US" dirty="0"/>
              <a:t>*Micro-affirmation examples on next slide. </a:t>
            </a:r>
            <a:endParaRPr lang="en-US" i="1" dirty="0"/>
          </a:p>
        </p:txBody>
      </p:sp>
      <p:sp>
        <p:nvSpPr>
          <p:cNvPr id="4" name="Slide Number Placeholder 3"/>
          <p:cNvSpPr>
            <a:spLocks noGrp="1"/>
          </p:cNvSpPr>
          <p:nvPr>
            <p:ph type="sldNum" sz="quarter" idx="5"/>
          </p:nvPr>
        </p:nvSpPr>
        <p:spPr/>
        <p:txBody>
          <a:bodyPr/>
          <a:lstStyle/>
          <a:p>
            <a:fld id="{06CF5124-8A20-4389-8F65-E8DD038D5029}" type="slidenum">
              <a:rPr lang="en-US" smtClean="0"/>
              <a:t>24</a:t>
            </a:fld>
            <a:endParaRPr lang="en-US"/>
          </a:p>
        </p:txBody>
      </p:sp>
    </p:spTree>
    <p:extLst>
      <p:ext uri="{BB962C8B-B14F-4D97-AF65-F5344CB8AC3E}">
        <p14:creationId xmlns:p14="http://schemas.microsoft.com/office/powerpoint/2010/main" val="65048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Read examples.</a:t>
            </a:r>
          </a:p>
          <a:p>
            <a:endParaRPr lang="en-US" i="0" dirty="0"/>
          </a:p>
          <a:p>
            <a:r>
              <a:rPr lang="en-US" b="1" dirty="0"/>
              <a:t>Mention </a:t>
            </a:r>
            <a:r>
              <a:rPr lang="en-US" b="1" i="1" dirty="0"/>
              <a:t>Check the Radio</a:t>
            </a:r>
            <a:r>
              <a:rPr lang="en-US" b="1" dirty="0"/>
              <a:t>, page 10.</a:t>
            </a:r>
            <a:endParaRPr lang="en-US" i="0" dirty="0"/>
          </a:p>
          <a:p>
            <a:endParaRPr lang="en-US" i="1" dirty="0"/>
          </a:p>
          <a:p>
            <a:r>
              <a:rPr lang="en-US" i="1" dirty="0"/>
              <a:t>ASK – Are there other ideas on how to combat micro-inequities in addition to the ideas listed on the last slide/participant guide?</a:t>
            </a:r>
          </a:p>
        </p:txBody>
      </p:sp>
      <p:sp>
        <p:nvSpPr>
          <p:cNvPr id="4" name="Slide Number Placeholder 3"/>
          <p:cNvSpPr>
            <a:spLocks noGrp="1"/>
          </p:cNvSpPr>
          <p:nvPr>
            <p:ph type="sldNum" sz="quarter" idx="5"/>
          </p:nvPr>
        </p:nvSpPr>
        <p:spPr/>
        <p:txBody>
          <a:bodyPr/>
          <a:lstStyle/>
          <a:p>
            <a:fld id="{06CF5124-8A20-4389-8F65-E8DD038D5029}" type="slidenum">
              <a:rPr lang="en-US" smtClean="0"/>
              <a:t>25</a:t>
            </a:fld>
            <a:endParaRPr lang="en-US"/>
          </a:p>
        </p:txBody>
      </p:sp>
    </p:spTree>
    <p:extLst>
      <p:ext uri="{BB962C8B-B14F-4D97-AF65-F5344CB8AC3E}">
        <p14:creationId xmlns:p14="http://schemas.microsoft.com/office/powerpoint/2010/main" val="134020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READ SLIDE</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Times New Roman" panose="02020603050405020304" pitchFamily="18" charset="0"/>
              </a:rPr>
              <a:t>EDUCATION (being informed) and IMPROVED </a:t>
            </a:r>
            <a:r>
              <a:rPr lang="en-US" sz="1200" dirty="0">
                <a:latin typeface="Calibri" panose="020F0502020204030204" pitchFamily="34" charset="0"/>
                <a:ea typeface="Times New Roman" panose="02020603050405020304" pitchFamily="18" charset="0"/>
              </a:rPr>
              <a:t>COMMUNICATION is KEY!</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b="1" dirty="0"/>
          </a:p>
        </p:txBody>
      </p:sp>
      <p:sp>
        <p:nvSpPr>
          <p:cNvPr id="4" name="Slide Number Placeholder 3"/>
          <p:cNvSpPr>
            <a:spLocks noGrp="1"/>
          </p:cNvSpPr>
          <p:nvPr>
            <p:ph type="sldNum" sz="quarter" idx="5"/>
          </p:nvPr>
        </p:nvSpPr>
        <p:spPr/>
        <p:txBody>
          <a:bodyPr/>
          <a:lstStyle/>
          <a:p>
            <a:fld id="{06CF5124-8A20-4389-8F65-E8DD038D5029}" type="slidenum">
              <a:rPr lang="en-US" smtClean="0"/>
              <a:t>26</a:t>
            </a:fld>
            <a:endParaRPr lang="en-US"/>
          </a:p>
        </p:txBody>
      </p:sp>
    </p:spTree>
    <p:extLst>
      <p:ext uri="{BB962C8B-B14F-4D97-AF65-F5344CB8AC3E}">
        <p14:creationId xmlns:p14="http://schemas.microsoft.com/office/powerpoint/2010/main" val="141580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p>
          <a:p>
            <a:pPr marL="171450" indent="-171450">
              <a:buFont typeface="Wingdings" panose="05000000000000000000" pitchFamily="2" charset="2"/>
              <a:buChar char="ü"/>
            </a:pPr>
            <a:r>
              <a:rPr lang="en-US" dirty="0"/>
              <a:t>Ask participants to review Self-Assessment Quiz and considering what they have learned today, complete the Lessons Learned and Goals Section in Self-Assessment Reflection. After, ask for one or two people to share. </a:t>
            </a:r>
          </a:p>
          <a:p>
            <a:pPr marL="171450" indent="-171450">
              <a:buFont typeface="Wingdings" panose="05000000000000000000" pitchFamily="2" charset="2"/>
              <a:buChar char="ü"/>
            </a:pPr>
            <a:r>
              <a:rPr lang="en-US" dirty="0"/>
              <a:t>Review and ask participants SIGN page 19 A Commitment to Live Inclusively PLEDGE. Suggest they post it where others can see it in their workspace. </a:t>
            </a: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27</a:t>
            </a:fld>
            <a:endParaRPr lang="en-US"/>
          </a:p>
        </p:txBody>
      </p:sp>
    </p:spTree>
    <p:extLst>
      <p:ext uri="{BB962C8B-B14F-4D97-AF65-F5344CB8AC3E}">
        <p14:creationId xmlns:p14="http://schemas.microsoft.com/office/powerpoint/2010/main" val="65557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holding this training to increase cultural awareness and increase our own self-awareness by recognizing our own biases. DE&amp;I training can help prevent civil rights violations, increase inclusion of varied but equal identify groups, and promote better teamwork which impacts retention.</a:t>
            </a:r>
          </a:p>
          <a:p>
            <a:endParaRPr lang="en-US" dirty="0"/>
          </a:p>
          <a:p>
            <a:r>
              <a:rPr lang="en-US" dirty="0"/>
              <a:t>We want to create a space where people feel safe to have honest conversations. Research shows that when team members feel safe discussing diversity or discrimination openly and exploring if unconscious biases are potentially impacting their decisions, change can happen and can have a lasting impact.  </a:t>
            </a:r>
          </a:p>
          <a:p>
            <a:endParaRPr lang="en-US" i="1" dirty="0"/>
          </a:p>
          <a:p>
            <a:r>
              <a:rPr lang="en-US" i="1" dirty="0"/>
              <a:t>I think it is important to touch on the definition of equity.</a:t>
            </a:r>
          </a:p>
          <a:p>
            <a:pPr>
              <a:lnSpc>
                <a:spcPct val="107000"/>
              </a:lnSpc>
            </a:pPr>
            <a:r>
              <a:rPr lang="en-US" b="1" dirty="0">
                <a:latin typeface="Calibri" panose="020F0502020204030204" pitchFamily="34" charset="0"/>
                <a:ea typeface="Calibri" panose="020F0502020204030204" pitchFamily="34" charset="0"/>
                <a:cs typeface="Calibri" panose="020F0502020204030204" pitchFamily="34" charset="0"/>
              </a:rPr>
              <a:t>Equality</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Calibri" panose="020F0502020204030204" pitchFamily="34" charset="0"/>
              </a:rPr>
              <a:t>Treating everyone the same way while assuming that everyone starts out on equal footing with equal opportunities.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Calibri" panose="020F0502020204030204" pitchFamily="34" charset="0"/>
              </a:rPr>
              <a:t>Equity</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Working toward fair outcomes for people or groups by treating them in ways that address their unique advantages or barriers. THIS IS THE FOUNDATION OF UCP’s MISSION and VISION, but it needs to extend further than just the individuals we serve.</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u="sng" dirty="0">
                <a:latin typeface="Calibri" panose="020F0502020204030204" pitchFamily="34" charset="0"/>
                <a:ea typeface="Calibri" panose="020F0502020204030204" pitchFamily="34" charset="0"/>
                <a:cs typeface="Times New Roman" panose="02020603050405020304" pitchFamily="18" charset="0"/>
              </a:rPr>
              <a:t>We are all in the same boat adage</a:t>
            </a: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3</a:t>
            </a:fld>
            <a:endParaRPr lang="en-US"/>
          </a:p>
        </p:txBody>
      </p:sp>
    </p:spTree>
    <p:extLst>
      <p:ext uri="{BB962C8B-B14F-4D97-AF65-F5344CB8AC3E}">
        <p14:creationId xmlns:p14="http://schemas.microsoft.com/office/powerpoint/2010/main" val="356020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UCP organized a </a:t>
            </a:r>
            <a:r>
              <a:rPr lang="en-US" sz="1200" dirty="0">
                <a:latin typeface="Calibri" panose="020F0502020204030204" pitchFamily="34" charset="0"/>
                <a:ea typeface="Calibri" panose="020F0502020204030204" pitchFamily="34" charset="0"/>
                <a:cs typeface="Times New Roman" panose="02020603050405020304" pitchFamily="18" charset="0"/>
              </a:rPr>
              <a:t>DE&amp;I Council summer of 2020 as one of ways we are committed to striving towards </a:t>
            </a:r>
            <a:r>
              <a:rPr lang="en-US" sz="1200" i="1" dirty="0">
                <a:solidFill>
                  <a:srgbClr val="FFFFFF"/>
                </a:solidFill>
                <a:latin typeface="Calibri" panose="020F0502020204030204" pitchFamily="34" charset="0"/>
                <a:ea typeface="Times New Roman" panose="02020603050405020304" pitchFamily="18" charset="0"/>
              </a:rPr>
              <a:t>fostering a community that recognizes, accepts, and respects each other’s diversity, so that together we may grow stronger as ONE TEAM with ONE MISSION.</a:t>
            </a:r>
          </a:p>
          <a:p>
            <a:endParaRPr lang="en-US" sz="1200" i="1" dirty="0">
              <a:solidFill>
                <a:srgbClr val="FFFFFF"/>
              </a:solidFill>
              <a:latin typeface="Calibri" panose="020F0502020204030204" pitchFamily="34" charset="0"/>
              <a:ea typeface="Times New Roman" panose="02020603050405020304" pitchFamily="18" charset="0"/>
            </a:endParaRPr>
          </a:p>
          <a:p>
            <a:r>
              <a:rPr lang="en-US" sz="1200" i="0" dirty="0">
                <a:solidFill>
                  <a:srgbClr val="FFFFFF"/>
                </a:solidFill>
                <a:latin typeface="Calibri" panose="020F0502020204030204" pitchFamily="34" charset="0"/>
                <a:ea typeface="Times New Roman" panose="02020603050405020304" pitchFamily="18" charset="0"/>
              </a:rPr>
              <a:t>READ SLIDE.</a:t>
            </a:r>
          </a:p>
          <a:p>
            <a:endParaRPr lang="en-US" sz="1200" i="1" dirty="0">
              <a:solidFill>
                <a:srgbClr val="FFFFFF"/>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4</a:t>
            </a:fld>
            <a:endParaRPr lang="en-US"/>
          </a:p>
        </p:txBody>
      </p:sp>
    </p:spTree>
    <p:extLst>
      <p:ext uri="{BB962C8B-B14F-4D97-AF65-F5344CB8AC3E}">
        <p14:creationId xmlns:p14="http://schemas.microsoft.com/office/powerpoint/2010/main" val="49461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For us to continue developing the diversity of our workforce, we must first foster inclusion so that every uniquely diverse person feels valued and accepted, and in turn, will want to be a part of our team.</a:t>
            </a:r>
          </a:p>
          <a:p>
            <a:endParaRPr lang="en-US" b="1" dirty="0"/>
          </a:p>
          <a:p>
            <a:r>
              <a:rPr lang="en-US" b="1" dirty="0"/>
              <a:t>Ask for examples of inclusive workplace practices.</a:t>
            </a:r>
          </a:p>
          <a:p>
            <a:endParaRPr lang="en-US" b="1" dirty="0"/>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5</a:t>
            </a:fld>
            <a:endParaRPr lang="en-US"/>
          </a:p>
        </p:txBody>
      </p:sp>
    </p:spTree>
    <p:extLst>
      <p:ext uri="{BB962C8B-B14F-4D97-AF65-F5344CB8AC3E}">
        <p14:creationId xmlns:p14="http://schemas.microsoft.com/office/powerpoint/2010/main" val="238047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ASK QUESTION </a:t>
            </a: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6</a:t>
            </a:fld>
            <a:endParaRPr lang="en-US"/>
          </a:p>
        </p:txBody>
      </p:sp>
    </p:spTree>
    <p:extLst>
      <p:ext uri="{BB962C8B-B14F-4D97-AF65-F5344CB8AC3E}">
        <p14:creationId xmlns:p14="http://schemas.microsoft.com/office/powerpoint/2010/main" val="333518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Harvard Study – Unconscious Gender Bias: Implicit Association Test - https://implicit.harvard.edu/implicit/</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98% of public guessed wrong person. WHY? Because of implicit or unconscious bias. </a:t>
            </a:r>
            <a:endParaRPr lang="en-US" b="1" dirty="0"/>
          </a:p>
        </p:txBody>
      </p:sp>
      <p:sp>
        <p:nvSpPr>
          <p:cNvPr id="4" name="Slide Number Placeholder 3"/>
          <p:cNvSpPr>
            <a:spLocks noGrp="1"/>
          </p:cNvSpPr>
          <p:nvPr>
            <p:ph type="sldNum" sz="quarter" idx="5"/>
          </p:nvPr>
        </p:nvSpPr>
        <p:spPr/>
        <p:txBody>
          <a:bodyPr/>
          <a:lstStyle/>
          <a:p>
            <a:fld id="{06CF5124-8A20-4389-8F65-E8DD038D5029}" type="slidenum">
              <a:rPr lang="en-US" smtClean="0"/>
              <a:t>7</a:t>
            </a:fld>
            <a:endParaRPr lang="en-US"/>
          </a:p>
        </p:txBody>
      </p:sp>
    </p:spTree>
    <p:extLst>
      <p:ext uri="{BB962C8B-B14F-4D97-AF65-F5344CB8AC3E}">
        <p14:creationId xmlns:p14="http://schemas.microsoft.com/office/powerpoint/2010/main" val="214375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Bias influences our evaluations of people and their value. Implicit (aka unconscious) biases lead to stereotyping and in turn, micro-inequities which we will discuss after a video that explains Implicit Bias.</a:t>
            </a:r>
          </a:p>
        </p:txBody>
      </p:sp>
      <p:sp>
        <p:nvSpPr>
          <p:cNvPr id="4" name="Slide Number Placeholder 3"/>
          <p:cNvSpPr>
            <a:spLocks noGrp="1"/>
          </p:cNvSpPr>
          <p:nvPr>
            <p:ph type="sldNum" sz="quarter" idx="5"/>
          </p:nvPr>
        </p:nvSpPr>
        <p:spPr/>
        <p:txBody>
          <a:bodyPr/>
          <a:lstStyle/>
          <a:p>
            <a:fld id="{06CF5124-8A20-4389-8F65-E8DD038D5029}" type="slidenum">
              <a:rPr lang="en-US" smtClean="0"/>
              <a:t>8</a:t>
            </a:fld>
            <a:endParaRPr lang="en-US"/>
          </a:p>
        </p:txBody>
      </p:sp>
    </p:spTree>
    <p:extLst>
      <p:ext uri="{BB962C8B-B14F-4D97-AF65-F5344CB8AC3E}">
        <p14:creationId xmlns:p14="http://schemas.microsoft.com/office/powerpoint/2010/main" val="117664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VIDEO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Implicit Bias affects how we behave towards others and often leads to stereotyping. </a:t>
            </a:r>
            <a:r>
              <a:rPr lang="en-US" b="0" i="0" u="sng" dirty="0">
                <a:solidFill>
                  <a:srgbClr val="0000FF"/>
                </a:solidFill>
                <a:effectLst/>
                <a:latin typeface="inherit"/>
                <a:hlinkClick r:id="rId3"/>
              </a:rPr>
              <a:t>Stereotyping</a:t>
            </a:r>
            <a:r>
              <a:rPr lang="en-US" b="0" i="0" dirty="0">
                <a:solidFill>
                  <a:srgbClr val="000000"/>
                </a:solidFill>
                <a:effectLst/>
                <a:latin typeface="inherit"/>
              </a:rPr>
              <a:t> is believing things about a group of people based on how some people in that group look, dress, talk, or act. Stereotyping can limit or even block a person's ability to understand and appreciate others. </a:t>
            </a:r>
          </a:p>
          <a:p>
            <a:endParaRPr lang="en-US" dirty="0"/>
          </a:p>
        </p:txBody>
      </p:sp>
      <p:sp>
        <p:nvSpPr>
          <p:cNvPr id="4" name="Slide Number Placeholder 3"/>
          <p:cNvSpPr>
            <a:spLocks noGrp="1"/>
          </p:cNvSpPr>
          <p:nvPr>
            <p:ph type="sldNum" sz="quarter" idx="5"/>
          </p:nvPr>
        </p:nvSpPr>
        <p:spPr/>
        <p:txBody>
          <a:bodyPr/>
          <a:lstStyle/>
          <a:p>
            <a:fld id="{06CF5124-8A20-4389-8F65-E8DD038D5029}" type="slidenum">
              <a:rPr lang="en-US" smtClean="0"/>
              <a:t>9</a:t>
            </a:fld>
            <a:endParaRPr lang="en-US"/>
          </a:p>
        </p:txBody>
      </p:sp>
    </p:spTree>
    <p:extLst>
      <p:ext uri="{BB962C8B-B14F-4D97-AF65-F5344CB8AC3E}">
        <p14:creationId xmlns:p14="http://schemas.microsoft.com/office/powerpoint/2010/main" val="34074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21A8-910B-4A7C-B8F2-2D406F262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F7D53-F02D-445F-978E-BE16E6AF4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BB626A-E563-4146-A2C3-3D6C9E7CFA8F}"/>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5" name="Footer Placeholder 4">
            <a:extLst>
              <a:ext uri="{FF2B5EF4-FFF2-40B4-BE49-F238E27FC236}">
                <a16:creationId xmlns:a16="http://schemas.microsoft.com/office/drawing/2014/main" id="{12D98ACF-9202-41D9-9404-28913B7AC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67257-9F12-4906-A8F0-E250012B2A8D}"/>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368363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48ED-449E-4993-8F39-025C79072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BC5C17-4669-4680-9160-C20C7CD47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F2A5B-CEEE-4FFB-8084-BCDE1D196810}"/>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5" name="Footer Placeholder 4">
            <a:extLst>
              <a:ext uri="{FF2B5EF4-FFF2-40B4-BE49-F238E27FC236}">
                <a16:creationId xmlns:a16="http://schemas.microsoft.com/office/drawing/2014/main" id="{69B12844-242E-4FFE-AEA8-C69A486B2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1B0A5-277C-4104-A150-421485C8CE08}"/>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88512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DF7DBE-30B0-4B5C-B2BA-BA821B84B1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E50BCB-3E96-4CC6-ABBE-DA9053D3D4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9E809-0B44-4F80-A9C8-292D462CB617}"/>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5" name="Footer Placeholder 4">
            <a:extLst>
              <a:ext uri="{FF2B5EF4-FFF2-40B4-BE49-F238E27FC236}">
                <a16:creationId xmlns:a16="http://schemas.microsoft.com/office/drawing/2014/main" id="{1029F88E-CA74-4D6C-81E0-369256A44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0DD62-10B0-4A26-91CA-D573D9A02E11}"/>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117025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A566-1545-4B9C-81B5-65B48655C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0774C-5CC2-4628-95E5-8A4D7FF5C3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C3578-499E-44AB-AA8A-BB45C40C5DDE}"/>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5" name="Footer Placeholder 4">
            <a:extLst>
              <a:ext uri="{FF2B5EF4-FFF2-40B4-BE49-F238E27FC236}">
                <a16:creationId xmlns:a16="http://schemas.microsoft.com/office/drawing/2014/main" id="{6E4BCFF5-A2BC-45CA-AF2C-0ACFD25F8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BF55D-5255-4078-9A0F-55492A12E473}"/>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56502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FCA1-D738-40C0-8B43-E2BBFD21F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85054-9A7B-4279-B161-B26F5DB80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730B8-54C3-4D3C-9A67-C29C4368B3CE}"/>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5" name="Footer Placeholder 4">
            <a:extLst>
              <a:ext uri="{FF2B5EF4-FFF2-40B4-BE49-F238E27FC236}">
                <a16:creationId xmlns:a16="http://schemas.microsoft.com/office/drawing/2014/main" id="{4DD43F78-C360-4AC3-BF1C-603A020AE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C3553-A5BF-41A4-8598-04076036EB43}"/>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86403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B151-2BBA-45C0-BA04-8EEA748D7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1142B-21F1-4D48-BAE0-6F87EA8011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39E62-FA49-4005-9D69-97CDC3A703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F18CD-DE13-4B19-85C2-BF95E30EFC20}"/>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6" name="Footer Placeholder 5">
            <a:extLst>
              <a:ext uri="{FF2B5EF4-FFF2-40B4-BE49-F238E27FC236}">
                <a16:creationId xmlns:a16="http://schemas.microsoft.com/office/drawing/2014/main" id="{BA195B67-4824-40CC-997C-934C70842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E8F6E-181F-48DD-83BC-7E10653138AD}"/>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327004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6D64-9DF9-488D-9B03-F0644F09B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4CBD2-2A2D-4BA7-8C81-6EE9A5529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4CF904-0EC0-4E46-B6A2-496089359A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FB11F-4B79-4725-A9DF-75B790005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84572-B484-47A3-A8D6-8DDB92D26E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287D34-B234-4F5D-91EE-1BACE76A6F26}"/>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8" name="Footer Placeholder 7">
            <a:extLst>
              <a:ext uri="{FF2B5EF4-FFF2-40B4-BE49-F238E27FC236}">
                <a16:creationId xmlns:a16="http://schemas.microsoft.com/office/drawing/2014/main" id="{AB54285C-E4EE-4AB2-9D38-714EFD294F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4E78B-B7AD-4C29-903B-6F120850B739}"/>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240734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5999-2626-4D20-B0C2-9C364F6AD1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6B6D4F-6A87-4930-81A4-B11E10C2C4A4}"/>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4" name="Footer Placeholder 3">
            <a:extLst>
              <a:ext uri="{FF2B5EF4-FFF2-40B4-BE49-F238E27FC236}">
                <a16:creationId xmlns:a16="http://schemas.microsoft.com/office/drawing/2014/main" id="{B23E71DA-536E-48DC-95BF-61D85E3A7A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A1EB25-C3D5-45F7-90B8-80D8A090AE84}"/>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210823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C51B3-4263-4E68-9A04-9E4B38781E22}"/>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3" name="Footer Placeholder 2">
            <a:extLst>
              <a:ext uri="{FF2B5EF4-FFF2-40B4-BE49-F238E27FC236}">
                <a16:creationId xmlns:a16="http://schemas.microsoft.com/office/drawing/2014/main" id="{64710C31-11B6-4813-B563-4E80B06BE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70E27-535F-4443-A29A-CA69A032A2EF}"/>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309519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EC24-0C7D-4231-AA40-EACCFCFCC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23D6A9-2126-4E7D-90F8-8D1D226BA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3F84F-CCDB-4A71-9F7D-439AE6B6C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4E5FA-614C-4E39-B3D0-16FC4F7BFAA2}"/>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6" name="Footer Placeholder 5">
            <a:extLst>
              <a:ext uri="{FF2B5EF4-FFF2-40B4-BE49-F238E27FC236}">
                <a16:creationId xmlns:a16="http://schemas.microsoft.com/office/drawing/2014/main" id="{B0439CF3-1A56-4305-B2B3-E35572FAB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B3433-AC80-4A91-BB7E-2C2411ED2B5C}"/>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427931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98EB-377D-4A51-B101-6A047FACB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FFCC6-4B92-4844-9947-886F67AA2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ECE2DC-5013-4EC9-8DC0-B55B0C1BA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E3F9C-C04D-4BF7-B8C1-186A7182C2FE}"/>
              </a:ext>
            </a:extLst>
          </p:cNvPr>
          <p:cNvSpPr>
            <a:spLocks noGrp="1"/>
          </p:cNvSpPr>
          <p:nvPr>
            <p:ph type="dt" sz="half" idx="10"/>
          </p:nvPr>
        </p:nvSpPr>
        <p:spPr/>
        <p:txBody>
          <a:bodyPr/>
          <a:lstStyle/>
          <a:p>
            <a:fld id="{B59D0A20-691F-42D1-9C14-B2FE0B6A40B4}" type="datetimeFigureOut">
              <a:rPr lang="en-US" smtClean="0"/>
              <a:t>5/31/2023</a:t>
            </a:fld>
            <a:endParaRPr lang="en-US"/>
          </a:p>
        </p:txBody>
      </p:sp>
      <p:sp>
        <p:nvSpPr>
          <p:cNvPr id="6" name="Footer Placeholder 5">
            <a:extLst>
              <a:ext uri="{FF2B5EF4-FFF2-40B4-BE49-F238E27FC236}">
                <a16:creationId xmlns:a16="http://schemas.microsoft.com/office/drawing/2014/main" id="{303E7228-0301-4000-95AB-17D690B3A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DB6CC-CF35-4E86-A388-0F6DA9D594DE}"/>
              </a:ext>
            </a:extLst>
          </p:cNvPr>
          <p:cNvSpPr>
            <a:spLocks noGrp="1"/>
          </p:cNvSpPr>
          <p:nvPr>
            <p:ph type="sldNum" sz="quarter" idx="12"/>
          </p:nvPr>
        </p:nvSpPr>
        <p:spPr/>
        <p:txBody>
          <a:bodyPr/>
          <a:lstStyle/>
          <a:p>
            <a:fld id="{5774066B-25F8-4792-B7F2-277C90AF0E2E}" type="slidenum">
              <a:rPr lang="en-US" smtClean="0"/>
              <a:t>‹#›</a:t>
            </a:fld>
            <a:endParaRPr lang="en-US"/>
          </a:p>
        </p:txBody>
      </p:sp>
    </p:spTree>
    <p:extLst>
      <p:ext uri="{BB962C8B-B14F-4D97-AF65-F5344CB8AC3E}">
        <p14:creationId xmlns:p14="http://schemas.microsoft.com/office/powerpoint/2010/main" val="371358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D8FED-3C49-4E04-A8AE-CC3093530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0A0DE-AAA7-4AD1-AC28-75437B0BC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ABA5B-BFAF-45E7-93D4-507E408CF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0A20-691F-42D1-9C14-B2FE0B6A40B4}" type="datetimeFigureOut">
              <a:rPr lang="en-US" smtClean="0"/>
              <a:t>5/31/2023</a:t>
            </a:fld>
            <a:endParaRPr lang="en-US"/>
          </a:p>
        </p:txBody>
      </p:sp>
      <p:sp>
        <p:nvSpPr>
          <p:cNvPr id="5" name="Footer Placeholder 4">
            <a:extLst>
              <a:ext uri="{FF2B5EF4-FFF2-40B4-BE49-F238E27FC236}">
                <a16:creationId xmlns:a16="http://schemas.microsoft.com/office/drawing/2014/main" id="{C803B55E-84F2-47B1-B4E5-D61DC6ABF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91154C-88D3-4251-8DD5-780D2A6CE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4066B-25F8-4792-B7F2-277C90AF0E2E}" type="slidenum">
              <a:rPr lang="en-US" smtClean="0"/>
              <a:t>‹#›</a:t>
            </a:fld>
            <a:endParaRPr lang="en-US"/>
          </a:p>
        </p:txBody>
      </p:sp>
    </p:spTree>
    <p:extLst>
      <p:ext uri="{BB962C8B-B14F-4D97-AF65-F5344CB8AC3E}">
        <p14:creationId xmlns:p14="http://schemas.microsoft.com/office/powerpoint/2010/main" val="359933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7G0OUHnCudw?feature=oembed" TargetMode="External"/><Relationship Id="rId5" Type="http://schemas.openxmlformats.org/officeDocument/2006/relationships/image" Target="../media/image50.jpeg"/><Relationship Id="rId4" Type="http://schemas.openxmlformats.org/officeDocument/2006/relationships/hyperlink" Target="https://www.youtube.com/watch?v=7G0OUHnCud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implicit.harvard.edu/implic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OoBvzI-YZf4?feature=oembed" TargetMode="External"/><Relationship Id="rId5" Type="http://schemas.openxmlformats.org/officeDocument/2006/relationships/hyperlink" Target="https://youtu.be/OoBvzI-YZf4"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16967AF-6DCB-4516-805E-D1E05CF391D2}"/>
              </a:ext>
            </a:extLst>
          </p:cNvPr>
          <p:cNvPicPr>
            <a:picLocks noChangeAspect="1"/>
          </p:cNvPicPr>
          <p:nvPr/>
        </p:nvPicPr>
        <p:blipFill rotWithShape="1">
          <a:blip r:embed="rId3"/>
          <a:srcRect t="7025"/>
          <a:stretch/>
        </p:blipFill>
        <p:spPr>
          <a:xfrm>
            <a:off x="20" y="10"/>
            <a:ext cx="12191981"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E12F59-5427-462B-9B4C-9F4206915E3C}"/>
              </a:ext>
            </a:extLst>
          </p:cNvPr>
          <p:cNvSpPr>
            <a:spLocks noGrp="1"/>
          </p:cNvSpPr>
          <p:nvPr>
            <p:ph type="ctrTitle"/>
          </p:nvPr>
        </p:nvSpPr>
        <p:spPr>
          <a:xfrm>
            <a:off x="282222" y="2722652"/>
            <a:ext cx="11650134" cy="2756876"/>
          </a:xfrm>
        </p:spPr>
        <p:txBody>
          <a:bodyPr>
            <a:normAutofit/>
          </a:bodyPr>
          <a:lstStyle/>
          <a:p>
            <a:pPr algn="l"/>
            <a:r>
              <a:rPr lang="en-US" sz="6100" dirty="0"/>
              <a:t>One Team, One Mission: </a:t>
            </a:r>
            <a:br>
              <a:rPr lang="en-US" sz="6100" dirty="0"/>
            </a:br>
            <a:r>
              <a:rPr lang="en-US" sz="6100" i="1" dirty="0"/>
              <a:t>Our Differences Make the Difference</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57EE3FB-5311-4E84-B320-9A0715C170E9}"/>
              </a:ext>
            </a:extLst>
          </p:cNvPr>
          <p:cNvSpPr>
            <a:spLocks noGrp="1"/>
          </p:cNvSpPr>
          <p:nvPr>
            <p:ph type="subTitle" idx="1"/>
          </p:nvPr>
        </p:nvSpPr>
        <p:spPr>
          <a:xfrm>
            <a:off x="514349" y="5624945"/>
            <a:ext cx="8968765" cy="592975"/>
          </a:xfrm>
        </p:spPr>
        <p:txBody>
          <a:bodyPr anchor="ctr">
            <a:normAutofit/>
          </a:bodyPr>
          <a:lstStyle/>
          <a:p>
            <a:pPr algn="l"/>
            <a:r>
              <a:rPr lang="en-US" dirty="0"/>
              <a:t>UCP Central PA – Diversity, Equity &amp; Inclusion Training</a:t>
            </a:r>
          </a:p>
        </p:txBody>
      </p:sp>
    </p:spTree>
    <p:extLst>
      <p:ext uri="{BB962C8B-B14F-4D97-AF65-F5344CB8AC3E}">
        <p14:creationId xmlns:p14="http://schemas.microsoft.com/office/powerpoint/2010/main" val="11568894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64E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B2FC6D-871B-4FF1-B3F4-F53A36428767}"/>
              </a:ext>
            </a:extLst>
          </p:cNvPr>
          <p:cNvSpPr>
            <a:spLocks noGrp="1"/>
          </p:cNvSpPr>
          <p:nvPr>
            <p:ph type="title"/>
          </p:nvPr>
        </p:nvSpPr>
        <p:spPr>
          <a:xfrm>
            <a:off x="524256" y="491260"/>
            <a:ext cx="6594189" cy="1625210"/>
          </a:xfrm>
        </p:spPr>
        <p:txBody>
          <a:bodyPr>
            <a:normAutofit/>
          </a:bodyPr>
          <a:lstStyle/>
          <a:p>
            <a:pPr algn="ctr"/>
            <a:r>
              <a:rPr lang="en-US" sz="5400" b="1" dirty="0">
                <a:solidFill>
                  <a:srgbClr val="FFFFFF"/>
                </a:solidFill>
                <a:effectLst>
                  <a:outerShdw blurRad="38100" dist="38100" dir="2700000" algn="tl">
                    <a:srgbClr val="000000">
                      <a:alpha val="43137"/>
                    </a:srgbClr>
                  </a:outerShdw>
                </a:effectLst>
              </a:rPr>
              <a:t>Cultural Diversity</a:t>
            </a:r>
          </a:p>
        </p:txBody>
      </p:sp>
      <p:pic>
        <p:nvPicPr>
          <p:cNvPr id="13" name="Picture 12" descr="A picture containing game&#10;&#10;Description automatically generated">
            <a:extLst>
              <a:ext uri="{FF2B5EF4-FFF2-40B4-BE49-F238E27FC236}">
                <a16:creationId xmlns:a16="http://schemas.microsoft.com/office/drawing/2014/main" id="{638429D0-CBB2-46F9-80FA-FD83085506CA}"/>
              </a:ext>
            </a:extLst>
          </p:cNvPr>
          <p:cNvPicPr>
            <a:picLocks noChangeAspect="1"/>
          </p:cNvPicPr>
          <p:nvPr/>
        </p:nvPicPr>
        <p:blipFill rotWithShape="1">
          <a:blip r:embed="rId3">
            <a:extLst>
              <a:ext uri="{28A0092B-C50C-407E-A947-70E740481C1C}">
                <a14:useLocalDpi xmlns:a14="http://schemas.microsoft.com/office/drawing/2010/main" val="0"/>
              </a:ext>
            </a:extLst>
          </a:blip>
          <a:srcRect b="4865"/>
          <a:stretch/>
        </p:blipFill>
        <p:spPr>
          <a:xfrm>
            <a:off x="327547" y="2454903"/>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BED2B5-8218-4D55-A03B-10EF399E02D6}"/>
              </a:ext>
            </a:extLst>
          </p:cNvPr>
          <p:cNvSpPr>
            <a:spLocks noGrp="1"/>
          </p:cNvSpPr>
          <p:nvPr>
            <p:ph idx="1"/>
          </p:nvPr>
        </p:nvSpPr>
        <p:spPr>
          <a:xfrm>
            <a:off x="7721600" y="165100"/>
            <a:ext cx="3771900" cy="6370058"/>
          </a:xfrm>
        </p:spPr>
        <p:txBody>
          <a:bodyPr anchor="ctr">
            <a:normAutofit/>
          </a:bodyPr>
          <a:lstStyle/>
          <a:p>
            <a:r>
              <a:rPr lang="en-US" sz="3200" dirty="0">
                <a:solidFill>
                  <a:srgbClr val="FFFFFF"/>
                </a:solidFill>
              </a:rPr>
              <a:t>The existence of a variety of cultural groups within a society (aka multiculturalism).</a:t>
            </a:r>
          </a:p>
          <a:p>
            <a:r>
              <a:rPr lang="en-US" sz="3200" dirty="0">
                <a:solidFill>
                  <a:srgbClr val="FFFFFF"/>
                </a:solidFill>
              </a:rPr>
              <a:t>Our “way of being” or shared norms. </a:t>
            </a:r>
          </a:p>
          <a:p>
            <a:r>
              <a:rPr lang="en-US" sz="3200" dirty="0">
                <a:solidFill>
                  <a:srgbClr val="FFFFFF"/>
                </a:solidFill>
              </a:rPr>
              <a:t>Culture shapes our identity and influences our behavior.</a:t>
            </a:r>
          </a:p>
        </p:txBody>
      </p:sp>
    </p:spTree>
    <p:extLst>
      <p:ext uri="{BB962C8B-B14F-4D97-AF65-F5344CB8AC3E}">
        <p14:creationId xmlns:p14="http://schemas.microsoft.com/office/powerpoint/2010/main" val="259477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17A2-08BE-442E-893D-5C48DC327030}"/>
              </a:ext>
            </a:extLst>
          </p:cNvPr>
          <p:cNvSpPr>
            <a:spLocks noGrp="1"/>
          </p:cNvSpPr>
          <p:nvPr>
            <p:ph type="title"/>
          </p:nvPr>
        </p:nvSpPr>
        <p:spPr>
          <a:xfrm>
            <a:off x="838200" y="585216"/>
            <a:ext cx="10515600" cy="1325563"/>
          </a:xfrm>
        </p:spPr>
        <p:txBody>
          <a:bodyPr>
            <a:normAutofit/>
          </a:bodyPr>
          <a:lstStyle/>
          <a:p>
            <a:pPr algn="ctr"/>
            <a:r>
              <a:rPr lang="en-US" sz="6000" b="1" dirty="0">
                <a:solidFill>
                  <a:schemeClr val="bg1"/>
                </a:solidFill>
                <a:effectLst>
                  <a:outerShdw blurRad="38100" dist="38100" dir="2700000" algn="tl">
                    <a:srgbClr val="000000">
                      <a:alpha val="43137"/>
                    </a:srgbClr>
                  </a:outerShdw>
                </a:effectLst>
              </a:rPr>
              <a:t>Disabilities </a:t>
            </a:r>
          </a:p>
        </p:txBody>
      </p:sp>
      <p:sp>
        <p:nvSpPr>
          <p:cNvPr id="11" name="Content Placeholder 10">
            <a:extLst>
              <a:ext uri="{FF2B5EF4-FFF2-40B4-BE49-F238E27FC236}">
                <a16:creationId xmlns:a16="http://schemas.microsoft.com/office/drawing/2014/main" id="{359FAF86-5C5A-4359-890A-281CA406695A}"/>
              </a:ext>
            </a:extLst>
          </p:cNvPr>
          <p:cNvSpPr>
            <a:spLocks noGrp="1"/>
          </p:cNvSpPr>
          <p:nvPr>
            <p:ph idx="1"/>
          </p:nvPr>
        </p:nvSpPr>
        <p:spPr>
          <a:xfrm>
            <a:off x="4381500" y="2386585"/>
            <a:ext cx="7267955" cy="4123944"/>
          </a:xfrm>
        </p:spPr>
        <p:txBody>
          <a:bodyPr anchor="ctr">
            <a:normAutofit/>
          </a:bodyPr>
          <a:lstStyle/>
          <a:p>
            <a:pPr marL="0" indent="0" algn="ctr">
              <a:buNone/>
            </a:pPr>
            <a:r>
              <a:rPr lang="en-US" dirty="0"/>
              <a:t>Treating others differently because they have a disability </a:t>
            </a:r>
            <a:r>
              <a:rPr lang="en-US" sz="2400" dirty="0"/>
              <a:t>(i.e., intellectual, physical, mental).</a:t>
            </a:r>
            <a:endParaRPr lang="en-US" dirty="0"/>
          </a:p>
          <a:p>
            <a:pPr marL="0" indent="0" algn="ctr">
              <a:buNone/>
            </a:pPr>
            <a:endParaRPr lang="en-US" b="1" dirty="0"/>
          </a:p>
          <a:p>
            <a:pPr marL="0" indent="0" algn="ctr" rtl="0">
              <a:spcBef>
                <a:spcPts val="0"/>
              </a:spcBef>
              <a:buNone/>
            </a:pPr>
            <a:r>
              <a:rPr lang="en-US" sz="2400" b="1" dirty="0">
                <a:solidFill>
                  <a:srgbClr val="215968"/>
                </a:solidFill>
                <a:latin typeface="Calibri" panose="020F0502020204030204" pitchFamily="34" charset="0"/>
              </a:rPr>
              <a:t>L</a:t>
            </a:r>
            <a:r>
              <a:rPr lang="en-US" sz="2400" b="1" i="0" u="none" strike="noStrike" kern="1200" baseline="0" dirty="0">
                <a:solidFill>
                  <a:srgbClr val="215968"/>
                </a:solidFill>
                <a:latin typeface="Calibri" panose="020F0502020204030204" pitchFamily="34" charset="0"/>
              </a:rPr>
              <a:t>iving Out Our MISSION</a:t>
            </a:r>
          </a:p>
          <a:p>
            <a:pPr marL="0" indent="0" algn="ctr" rtl="0">
              <a:spcBef>
                <a:spcPts val="0"/>
              </a:spcBef>
              <a:buNone/>
            </a:pPr>
            <a:r>
              <a:rPr lang="en-US" sz="2400" b="0" i="0" u="none" strike="noStrike" kern="1200" baseline="0" dirty="0">
                <a:solidFill>
                  <a:srgbClr val="000000"/>
                </a:solidFill>
                <a:latin typeface="Calibri" panose="020F0502020204030204" pitchFamily="34" charset="0"/>
              </a:rPr>
              <a:t>We empower people of diverse abilities to live a meaningful life through innovative support and services.</a:t>
            </a:r>
          </a:p>
          <a:p>
            <a:pPr marL="0" indent="0" algn="ctr" rtl="0">
              <a:spcBef>
                <a:spcPts val="0"/>
              </a:spcBef>
              <a:buNone/>
            </a:pPr>
            <a:endParaRPr lang="en-US" sz="2400" b="0" i="0" u="none" strike="noStrike" kern="1200" baseline="0" dirty="0">
              <a:solidFill>
                <a:srgbClr val="000000"/>
              </a:solidFill>
              <a:latin typeface="Calibri" panose="020F0502020204030204" pitchFamily="34" charset="0"/>
            </a:endParaRPr>
          </a:p>
          <a:p>
            <a:pPr marL="0" indent="0" algn="ctr" rtl="0">
              <a:spcBef>
                <a:spcPts val="0"/>
              </a:spcBef>
              <a:buNone/>
            </a:pPr>
            <a:r>
              <a:rPr lang="en-US" sz="2400" b="1" i="0" u="none" strike="noStrike" kern="1200" baseline="0" dirty="0">
                <a:solidFill>
                  <a:srgbClr val="215968"/>
                </a:solidFill>
                <a:latin typeface="Calibri" panose="020F0502020204030204" pitchFamily="34" charset="0"/>
              </a:rPr>
              <a:t>Pursuing Our VISION</a:t>
            </a:r>
          </a:p>
          <a:p>
            <a:pPr marL="0" indent="0" algn="ctr" rtl="0">
              <a:spcBef>
                <a:spcPts val="0"/>
              </a:spcBef>
              <a:buNone/>
            </a:pPr>
            <a:r>
              <a:rPr lang="en-US" sz="2400" b="0" i="0" u="none" strike="noStrike" kern="1200" baseline="0" dirty="0">
                <a:solidFill>
                  <a:srgbClr val="000000"/>
                </a:solidFill>
                <a:latin typeface="Calibri" panose="020F0502020204030204" pitchFamily="34" charset="0"/>
              </a:rPr>
              <a:t>Communities that embrace every individual’s abilities.</a:t>
            </a:r>
          </a:p>
          <a:p>
            <a:pPr marL="0" indent="0">
              <a:buNone/>
            </a:pPr>
            <a:endParaRPr lang="en-US" sz="1500" dirty="0"/>
          </a:p>
        </p:txBody>
      </p:sp>
      <p:pic>
        <p:nvPicPr>
          <p:cNvPr id="3" name="Picture 2">
            <a:extLst>
              <a:ext uri="{FF2B5EF4-FFF2-40B4-BE49-F238E27FC236}">
                <a16:creationId xmlns:a16="http://schemas.microsoft.com/office/drawing/2014/main" id="{11922CEA-424B-427E-B139-470D8CA0E515}"/>
              </a:ext>
            </a:extLst>
          </p:cNvPr>
          <p:cNvPicPr>
            <a:picLocks noChangeAspect="1"/>
          </p:cNvPicPr>
          <p:nvPr/>
        </p:nvPicPr>
        <p:blipFill>
          <a:blip r:embed="rId3"/>
          <a:stretch>
            <a:fillRect/>
          </a:stretch>
        </p:blipFill>
        <p:spPr>
          <a:xfrm>
            <a:off x="419641" y="2228130"/>
            <a:ext cx="3860259" cy="4458414"/>
          </a:xfrm>
          <a:prstGeom prst="rect">
            <a:avLst/>
          </a:prstGeom>
        </p:spPr>
      </p:pic>
    </p:spTree>
    <p:extLst>
      <p:ext uri="{BB962C8B-B14F-4D97-AF65-F5344CB8AC3E}">
        <p14:creationId xmlns:p14="http://schemas.microsoft.com/office/powerpoint/2010/main" val="54655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842B5-D1E2-484D-A6B4-5E895DE41323}"/>
              </a:ext>
            </a:extLst>
          </p:cNvPr>
          <p:cNvSpPr>
            <a:spLocks noGrp="1"/>
          </p:cNvSpPr>
          <p:nvPr>
            <p:ph type="title"/>
          </p:nvPr>
        </p:nvSpPr>
        <p:spPr>
          <a:xfrm>
            <a:off x="838200" y="585216"/>
            <a:ext cx="10515600" cy="1325563"/>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Gender &amp; Gender Identity</a:t>
            </a:r>
          </a:p>
        </p:txBody>
      </p:sp>
      <p:pic>
        <p:nvPicPr>
          <p:cNvPr id="6" name="Picture 5">
            <a:extLst>
              <a:ext uri="{FF2B5EF4-FFF2-40B4-BE49-F238E27FC236}">
                <a16:creationId xmlns:a16="http://schemas.microsoft.com/office/drawing/2014/main" id="{CF9F4137-06F1-41F2-85BF-F42578CD7AEF}"/>
              </a:ext>
            </a:extLst>
          </p:cNvPr>
          <p:cNvPicPr>
            <a:picLocks noChangeAspect="1"/>
          </p:cNvPicPr>
          <p:nvPr/>
        </p:nvPicPr>
        <p:blipFill rotWithShape="1">
          <a:blip r:embed="rId3"/>
          <a:srcRect l="8197" r="2216" b="-1"/>
          <a:stretch/>
        </p:blipFill>
        <p:spPr>
          <a:xfrm>
            <a:off x="695474" y="2490273"/>
            <a:ext cx="6236208" cy="366018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0F1234B9-AB07-429F-8D2D-FD20E0FCF536}"/>
              </a:ext>
            </a:extLst>
          </p:cNvPr>
          <p:cNvSpPr>
            <a:spLocks noGrp="1"/>
          </p:cNvSpPr>
          <p:nvPr>
            <p:ph idx="1"/>
          </p:nvPr>
        </p:nvSpPr>
        <p:spPr>
          <a:xfrm>
            <a:off x="7175500" y="2148524"/>
            <a:ext cx="4635500" cy="4362005"/>
          </a:xfrm>
        </p:spPr>
        <p:txBody>
          <a:bodyPr anchor="ctr">
            <a:normAutofit/>
          </a:bodyPr>
          <a:lstStyle/>
          <a:p>
            <a:r>
              <a:rPr lang="en-US" sz="3200" dirty="0"/>
              <a:t>Prejudice based on a person’s gender.</a:t>
            </a:r>
          </a:p>
          <a:p>
            <a:r>
              <a:rPr lang="en-US" sz="3200" dirty="0"/>
              <a:t>Linked to stereotypes or traditional roles.</a:t>
            </a:r>
          </a:p>
          <a:p>
            <a:r>
              <a:rPr lang="en-US" sz="3200" dirty="0"/>
              <a:t>Presenting as </a:t>
            </a:r>
            <a:r>
              <a:rPr lang="en-US" sz="3200" i="1" dirty="0"/>
              <a:t>gender diverse</a:t>
            </a:r>
            <a:r>
              <a:rPr lang="en-US" sz="3200" dirty="0"/>
              <a:t> is not about seeking attention.</a:t>
            </a:r>
          </a:p>
        </p:txBody>
      </p:sp>
    </p:spTree>
    <p:extLst>
      <p:ext uri="{BB962C8B-B14F-4D97-AF65-F5344CB8AC3E}">
        <p14:creationId xmlns:p14="http://schemas.microsoft.com/office/powerpoint/2010/main" val="130497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17A2-08BE-442E-893D-5C48DC327030}"/>
              </a:ext>
            </a:extLst>
          </p:cNvPr>
          <p:cNvSpPr>
            <a:spLocks noGrp="1"/>
          </p:cNvSpPr>
          <p:nvPr>
            <p:ph type="title"/>
          </p:nvPr>
        </p:nvSpPr>
        <p:spPr>
          <a:xfrm>
            <a:off x="838200" y="585216"/>
            <a:ext cx="10515600" cy="1325563"/>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Sexual Orientation</a:t>
            </a:r>
          </a:p>
        </p:txBody>
      </p:sp>
      <p:pic>
        <p:nvPicPr>
          <p:cNvPr id="21" name="Picture 20">
            <a:extLst>
              <a:ext uri="{FF2B5EF4-FFF2-40B4-BE49-F238E27FC236}">
                <a16:creationId xmlns:a16="http://schemas.microsoft.com/office/drawing/2014/main" id="{1335F408-6C4F-4691-9C39-8B123A9B1571}"/>
              </a:ext>
            </a:extLst>
          </p:cNvPr>
          <p:cNvPicPr>
            <a:picLocks noChangeAspect="1"/>
          </p:cNvPicPr>
          <p:nvPr/>
        </p:nvPicPr>
        <p:blipFill rotWithShape="1">
          <a:blip r:embed="rId3"/>
          <a:srcRect l="39" r="290" b="1"/>
          <a:stretch/>
        </p:blipFill>
        <p:spPr>
          <a:xfrm>
            <a:off x="548639" y="2386584"/>
            <a:ext cx="5780933" cy="3660185"/>
          </a:xfrm>
          <a:prstGeom prst="rect">
            <a:avLst/>
          </a:prstGeom>
          <a:ln>
            <a:noFill/>
          </a:ln>
          <a:effectLst>
            <a:outerShdw blurRad="292100" dist="139700" dir="2700000" algn="tl" rotWithShape="0">
              <a:srgbClr val="333333">
                <a:alpha val="65000"/>
              </a:srgbClr>
            </a:outerShdw>
          </a:effectLst>
        </p:spPr>
      </p:pic>
      <p:sp>
        <p:nvSpPr>
          <p:cNvPr id="11" name="Content Placeholder 10">
            <a:extLst>
              <a:ext uri="{FF2B5EF4-FFF2-40B4-BE49-F238E27FC236}">
                <a16:creationId xmlns:a16="http://schemas.microsoft.com/office/drawing/2014/main" id="{359FAF86-5C5A-4359-890A-281CA406695A}"/>
              </a:ext>
            </a:extLst>
          </p:cNvPr>
          <p:cNvSpPr>
            <a:spLocks noGrp="1"/>
          </p:cNvSpPr>
          <p:nvPr>
            <p:ph idx="1"/>
          </p:nvPr>
        </p:nvSpPr>
        <p:spPr>
          <a:xfrm>
            <a:off x="6489700" y="2730989"/>
            <a:ext cx="5559424" cy="3660186"/>
          </a:xfrm>
        </p:spPr>
        <p:txBody>
          <a:bodyPr anchor="ctr">
            <a:normAutofit/>
          </a:bodyPr>
          <a:lstStyle/>
          <a:p>
            <a:r>
              <a:rPr lang="en-US" sz="3600" b="1" dirty="0"/>
              <a:t>LGBTQ</a:t>
            </a:r>
            <a:r>
              <a:rPr lang="en-US" sz="3600" dirty="0"/>
              <a:t> - </a:t>
            </a:r>
            <a:r>
              <a:rPr lang="en-US" sz="3200" dirty="0"/>
              <a:t>Lesbian, Gay, Bisexual, Transgender, Queer </a:t>
            </a:r>
          </a:p>
          <a:p>
            <a:endParaRPr lang="en-US" dirty="0"/>
          </a:p>
          <a:p>
            <a:r>
              <a:rPr lang="en-US" sz="3200" dirty="0"/>
              <a:t>Describes a person’s sexual orientation (&amp;/or gender identity)</a:t>
            </a:r>
          </a:p>
          <a:p>
            <a:pPr marL="0" indent="0">
              <a:buNone/>
            </a:pPr>
            <a:r>
              <a:rPr lang="en-US" sz="2400" dirty="0"/>
              <a:t> </a:t>
            </a:r>
          </a:p>
          <a:p>
            <a:pPr marL="0" indent="0">
              <a:buNone/>
            </a:pPr>
            <a:endParaRPr lang="en-US" sz="1500" dirty="0"/>
          </a:p>
        </p:txBody>
      </p:sp>
    </p:spTree>
    <p:extLst>
      <p:ext uri="{BB962C8B-B14F-4D97-AF65-F5344CB8AC3E}">
        <p14:creationId xmlns:p14="http://schemas.microsoft.com/office/powerpoint/2010/main" val="283007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7074967"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17A2-08BE-442E-893D-5C48DC327030}"/>
              </a:ext>
            </a:extLst>
          </p:cNvPr>
          <p:cNvSpPr>
            <a:spLocks noGrp="1"/>
          </p:cNvSpPr>
          <p:nvPr>
            <p:ph type="title"/>
          </p:nvPr>
        </p:nvSpPr>
        <p:spPr>
          <a:xfrm>
            <a:off x="889157" y="566928"/>
            <a:ext cx="6492240" cy="1080897"/>
          </a:xfrm>
        </p:spPr>
        <p:txBody>
          <a:bodyPr anchor="b">
            <a:normAutofit/>
          </a:bodyPr>
          <a:lstStyle/>
          <a:p>
            <a:pPr algn="ctr"/>
            <a:r>
              <a:rPr lang="en-US" sz="5400" b="1" u="sng" dirty="0">
                <a:solidFill>
                  <a:schemeClr val="bg1"/>
                </a:solidFill>
                <a:effectLst>
                  <a:outerShdw blurRad="38100" dist="38100" dir="2700000" algn="tl">
                    <a:srgbClr val="000000">
                      <a:alpha val="43137"/>
                    </a:srgbClr>
                  </a:outerShdw>
                </a:effectLst>
              </a:rPr>
              <a:t>Age </a:t>
            </a:r>
            <a:r>
              <a:rPr lang="en-US" sz="5400" b="1" i="1" u="sng" dirty="0">
                <a:solidFill>
                  <a:schemeClr val="bg1"/>
                </a:solidFill>
                <a:effectLst>
                  <a:outerShdw blurRad="38100" dist="38100" dir="2700000" algn="tl">
                    <a:srgbClr val="000000">
                      <a:alpha val="43137"/>
                    </a:srgbClr>
                  </a:outerShdw>
                </a:effectLst>
              </a:rPr>
              <a:t>/ </a:t>
            </a:r>
            <a:r>
              <a:rPr lang="en-US" sz="5400" b="1" u="sng" dirty="0">
                <a:solidFill>
                  <a:schemeClr val="bg1"/>
                </a:solidFill>
                <a:effectLst>
                  <a:outerShdw blurRad="38100" dist="38100" dir="2700000" algn="tl">
                    <a:srgbClr val="000000">
                      <a:alpha val="43137"/>
                    </a:srgbClr>
                  </a:outerShdw>
                </a:effectLst>
              </a:rPr>
              <a:t>Generation</a:t>
            </a:r>
          </a:p>
        </p:txBody>
      </p:sp>
      <p:pic>
        <p:nvPicPr>
          <p:cNvPr id="6" name="Picture 5" descr="A close up of a sign&#10;&#10;Description automatically generated">
            <a:extLst>
              <a:ext uri="{FF2B5EF4-FFF2-40B4-BE49-F238E27FC236}">
                <a16:creationId xmlns:a16="http://schemas.microsoft.com/office/drawing/2014/main" id="{EBCA8928-BBF2-4362-A9C9-8E7862C997DE}"/>
              </a:ext>
            </a:extLst>
          </p:cNvPr>
          <p:cNvPicPr>
            <a:picLocks noChangeAspect="1"/>
          </p:cNvPicPr>
          <p:nvPr/>
        </p:nvPicPr>
        <p:blipFill rotWithShape="1">
          <a:blip r:embed="rId3">
            <a:extLst>
              <a:ext uri="{28A0092B-C50C-407E-A947-70E740481C1C}">
                <a14:useLocalDpi xmlns:a14="http://schemas.microsoft.com/office/drawing/2010/main" val="0"/>
              </a:ext>
            </a:extLst>
          </a:blip>
          <a:srcRect t="2929" r="1" b="24574"/>
          <a:stretch/>
        </p:blipFill>
        <p:spPr>
          <a:xfrm>
            <a:off x="7982326" y="365760"/>
            <a:ext cx="3611880" cy="2057400"/>
          </a:xfrm>
          <a:prstGeom prst="rect">
            <a:avLst/>
          </a:prstGeom>
          <a:ln>
            <a:noFill/>
          </a:ln>
          <a:effectLst>
            <a:outerShdw blurRad="292100" dist="139700" dir="2700000" algn="tl" rotWithShape="0">
              <a:srgbClr val="333333">
                <a:alpha val="65000"/>
              </a:srgbClr>
            </a:outerShdw>
          </a:effectLst>
        </p:spPr>
      </p:pic>
      <p:sp>
        <p:nvSpPr>
          <p:cNvPr id="11" name="Content Placeholder 10">
            <a:extLst>
              <a:ext uri="{FF2B5EF4-FFF2-40B4-BE49-F238E27FC236}">
                <a16:creationId xmlns:a16="http://schemas.microsoft.com/office/drawing/2014/main" id="{359FAF86-5C5A-4359-890A-281CA406695A}"/>
              </a:ext>
            </a:extLst>
          </p:cNvPr>
          <p:cNvSpPr>
            <a:spLocks noGrp="1"/>
          </p:cNvSpPr>
          <p:nvPr>
            <p:ph idx="1"/>
          </p:nvPr>
        </p:nvSpPr>
        <p:spPr>
          <a:xfrm>
            <a:off x="762000" y="2146300"/>
            <a:ext cx="6781800" cy="3797300"/>
          </a:xfrm>
        </p:spPr>
        <p:txBody>
          <a:bodyPr>
            <a:noAutofit/>
          </a:bodyPr>
          <a:lstStyle/>
          <a:p>
            <a:r>
              <a:rPr lang="en-US" sz="3200" b="1" dirty="0">
                <a:solidFill>
                  <a:schemeClr val="bg1"/>
                </a:solidFill>
              </a:rPr>
              <a:t>Ageism</a:t>
            </a:r>
            <a:r>
              <a:rPr lang="en-US" sz="3200" dirty="0">
                <a:solidFill>
                  <a:schemeClr val="bg1"/>
                </a:solidFill>
              </a:rPr>
              <a:t> is stereotyping/discrimination against individuals or groups on the basis of their age.</a:t>
            </a:r>
          </a:p>
          <a:p>
            <a:pPr marL="0" indent="0">
              <a:buNone/>
            </a:pPr>
            <a:endParaRPr lang="en-US" sz="3200" dirty="0">
              <a:solidFill>
                <a:schemeClr val="bg1"/>
              </a:solidFill>
            </a:endParaRPr>
          </a:p>
          <a:p>
            <a:r>
              <a:rPr lang="en-US" sz="3200" b="1" dirty="0">
                <a:solidFill>
                  <a:schemeClr val="bg1"/>
                </a:solidFill>
              </a:rPr>
              <a:t>Generationalism</a:t>
            </a:r>
            <a:r>
              <a:rPr lang="en-US" sz="3200" dirty="0">
                <a:solidFill>
                  <a:schemeClr val="bg1"/>
                </a:solidFill>
              </a:rPr>
              <a:t> stigmatizes and stereotypes a group of people by birth.</a:t>
            </a:r>
          </a:p>
        </p:txBody>
      </p:sp>
      <p:pic>
        <p:nvPicPr>
          <p:cNvPr id="8" name="Picture 7">
            <a:extLst>
              <a:ext uri="{FF2B5EF4-FFF2-40B4-BE49-F238E27FC236}">
                <a16:creationId xmlns:a16="http://schemas.microsoft.com/office/drawing/2014/main" id="{8D1EB0C5-0845-47A0-BCD6-E7462C4DDA1A}"/>
              </a:ext>
            </a:extLst>
          </p:cNvPr>
          <p:cNvPicPr>
            <a:picLocks noChangeAspect="1"/>
          </p:cNvPicPr>
          <p:nvPr/>
        </p:nvPicPr>
        <p:blipFill rotWithShape="1">
          <a:blip r:embed="rId4"/>
          <a:srcRect t="1519" r="1" b="1"/>
          <a:stretch/>
        </p:blipFill>
        <p:spPr>
          <a:xfrm>
            <a:off x="7982326" y="2596896"/>
            <a:ext cx="3611880" cy="3557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23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21FC5-094B-4AA0-9491-C99904AE09AF}"/>
              </a:ext>
            </a:extLst>
          </p:cNvPr>
          <p:cNvSpPr>
            <a:spLocks noGrp="1"/>
          </p:cNvSpPr>
          <p:nvPr>
            <p:ph type="title"/>
          </p:nvPr>
        </p:nvSpPr>
        <p:spPr>
          <a:xfrm>
            <a:off x="742950" y="558800"/>
            <a:ext cx="5715000" cy="1614776"/>
          </a:xfrm>
        </p:spPr>
        <p:txBody>
          <a:bodyPr anchor="ctr">
            <a:normAutofit/>
          </a:bodyPr>
          <a:lstStyle/>
          <a:p>
            <a:pPr algn="ctr"/>
            <a:r>
              <a:rPr lang="en-US" sz="4800" b="1" dirty="0">
                <a:solidFill>
                  <a:schemeClr val="bg1"/>
                </a:solidFill>
                <a:effectLst>
                  <a:outerShdw blurRad="38100" dist="38100" dir="2700000" algn="tl">
                    <a:srgbClr val="000000">
                      <a:alpha val="43137"/>
                    </a:srgbClr>
                  </a:outerShdw>
                </a:effectLst>
              </a:rPr>
              <a:t>Marital </a:t>
            </a:r>
            <a:r>
              <a:rPr lang="en-US" sz="3600" b="1" dirty="0">
                <a:solidFill>
                  <a:schemeClr val="bg1"/>
                </a:solidFill>
                <a:effectLst>
                  <a:outerShdw blurRad="38100" dist="38100" dir="2700000" algn="tl">
                    <a:srgbClr val="000000">
                      <a:alpha val="43137"/>
                    </a:srgbClr>
                  </a:outerShdw>
                </a:effectLst>
              </a:rPr>
              <a:t>&amp;/or </a:t>
            </a:r>
            <a:br>
              <a:rPr lang="en-US" sz="4800" b="1" u="sng" dirty="0">
                <a:solidFill>
                  <a:schemeClr val="bg1"/>
                </a:solidFill>
                <a:effectLst>
                  <a:outerShdw blurRad="38100" dist="38100" dir="2700000" algn="tl">
                    <a:srgbClr val="000000">
                      <a:alpha val="43137"/>
                    </a:srgbClr>
                  </a:outerShdw>
                </a:effectLst>
              </a:rPr>
            </a:br>
            <a:r>
              <a:rPr lang="en-US" sz="4800" b="1" u="sng" dirty="0">
                <a:solidFill>
                  <a:schemeClr val="bg1"/>
                </a:solidFill>
                <a:effectLst>
                  <a:outerShdw blurRad="38100" dist="38100" dir="2700000" algn="tl">
                    <a:srgbClr val="000000">
                      <a:alpha val="43137"/>
                    </a:srgbClr>
                  </a:outerShdw>
                </a:effectLst>
              </a:rPr>
              <a:t>Parental Status</a:t>
            </a:r>
          </a:p>
        </p:txBody>
      </p:sp>
      <p:sp>
        <p:nvSpPr>
          <p:cNvPr id="3" name="Content Placeholder 2">
            <a:extLst>
              <a:ext uri="{FF2B5EF4-FFF2-40B4-BE49-F238E27FC236}">
                <a16:creationId xmlns:a16="http://schemas.microsoft.com/office/drawing/2014/main" id="{8870392E-2332-4AE5-A2A6-D219E41917E2}"/>
              </a:ext>
            </a:extLst>
          </p:cNvPr>
          <p:cNvSpPr>
            <a:spLocks noGrp="1"/>
          </p:cNvSpPr>
          <p:nvPr>
            <p:ph idx="1"/>
          </p:nvPr>
        </p:nvSpPr>
        <p:spPr>
          <a:xfrm>
            <a:off x="742950" y="2476500"/>
            <a:ext cx="5715000" cy="3378390"/>
          </a:xfrm>
        </p:spPr>
        <p:txBody>
          <a:bodyPr>
            <a:normAutofit/>
          </a:bodyPr>
          <a:lstStyle/>
          <a:p>
            <a:r>
              <a:rPr lang="en-US" sz="3200" dirty="0">
                <a:solidFill>
                  <a:schemeClr val="bg1"/>
                </a:solidFill>
              </a:rPr>
              <a:t>aka </a:t>
            </a:r>
            <a:r>
              <a:rPr lang="en-US" sz="3200" b="1" dirty="0">
                <a:solidFill>
                  <a:schemeClr val="bg1"/>
                </a:solidFill>
              </a:rPr>
              <a:t>Status discrimination </a:t>
            </a:r>
            <a:endParaRPr lang="en-US" sz="3200" dirty="0">
              <a:solidFill>
                <a:schemeClr val="bg1"/>
              </a:solidFill>
            </a:endParaRPr>
          </a:p>
          <a:p>
            <a:r>
              <a:rPr lang="en-US" sz="3200" dirty="0">
                <a:solidFill>
                  <a:schemeClr val="bg1"/>
                </a:solidFill>
              </a:rPr>
              <a:t>Discrimination in the workplace based on whether an employee is married or single, or whether they have children.</a:t>
            </a:r>
          </a:p>
        </p:txBody>
      </p:sp>
      <p:pic>
        <p:nvPicPr>
          <p:cNvPr id="7" name="Picture 6">
            <a:extLst>
              <a:ext uri="{FF2B5EF4-FFF2-40B4-BE49-F238E27FC236}">
                <a16:creationId xmlns:a16="http://schemas.microsoft.com/office/drawing/2014/main" id="{1E2EE012-F1AF-49BE-B25D-DBC852C19A4D}"/>
              </a:ext>
            </a:extLst>
          </p:cNvPr>
          <p:cNvPicPr>
            <a:picLocks noChangeAspect="1"/>
          </p:cNvPicPr>
          <p:nvPr/>
        </p:nvPicPr>
        <p:blipFill>
          <a:blip r:embed="rId3"/>
          <a:stretch>
            <a:fillRect/>
          </a:stretch>
        </p:blipFill>
        <p:spPr>
          <a:xfrm>
            <a:off x="6826713" y="446082"/>
            <a:ext cx="4870242" cy="324092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6E1D3F2-CF91-4265-A4C2-F1E2E117D5B8}"/>
              </a:ext>
            </a:extLst>
          </p:cNvPr>
          <p:cNvPicPr>
            <a:picLocks noChangeAspect="1"/>
          </p:cNvPicPr>
          <p:nvPr/>
        </p:nvPicPr>
        <p:blipFill>
          <a:blip r:embed="rId4"/>
          <a:stretch>
            <a:fillRect/>
          </a:stretch>
        </p:blipFill>
        <p:spPr>
          <a:xfrm>
            <a:off x="6826713" y="4057650"/>
            <a:ext cx="5024668" cy="2009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16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C187F-02BD-43CF-ACFA-60A2E4F24376}"/>
              </a:ext>
            </a:extLst>
          </p:cNvPr>
          <p:cNvSpPr>
            <a:spLocks noGrp="1"/>
          </p:cNvSpPr>
          <p:nvPr>
            <p:ph type="title"/>
          </p:nvPr>
        </p:nvSpPr>
        <p:spPr>
          <a:xfrm>
            <a:off x="594360" y="640263"/>
            <a:ext cx="3822192" cy="1344975"/>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Religion</a:t>
            </a:r>
          </a:p>
        </p:txBody>
      </p:sp>
      <p:cxnSp>
        <p:nvCxnSpPr>
          <p:cNvPr id="22" name="Straight Connector 2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03730D-ED6D-4EC0-9268-FDF3C6A5D94F}"/>
              </a:ext>
            </a:extLst>
          </p:cNvPr>
          <p:cNvSpPr>
            <a:spLocks noGrp="1"/>
          </p:cNvSpPr>
          <p:nvPr>
            <p:ph idx="1"/>
          </p:nvPr>
        </p:nvSpPr>
        <p:spPr>
          <a:xfrm>
            <a:off x="457200" y="2413000"/>
            <a:ext cx="4114800" cy="3481773"/>
          </a:xfrm>
        </p:spPr>
        <p:txBody>
          <a:bodyPr>
            <a:normAutofit/>
          </a:bodyPr>
          <a:lstStyle/>
          <a:p>
            <a:pPr marL="0" indent="0" algn="ctr">
              <a:buNone/>
            </a:pPr>
            <a:r>
              <a:rPr lang="en-US" sz="3200" dirty="0">
                <a:solidFill>
                  <a:schemeClr val="bg1"/>
                </a:solidFill>
              </a:rPr>
              <a:t>Religious discrimination is treating a person or group differently because of the beliefs which they hold about religion.</a:t>
            </a:r>
          </a:p>
        </p:txBody>
      </p:sp>
      <p:pic>
        <p:nvPicPr>
          <p:cNvPr id="7" name="Picture 6">
            <a:extLst>
              <a:ext uri="{FF2B5EF4-FFF2-40B4-BE49-F238E27FC236}">
                <a16:creationId xmlns:a16="http://schemas.microsoft.com/office/drawing/2014/main" id="{75614835-EDEE-4FAB-BEF5-74613D055DEB}"/>
              </a:ext>
            </a:extLst>
          </p:cNvPr>
          <p:cNvPicPr>
            <a:picLocks noChangeAspect="1"/>
          </p:cNvPicPr>
          <p:nvPr/>
        </p:nvPicPr>
        <p:blipFill rotWithShape="1">
          <a:blip r:embed="rId3"/>
          <a:srcRect l="8899" r="9391"/>
          <a:stretch/>
        </p:blipFill>
        <p:spPr>
          <a:xfrm>
            <a:off x="4800600" y="192201"/>
            <a:ext cx="7391400" cy="6422563"/>
          </a:xfrm>
          <a:prstGeom prst="rect">
            <a:avLst/>
          </a:prstGeom>
        </p:spPr>
      </p:pic>
    </p:spTree>
    <p:extLst>
      <p:ext uri="{BB962C8B-B14F-4D97-AF65-F5344CB8AC3E}">
        <p14:creationId xmlns:p14="http://schemas.microsoft.com/office/powerpoint/2010/main" val="334340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C187F-02BD-43CF-ACFA-60A2E4F24376}"/>
              </a:ext>
            </a:extLst>
          </p:cNvPr>
          <p:cNvSpPr>
            <a:spLocks noGrp="1"/>
          </p:cNvSpPr>
          <p:nvPr>
            <p:ph type="title"/>
          </p:nvPr>
        </p:nvSpPr>
        <p:spPr>
          <a:xfrm>
            <a:off x="594360" y="640263"/>
            <a:ext cx="3822192" cy="1344975"/>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Language</a:t>
            </a:r>
            <a:endParaRPr lang="en-US" sz="5400" dirty="0">
              <a:solidFill>
                <a:schemeClr val="bg1"/>
              </a:solidFill>
              <a:effectLst>
                <a:outerShdw blurRad="38100" dist="38100" dir="2700000" algn="tl">
                  <a:srgbClr val="000000">
                    <a:alpha val="43137"/>
                  </a:srgbClr>
                </a:outerShdw>
              </a:effectLst>
            </a:endParaRPr>
          </a:p>
        </p:txBody>
      </p:sp>
      <p:cxnSp>
        <p:nvCxnSpPr>
          <p:cNvPr id="37" name="Straight Connector 3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03730D-ED6D-4EC0-9268-FDF3C6A5D94F}"/>
              </a:ext>
            </a:extLst>
          </p:cNvPr>
          <p:cNvSpPr>
            <a:spLocks noGrp="1"/>
          </p:cNvSpPr>
          <p:nvPr>
            <p:ph idx="1"/>
          </p:nvPr>
        </p:nvSpPr>
        <p:spPr>
          <a:xfrm>
            <a:off x="336384" y="2209801"/>
            <a:ext cx="4438816" cy="4152896"/>
          </a:xfrm>
        </p:spPr>
        <p:txBody>
          <a:bodyPr>
            <a:normAutofit/>
          </a:bodyPr>
          <a:lstStyle/>
          <a:p>
            <a:pPr>
              <a:spcBef>
                <a:spcPts val="0"/>
              </a:spcBef>
              <a:spcAft>
                <a:spcPts val="600"/>
              </a:spcAft>
              <a:defRPr/>
            </a:pPr>
            <a:r>
              <a:rPr lang="en-US" dirty="0">
                <a:solidFill>
                  <a:schemeClr val="bg1"/>
                </a:solidFill>
              </a:rPr>
              <a:t>U</a:t>
            </a:r>
            <a:r>
              <a:rPr lang="en-US" b="0" i="0" u="none" strike="noStrike" baseline="0" dirty="0">
                <a:solidFill>
                  <a:schemeClr val="bg1"/>
                </a:solidFill>
              </a:rPr>
              <a:t>nfair treatment of  an individual based upon the characteristics of their speech; such as accent, vocabulary size, and syntax.   </a:t>
            </a:r>
          </a:p>
          <a:p>
            <a:pPr>
              <a:spcBef>
                <a:spcPts val="0"/>
              </a:spcBef>
              <a:spcAft>
                <a:spcPts val="600"/>
              </a:spcAft>
              <a:defRPr/>
            </a:pPr>
            <a:r>
              <a:rPr lang="en-US" dirty="0">
                <a:solidFill>
                  <a:schemeClr val="bg1"/>
                </a:solidFill>
              </a:rPr>
              <a:t>A</a:t>
            </a:r>
            <a:r>
              <a:rPr lang="en-US" b="0" i="0" u="none" strike="noStrike" baseline="0" dirty="0">
                <a:solidFill>
                  <a:schemeClr val="bg1"/>
                </a:solidFill>
              </a:rPr>
              <a:t> person's ability or inability to use one </a:t>
            </a:r>
            <a:r>
              <a:rPr lang="en-US" i="0" u="none" strike="noStrike" baseline="0" dirty="0">
                <a:solidFill>
                  <a:schemeClr val="bg1"/>
                </a:solidFill>
              </a:rPr>
              <a:t>language</a:t>
            </a:r>
            <a:r>
              <a:rPr lang="en-US" b="0" i="0" u="none" strike="noStrike" baseline="0" dirty="0">
                <a:solidFill>
                  <a:schemeClr val="bg1"/>
                </a:solidFill>
              </a:rPr>
              <a:t> instead of another.</a:t>
            </a:r>
          </a:p>
        </p:txBody>
      </p:sp>
      <p:pic>
        <p:nvPicPr>
          <p:cNvPr id="9" name="Picture 8" descr="Graphical user interface&#10;&#10;Description automatically generated with low confidence">
            <a:extLst>
              <a:ext uri="{FF2B5EF4-FFF2-40B4-BE49-F238E27FC236}">
                <a16:creationId xmlns:a16="http://schemas.microsoft.com/office/drawing/2014/main" id="{D43BE497-096A-49E4-8DCE-C0F2F4775CD8}"/>
              </a:ext>
            </a:extLst>
          </p:cNvPr>
          <p:cNvPicPr>
            <a:picLocks noChangeAspect="1"/>
          </p:cNvPicPr>
          <p:nvPr/>
        </p:nvPicPr>
        <p:blipFill>
          <a:blip r:embed="rId3"/>
          <a:stretch>
            <a:fillRect/>
          </a:stretch>
        </p:blipFill>
        <p:spPr>
          <a:xfrm>
            <a:off x="5038344" y="0"/>
            <a:ext cx="6858000" cy="6858000"/>
          </a:xfrm>
          <a:prstGeom prst="rect">
            <a:avLst/>
          </a:prstGeom>
        </p:spPr>
      </p:pic>
    </p:spTree>
    <p:extLst>
      <p:ext uri="{BB962C8B-B14F-4D97-AF65-F5344CB8AC3E}">
        <p14:creationId xmlns:p14="http://schemas.microsoft.com/office/powerpoint/2010/main" val="147462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7A7F-71B3-4C52-B0D4-9F2EED36DC89}"/>
              </a:ext>
            </a:extLst>
          </p:cNvPr>
          <p:cNvSpPr>
            <a:spLocks noGrp="1"/>
          </p:cNvSpPr>
          <p:nvPr>
            <p:ph type="title"/>
          </p:nvPr>
        </p:nvSpPr>
        <p:spPr>
          <a:xfrm>
            <a:off x="1" y="127000"/>
            <a:ext cx="4639054" cy="1663700"/>
          </a:xfrm>
        </p:spPr>
        <p:txBody>
          <a:bodyPr>
            <a:normAutofit/>
          </a:bodyPr>
          <a:lstStyle/>
          <a:p>
            <a:pPr algn="ctr"/>
            <a:r>
              <a:rPr lang="en-US" sz="4800" b="1" dirty="0">
                <a:effectLst>
                  <a:outerShdw blurRad="38100" dist="38100" dir="2700000" algn="tl">
                    <a:srgbClr val="000000">
                      <a:alpha val="43137"/>
                    </a:srgbClr>
                  </a:outerShdw>
                </a:effectLst>
              </a:rPr>
              <a:t>Socioeconomic </a:t>
            </a:r>
            <a:r>
              <a:rPr lang="en-US" sz="4800" b="1" u="sng" dirty="0">
                <a:effectLst>
                  <a:outerShdw blurRad="38100" dist="38100" dir="2700000" algn="tl">
                    <a:srgbClr val="000000">
                      <a:alpha val="43137"/>
                    </a:srgbClr>
                  </a:outerShdw>
                </a:effectLst>
              </a:rPr>
              <a:t>Status (SES)</a:t>
            </a:r>
          </a:p>
        </p:txBody>
      </p:sp>
      <p:sp>
        <p:nvSpPr>
          <p:cNvPr id="3" name="Content Placeholder 2">
            <a:extLst>
              <a:ext uri="{FF2B5EF4-FFF2-40B4-BE49-F238E27FC236}">
                <a16:creationId xmlns:a16="http://schemas.microsoft.com/office/drawing/2014/main" id="{17757A72-9A71-4C9A-BC73-22DAE924BEB6}"/>
              </a:ext>
            </a:extLst>
          </p:cNvPr>
          <p:cNvSpPr>
            <a:spLocks noGrp="1"/>
          </p:cNvSpPr>
          <p:nvPr>
            <p:ph idx="1"/>
          </p:nvPr>
        </p:nvSpPr>
        <p:spPr>
          <a:xfrm>
            <a:off x="114301" y="2133600"/>
            <a:ext cx="4482510" cy="4724400"/>
          </a:xfrm>
        </p:spPr>
        <p:txBody>
          <a:bodyPr>
            <a:normAutofit/>
          </a:bodyPr>
          <a:lstStyle/>
          <a:p>
            <a:r>
              <a:rPr lang="en-US" sz="3200" dirty="0"/>
              <a:t>Discrimination and marginalization against persons or groups with lower socioeconomic status. </a:t>
            </a:r>
          </a:p>
          <a:p>
            <a:r>
              <a:rPr lang="en-US" sz="3200" dirty="0"/>
              <a:t>aka </a:t>
            </a:r>
            <a:r>
              <a:rPr lang="en-US" sz="3200" b="1" dirty="0"/>
              <a:t>Class Discrimination</a:t>
            </a:r>
          </a:p>
          <a:p>
            <a:r>
              <a:rPr lang="en-US" sz="3200" dirty="0"/>
              <a:t>Disproportionally  affects minorities. </a:t>
            </a:r>
          </a:p>
        </p:txBody>
      </p:sp>
      <p:sp>
        <p:nvSpPr>
          <p:cNvPr id="27" name="Rectangle 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 website&#10;&#10;Description automatically generated">
            <a:extLst>
              <a:ext uri="{FF2B5EF4-FFF2-40B4-BE49-F238E27FC236}">
                <a16:creationId xmlns:a16="http://schemas.microsoft.com/office/drawing/2014/main" id="{2FF692D9-0889-4630-AE41-44CCDCF14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670" y="25447"/>
            <a:ext cx="6815470" cy="6832553"/>
          </a:xfrm>
          <a:prstGeom prst="rect">
            <a:avLst/>
          </a:prstGeom>
          <a:effectLst/>
        </p:spPr>
      </p:pic>
    </p:spTree>
    <p:extLst>
      <p:ext uri="{BB962C8B-B14F-4D97-AF65-F5344CB8AC3E}">
        <p14:creationId xmlns:p14="http://schemas.microsoft.com/office/powerpoint/2010/main" val="147238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77A7F-71B3-4C52-B0D4-9F2EED36DC89}"/>
              </a:ext>
            </a:extLst>
          </p:cNvPr>
          <p:cNvSpPr>
            <a:spLocks noGrp="1"/>
          </p:cNvSpPr>
          <p:nvPr>
            <p:ph type="title"/>
          </p:nvPr>
        </p:nvSpPr>
        <p:spPr>
          <a:xfrm>
            <a:off x="838200" y="365760"/>
            <a:ext cx="10515600" cy="1325563"/>
          </a:xfrm>
        </p:spPr>
        <p:txBody>
          <a:bodyPr>
            <a:normAutofit/>
          </a:bodyPr>
          <a:lstStyle/>
          <a:p>
            <a:pPr algn="ctr"/>
            <a:r>
              <a:rPr lang="en-US" sz="6000" b="1" dirty="0">
                <a:solidFill>
                  <a:schemeClr val="bg1"/>
                </a:solidFill>
                <a:effectLst>
                  <a:outerShdw blurRad="38100" dist="38100" dir="2700000" algn="tl">
                    <a:srgbClr val="000000">
                      <a:alpha val="43137"/>
                    </a:srgbClr>
                  </a:outerShdw>
                </a:effectLst>
              </a:rPr>
              <a:t>Race / Ethnicity </a:t>
            </a:r>
          </a:p>
        </p:txBody>
      </p:sp>
      <p:pic>
        <p:nvPicPr>
          <p:cNvPr id="7" name="Picture 6" descr="A picture containing clock&#10;&#10;Description automatically generated">
            <a:extLst>
              <a:ext uri="{FF2B5EF4-FFF2-40B4-BE49-F238E27FC236}">
                <a16:creationId xmlns:a16="http://schemas.microsoft.com/office/drawing/2014/main" id="{54277A6E-8D48-43D6-B6A1-51E5C35E338F}"/>
              </a:ext>
            </a:extLst>
          </p:cNvPr>
          <p:cNvPicPr>
            <a:picLocks noChangeAspect="1"/>
          </p:cNvPicPr>
          <p:nvPr/>
        </p:nvPicPr>
        <p:blipFill rotWithShape="1">
          <a:blip r:embed="rId3">
            <a:extLst>
              <a:ext uri="{28A0092B-C50C-407E-A947-70E740481C1C}">
                <a14:useLocalDpi xmlns:a14="http://schemas.microsoft.com/office/drawing/2010/main" val="0"/>
              </a:ext>
            </a:extLst>
          </a:blip>
          <a:srcRect t="1044" b="21195"/>
          <a:stretch/>
        </p:blipFill>
        <p:spPr>
          <a:xfrm>
            <a:off x="475488" y="2276857"/>
            <a:ext cx="5015484" cy="3900106"/>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17757A72-9A71-4C9A-BC73-22DAE924BEB6}"/>
              </a:ext>
            </a:extLst>
          </p:cNvPr>
          <p:cNvSpPr>
            <a:spLocks noGrp="1"/>
          </p:cNvSpPr>
          <p:nvPr>
            <p:ph idx="1"/>
          </p:nvPr>
        </p:nvSpPr>
        <p:spPr>
          <a:xfrm>
            <a:off x="5671335" y="2057082"/>
            <a:ext cx="6204435" cy="4593099"/>
          </a:xfrm>
        </p:spPr>
        <p:txBody>
          <a:bodyPr anchor="ctr">
            <a:normAutofit/>
          </a:bodyPr>
          <a:lstStyle/>
          <a:p>
            <a:r>
              <a:rPr lang="en-US" dirty="0"/>
              <a:t>When an individual is treated differently based on actual or perceived race or ethnic origin and/or someone’s skin color.</a:t>
            </a:r>
          </a:p>
          <a:p>
            <a:r>
              <a:rPr lang="en-US" b="1" i="0" u="none" strike="noStrike" baseline="0" dirty="0"/>
              <a:t>Institutional/systemic racism </a:t>
            </a:r>
            <a:r>
              <a:rPr lang="en-US" b="0" i="0" u="none" strike="noStrike" baseline="0" dirty="0"/>
              <a:t>is a form of racism that is embedded as normal practice within society or an organization. It can lead to such issues as discrimination in criminal justice, employment, housing, health care, political power, and education.</a:t>
            </a:r>
          </a:p>
        </p:txBody>
      </p:sp>
    </p:spTree>
    <p:extLst>
      <p:ext uri="{BB962C8B-B14F-4D97-AF65-F5344CB8AC3E}">
        <p14:creationId xmlns:p14="http://schemas.microsoft.com/office/powerpoint/2010/main" val="224670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539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B2341C4-CB71-4949-822B-1387BA3444B5}"/>
              </a:ext>
            </a:extLst>
          </p:cNvPr>
          <p:cNvSpPr>
            <a:spLocks noGrp="1"/>
          </p:cNvSpPr>
          <p:nvPr>
            <p:ph type="title"/>
          </p:nvPr>
        </p:nvSpPr>
        <p:spPr>
          <a:xfrm>
            <a:off x="777240" y="731519"/>
            <a:ext cx="6791960" cy="1682496"/>
          </a:xfrm>
        </p:spPr>
        <p:txBody>
          <a:bodyPr>
            <a:normAutofit/>
          </a:bodyPr>
          <a:lstStyle/>
          <a:p>
            <a:pPr algn="r"/>
            <a:r>
              <a:rPr lang="en-US" sz="4800" b="1" dirty="0">
                <a:solidFill>
                  <a:srgbClr val="FFFFFF"/>
                </a:solidFill>
                <a:effectLst>
                  <a:outerShdw blurRad="38100" dist="38100" dir="2700000" algn="tl">
                    <a:srgbClr val="000000">
                      <a:alpha val="43137"/>
                    </a:srgbClr>
                  </a:outerShdw>
                </a:effectLst>
              </a:rPr>
              <a:t>Training Objectives:</a:t>
            </a:r>
          </a:p>
        </p:txBody>
      </p:sp>
      <p:pic>
        <p:nvPicPr>
          <p:cNvPr id="5" name="Picture 4">
            <a:extLst>
              <a:ext uri="{FF2B5EF4-FFF2-40B4-BE49-F238E27FC236}">
                <a16:creationId xmlns:a16="http://schemas.microsoft.com/office/drawing/2014/main" id="{2979CF1D-2F0B-46B7-A1ED-B4ED2C821CC5}"/>
              </a:ext>
            </a:extLst>
          </p:cNvPr>
          <p:cNvPicPr>
            <a:picLocks noChangeAspect="1"/>
          </p:cNvPicPr>
          <p:nvPr/>
        </p:nvPicPr>
        <p:blipFill rotWithShape="1">
          <a:blip r:embed="rId3"/>
          <a:srcRect t="351" r="-3" b="-3"/>
          <a:stretch/>
        </p:blipFill>
        <p:spPr>
          <a:xfrm>
            <a:off x="466343" y="2862599"/>
            <a:ext cx="5153415" cy="3536477"/>
          </a:xfrm>
          <a:prstGeom prst="rect">
            <a:avLst/>
          </a:prstGeom>
        </p:spPr>
      </p:pic>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rgbClr val="EE177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555F61-B4EB-425B-A0D0-6D56B4875A6D}"/>
              </a:ext>
            </a:extLst>
          </p:cNvPr>
          <p:cNvSpPr>
            <a:spLocks noGrp="1"/>
          </p:cNvSpPr>
          <p:nvPr>
            <p:ph idx="1"/>
          </p:nvPr>
        </p:nvSpPr>
        <p:spPr>
          <a:xfrm>
            <a:off x="7836769" y="539016"/>
            <a:ext cx="3963804" cy="6471384"/>
          </a:xfrm>
        </p:spPr>
        <p:txBody>
          <a:bodyPr anchor="ctr">
            <a:normAutofit/>
          </a:bodyPr>
          <a:lstStyle/>
          <a:p>
            <a:pPr>
              <a:buFont typeface="Wingdings" panose="05000000000000000000" pitchFamily="2" charset="2"/>
              <a:buChar char="q"/>
            </a:pPr>
            <a:r>
              <a:rPr lang="en-US" sz="1800" dirty="0"/>
              <a:t>Identify the need for diversity, equity and inclusion training.</a:t>
            </a:r>
          </a:p>
          <a:p>
            <a:pPr>
              <a:buFont typeface="Wingdings" panose="05000000000000000000" pitchFamily="2" charset="2"/>
              <a:buChar char="q"/>
            </a:pPr>
            <a:r>
              <a:rPr lang="en-US" sz="1800" dirty="0"/>
              <a:t>Define key terms such as diversity, equity, inclusion, bias, micro-inequities.</a:t>
            </a:r>
          </a:p>
          <a:p>
            <a:pPr>
              <a:buFont typeface="Wingdings" panose="05000000000000000000" pitchFamily="2" charset="2"/>
              <a:buChar char="q"/>
            </a:pPr>
            <a:r>
              <a:rPr lang="en-US" sz="1800" dirty="0"/>
              <a:t>Recognize various forms of micro-inequities and discrimination.</a:t>
            </a:r>
          </a:p>
          <a:p>
            <a:pPr>
              <a:buFont typeface="Wingdings" panose="05000000000000000000" pitchFamily="2" charset="2"/>
              <a:buChar char="q"/>
            </a:pPr>
            <a:r>
              <a:rPr lang="en-US" sz="1800" dirty="0"/>
              <a:t>Recognize implicit biases that underly micro-messaging or discrimination.</a:t>
            </a:r>
          </a:p>
          <a:p>
            <a:pPr>
              <a:buFont typeface="Wingdings" panose="05000000000000000000" pitchFamily="2" charset="2"/>
              <a:buChar char="q"/>
            </a:pPr>
            <a:r>
              <a:rPr lang="en-US" sz="1800" dirty="0"/>
              <a:t>Become aware of negative biases that affect our communication.</a:t>
            </a:r>
          </a:p>
          <a:p>
            <a:pPr>
              <a:buFont typeface="Wingdings" panose="05000000000000000000" pitchFamily="2" charset="2"/>
              <a:buChar char="q"/>
            </a:pPr>
            <a:r>
              <a:rPr lang="en-US" sz="1800" dirty="0"/>
              <a:t>Identify how micro-inequities cause damage.</a:t>
            </a:r>
          </a:p>
          <a:p>
            <a:pPr>
              <a:buFont typeface="Wingdings" panose="05000000000000000000" pitchFamily="2" charset="2"/>
              <a:buChar char="q"/>
            </a:pPr>
            <a:r>
              <a:rPr lang="en-US" sz="1800" dirty="0"/>
              <a:t>Develop personal ways to minimize the damage that micro-inequities produce.</a:t>
            </a:r>
          </a:p>
          <a:p>
            <a:pPr>
              <a:buFont typeface="Wingdings" panose="05000000000000000000" pitchFamily="2" charset="2"/>
              <a:buChar char="q"/>
            </a:pPr>
            <a:r>
              <a:rPr lang="en-US" sz="1800" dirty="0"/>
              <a:t>Determine ways to ‘set aside’ biases that stereotypes may have created.</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1493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118AC6-D461-4665-A17E-850217572EAB}"/>
              </a:ext>
            </a:extLst>
          </p:cNvPr>
          <p:cNvSpPr>
            <a:spLocks noGrp="1"/>
          </p:cNvSpPr>
          <p:nvPr>
            <p:ph type="title"/>
          </p:nvPr>
        </p:nvSpPr>
        <p:spPr>
          <a:xfrm>
            <a:off x="375386" y="192058"/>
            <a:ext cx="3954530" cy="3070902"/>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Micro-Inequities</a:t>
            </a:r>
            <a:r>
              <a:rPr lang="en-US" sz="5400" dirty="0">
                <a:solidFill>
                  <a:schemeClr val="bg1"/>
                </a:solidFill>
                <a:effectLst>
                  <a:outerShdw blurRad="38100" dist="38100" dir="2700000" algn="tl">
                    <a:srgbClr val="000000">
                      <a:alpha val="43137"/>
                    </a:srgbClr>
                  </a:outerShdw>
                </a:effectLst>
              </a:rPr>
              <a:t> Defined</a:t>
            </a:r>
          </a:p>
        </p:txBody>
      </p:sp>
      <p:cxnSp>
        <p:nvCxnSpPr>
          <p:cNvPr id="62" name="Straight Connector 6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736607C-649A-4FE9-AC46-082D93BC2A87}"/>
              </a:ext>
            </a:extLst>
          </p:cNvPr>
          <p:cNvGraphicFramePr>
            <a:graphicFrameLocks noGrp="1"/>
          </p:cNvGraphicFramePr>
          <p:nvPr>
            <p:ph idx="1"/>
            <p:extLst>
              <p:ext uri="{D42A27DB-BD31-4B8C-83A1-F6EECF244321}">
                <p14:modId xmlns:p14="http://schemas.microsoft.com/office/powerpoint/2010/main" val="220452751"/>
              </p:ext>
            </p:extLst>
          </p:nvPr>
        </p:nvGraphicFramePr>
        <p:xfrm>
          <a:off x="4783755" y="568325"/>
          <a:ext cx="7113069"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A523AB5-BAEA-4634-998B-E4DECDEB7384}"/>
              </a:ext>
            </a:extLst>
          </p:cNvPr>
          <p:cNvPicPr>
            <a:picLocks noChangeAspect="1"/>
          </p:cNvPicPr>
          <p:nvPr/>
        </p:nvPicPr>
        <p:blipFill>
          <a:blip r:embed="rId8"/>
          <a:stretch>
            <a:fillRect/>
          </a:stretch>
        </p:blipFill>
        <p:spPr>
          <a:xfrm>
            <a:off x="-39228" y="3127260"/>
            <a:ext cx="4783757" cy="3208171"/>
          </a:xfrm>
          <a:prstGeom prst="rect">
            <a:avLst/>
          </a:prstGeom>
        </p:spPr>
      </p:pic>
    </p:spTree>
    <p:extLst>
      <p:ext uri="{BB962C8B-B14F-4D97-AF65-F5344CB8AC3E}">
        <p14:creationId xmlns:p14="http://schemas.microsoft.com/office/powerpoint/2010/main" val="1575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4">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close up of a sign&#10;&#10;Description automatically generated">
            <a:extLst>
              <a:ext uri="{FF2B5EF4-FFF2-40B4-BE49-F238E27FC236}">
                <a16:creationId xmlns:a16="http://schemas.microsoft.com/office/drawing/2014/main" id="{37EA8FED-2016-4335-A7BD-A5AD1F338C3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11" r="1" b="281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167669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8CE0C3-75A0-490B-860B-7EDA516F5116}"/>
              </a:ext>
            </a:extLst>
          </p:cNvPr>
          <p:cNvPicPr>
            <a:picLocks noChangeAspect="1"/>
          </p:cNvPicPr>
          <p:nvPr/>
        </p:nvPicPr>
        <p:blipFill rotWithShape="1">
          <a:blip r:embed="rId3"/>
          <a:srcRect t="19909" r="1" b="1783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Content Placeholder 4" descr="A close up of a cave&#10;&#10;Description automatically generated">
            <a:extLst>
              <a:ext uri="{FF2B5EF4-FFF2-40B4-BE49-F238E27FC236}">
                <a16:creationId xmlns:a16="http://schemas.microsoft.com/office/drawing/2014/main" id="{D909070D-68F8-4046-9C12-2D7791B7972B}"/>
              </a:ext>
            </a:extLst>
          </p:cNvPr>
          <p:cNvPicPr>
            <a:picLocks noChangeAspect="1"/>
          </p:cNvPicPr>
          <p:nvPr/>
        </p:nvPicPr>
        <p:blipFill rotWithShape="1">
          <a:blip r:embed="rId4">
            <a:extLst>
              <a:ext uri="{28A0092B-C50C-407E-A947-70E740481C1C}">
                <a14:useLocalDpi xmlns:a14="http://schemas.microsoft.com/office/drawing/2010/main" val="0"/>
              </a:ext>
            </a:extLst>
          </a:blip>
          <a:srcRect t="3299" r="-1" b="1448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4" name="Freeform: Shape 4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Freeform: Shape 4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BD1EDA2-E7B0-45E1-833A-2BA1C9E4E624}"/>
              </a:ext>
            </a:extLst>
          </p:cNvPr>
          <p:cNvSpPr>
            <a:spLocks noGrp="1"/>
          </p:cNvSpPr>
          <p:nvPr>
            <p:ph type="title"/>
          </p:nvPr>
        </p:nvSpPr>
        <p:spPr>
          <a:xfrm>
            <a:off x="448055" y="859536"/>
            <a:ext cx="5413730" cy="5512388"/>
          </a:xfrm>
        </p:spPr>
        <p:txBody>
          <a:bodyPr>
            <a:normAutofit/>
          </a:bodyPr>
          <a:lstStyle/>
          <a:p>
            <a:r>
              <a:rPr lang="en-US" sz="5400" b="1" dirty="0"/>
              <a:t>Micro-inequities accumulate</a:t>
            </a:r>
            <a:br>
              <a:rPr lang="en-US" sz="5400" b="1" dirty="0"/>
            </a:br>
            <a:r>
              <a:rPr lang="en-US" sz="5400" b="1" dirty="0"/>
              <a:t>over time…</a:t>
            </a:r>
          </a:p>
        </p:txBody>
      </p:sp>
      <p:sp>
        <p:nvSpPr>
          <p:cNvPr id="48" name="Rectangle 4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0" name="Rectangle 4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32218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8DBC-775E-41F1-B8CC-800C44D98B22}"/>
              </a:ext>
            </a:extLst>
          </p:cNvPr>
          <p:cNvSpPr>
            <a:spLocks noGrp="1"/>
          </p:cNvSpPr>
          <p:nvPr>
            <p:ph type="title"/>
          </p:nvPr>
        </p:nvSpPr>
        <p:spPr>
          <a:xfrm>
            <a:off x="648929" y="629267"/>
            <a:ext cx="3505495" cy="2718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87F175B-BFFD-417E-B45B-2B419578A87C}"/>
              </a:ext>
            </a:extLst>
          </p:cNvPr>
          <p:cNvSpPr>
            <a:spLocks noGrp="1"/>
          </p:cNvSpPr>
          <p:nvPr>
            <p:ph idx="1"/>
          </p:nvPr>
        </p:nvSpPr>
        <p:spPr>
          <a:xfrm>
            <a:off x="159026" y="755374"/>
            <a:ext cx="4480030" cy="5468445"/>
          </a:xfrm>
        </p:spPr>
        <p:txBody>
          <a:bodyPr>
            <a:normAutofit/>
          </a:bodyPr>
          <a:lstStyle/>
          <a:p>
            <a:pPr marL="0" indent="0">
              <a:buNone/>
            </a:pPr>
            <a:endParaRPr lang="en-US" sz="3200" b="1" dirty="0"/>
          </a:p>
          <a:p>
            <a:pPr marL="0" indent="0" algn="ctr">
              <a:buNone/>
            </a:pPr>
            <a:r>
              <a:rPr lang="en-US" sz="6000" b="1" dirty="0">
                <a:solidFill>
                  <a:srgbClr val="FF0000"/>
                </a:solidFill>
                <a:effectLst>
                  <a:outerShdw blurRad="38100" dist="38100" dir="2700000" algn="tl">
                    <a:srgbClr val="000000">
                      <a:alpha val="43137"/>
                    </a:srgbClr>
                  </a:outerShdw>
                </a:effectLst>
              </a:rPr>
              <a:t>ACTIVITY BREAK</a:t>
            </a:r>
          </a:p>
          <a:p>
            <a:pPr marL="0" indent="0">
              <a:buNone/>
            </a:pPr>
            <a:endParaRPr lang="en-US" sz="2000" b="1" dirty="0"/>
          </a:p>
          <a:p>
            <a:pPr marL="0" indent="0" algn="ctr">
              <a:buNone/>
            </a:pPr>
            <a:r>
              <a:rPr lang="en-US" sz="4400" b="1" i="1" dirty="0"/>
              <a:t>Micro-inequities </a:t>
            </a:r>
          </a:p>
          <a:p>
            <a:pPr marL="0" indent="0" algn="ctr">
              <a:buNone/>
            </a:pPr>
            <a:r>
              <a:rPr lang="en-US" sz="4400" b="1" i="1" dirty="0"/>
              <a:t>Practice</a:t>
            </a:r>
          </a:p>
        </p:txBody>
      </p:sp>
      <p:sp>
        <p:nvSpPr>
          <p:cNvPr id="28" name="Rectangle 2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32C976D-329D-4B84-A5BB-E7805FF2F9C0}"/>
              </a:ext>
            </a:extLst>
          </p:cNvPr>
          <p:cNvPicPr>
            <a:picLocks noChangeAspect="1"/>
          </p:cNvPicPr>
          <p:nvPr/>
        </p:nvPicPr>
        <p:blipFill>
          <a:blip r:embed="rId3"/>
          <a:stretch>
            <a:fillRect/>
          </a:stretch>
        </p:blipFill>
        <p:spPr>
          <a:xfrm>
            <a:off x="5034257" y="1158949"/>
            <a:ext cx="6984106" cy="4529470"/>
          </a:xfrm>
          <a:prstGeom prst="rect">
            <a:avLst/>
          </a:prstGeom>
        </p:spPr>
      </p:pic>
    </p:spTree>
    <p:extLst>
      <p:ext uri="{BB962C8B-B14F-4D97-AF65-F5344CB8AC3E}">
        <p14:creationId xmlns:p14="http://schemas.microsoft.com/office/powerpoint/2010/main" val="157200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863B85-A23A-4DB1-9E52-205AF6958E3E}"/>
              </a:ext>
            </a:extLst>
          </p:cNvPr>
          <p:cNvSpPr>
            <a:spLocks noGrp="1"/>
          </p:cNvSpPr>
          <p:nvPr>
            <p:ph type="title"/>
          </p:nvPr>
        </p:nvSpPr>
        <p:spPr>
          <a:xfrm>
            <a:off x="177800" y="298385"/>
            <a:ext cx="4279900" cy="3298769"/>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How to Combat </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Micro-Inequities</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862C1B1-C5E6-453F-AF86-359B9145C94C}"/>
              </a:ext>
            </a:extLst>
          </p:cNvPr>
          <p:cNvGraphicFramePr>
            <a:graphicFrameLocks noGrp="1"/>
          </p:cNvGraphicFramePr>
          <p:nvPr>
            <p:ph idx="1"/>
            <p:extLst>
              <p:ext uri="{D42A27DB-BD31-4B8C-83A1-F6EECF244321}">
                <p14:modId xmlns:p14="http://schemas.microsoft.com/office/powerpoint/2010/main" val="7334018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D093A19-C405-4D27-9A8A-B75BFD303D8B}"/>
              </a:ext>
            </a:extLst>
          </p:cNvPr>
          <p:cNvPicPr>
            <a:picLocks noChangeAspect="1"/>
          </p:cNvPicPr>
          <p:nvPr/>
        </p:nvPicPr>
        <p:blipFill>
          <a:blip r:embed="rId8"/>
          <a:stretch>
            <a:fillRect/>
          </a:stretch>
        </p:blipFill>
        <p:spPr>
          <a:xfrm>
            <a:off x="11545" y="3882955"/>
            <a:ext cx="4631202" cy="2602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670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594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830911-0245-4E75-B746-68C3C9072655}"/>
              </a:ext>
            </a:extLst>
          </p:cNvPr>
          <p:cNvSpPr>
            <a:spLocks noGrp="1"/>
          </p:cNvSpPr>
          <p:nvPr>
            <p:ph type="title"/>
          </p:nvPr>
        </p:nvSpPr>
        <p:spPr>
          <a:xfrm>
            <a:off x="321732" y="4767072"/>
            <a:ext cx="6853768" cy="1625210"/>
          </a:xfrm>
        </p:spPr>
        <p:txBody>
          <a:bodyPr>
            <a:normAutofit/>
          </a:bodyPr>
          <a:lstStyle/>
          <a:p>
            <a:pPr algn="r"/>
            <a:r>
              <a:rPr lang="en-US" sz="4800" b="1" dirty="0">
                <a:solidFill>
                  <a:srgbClr val="FFFFFF"/>
                </a:solidFill>
                <a:effectLst>
                  <a:outerShdw blurRad="38100" dist="38100" dir="2700000" algn="tl">
                    <a:srgbClr val="000000">
                      <a:alpha val="43137"/>
                    </a:srgbClr>
                  </a:outerShdw>
                </a:effectLst>
              </a:rPr>
              <a:t>Micro Affirmation </a:t>
            </a:r>
            <a:br>
              <a:rPr lang="en-US" sz="4800" b="1" dirty="0">
                <a:solidFill>
                  <a:srgbClr val="FFFFFF"/>
                </a:solidFill>
                <a:effectLst>
                  <a:outerShdw blurRad="38100" dist="38100" dir="2700000" algn="tl">
                    <a:srgbClr val="000000">
                      <a:alpha val="43137"/>
                    </a:srgbClr>
                  </a:outerShdw>
                </a:effectLst>
              </a:rPr>
            </a:br>
            <a:r>
              <a:rPr lang="en-US" sz="4800" b="1" dirty="0">
                <a:solidFill>
                  <a:srgbClr val="FFFFFF"/>
                </a:solidFill>
                <a:effectLst>
                  <a:outerShdw blurRad="38100" dist="38100" dir="2700000" algn="tl">
                    <a:srgbClr val="000000">
                      <a:alpha val="43137"/>
                    </a:srgbClr>
                  </a:outerShdw>
                </a:effectLst>
              </a:rPr>
              <a:t>Examples</a:t>
            </a:r>
          </a:p>
        </p:txBody>
      </p:sp>
      <p:pic>
        <p:nvPicPr>
          <p:cNvPr id="4" name="Picture 3">
            <a:extLst>
              <a:ext uri="{FF2B5EF4-FFF2-40B4-BE49-F238E27FC236}">
                <a16:creationId xmlns:a16="http://schemas.microsoft.com/office/drawing/2014/main" id="{F5D3353B-0A34-446C-B43A-4C1D1EBC16D5}"/>
              </a:ext>
            </a:extLst>
          </p:cNvPr>
          <p:cNvPicPr>
            <a:picLocks noChangeAspect="1"/>
          </p:cNvPicPr>
          <p:nvPr/>
        </p:nvPicPr>
        <p:blipFill rotWithShape="1">
          <a:blip r:embed="rId3"/>
          <a:srcRect r="1" b="2199"/>
          <a:stretch/>
        </p:blipFill>
        <p:spPr>
          <a:xfrm>
            <a:off x="327547" y="321733"/>
            <a:ext cx="7058306" cy="4107392"/>
          </a:xfrm>
          <a:prstGeom prst="rect">
            <a:avLst/>
          </a:prstGeom>
          <a:ln>
            <a:noFill/>
          </a:ln>
          <a:effectLst>
            <a:outerShdw blurRad="292100" dist="139700" dir="2700000" algn="tl" rotWithShape="0">
              <a:srgbClr val="333333">
                <a:alpha val="65000"/>
              </a:srgbClr>
            </a:outerShdw>
          </a:effectLst>
        </p:spPr>
      </p:pic>
      <p:sp>
        <p:nvSpPr>
          <p:cNvPr id="53" name="Rectangle 5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CB1F9C-8D6A-4229-8629-F1772EF1ED2C}"/>
              </a:ext>
            </a:extLst>
          </p:cNvPr>
          <p:cNvSpPr>
            <a:spLocks noGrp="1"/>
          </p:cNvSpPr>
          <p:nvPr>
            <p:ph idx="1"/>
          </p:nvPr>
        </p:nvSpPr>
        <p:spPr>
          <a:xfrm>
            <a:off x="7582564" y="0"/>
            <a:ext cx="4281890" cy="6756400"/>
          </a:xfrm>
        </p:spPr>
        <p:txBody>
          <a:bodyPr anchor="ctr">
            <a:normAutofit/>
          </a:bodyPr>
          <a:lstStyle/>
          <a:p>
            <a:pPr marL="0" indent="0">
              <a:buNone/>
            </a:pPr>
            <a:r>
              <a:rPr lang="en-US" sz="2400" b="1" dirty="0">
                <a:solidFill>
                  <a:srgbClr val="FFFFFF"/>
                </a:solidFill>
              </a:rPr>
              <a:t>Recognize people –</a:t>
            </a:r>
          </a:p>
          <a:p>
            <a:pPr marL="0" indent="0">
              <a:buNone/>
            </a:pPr>
            <a:r>
              <a:rPr lang="en-US" sz="2400" i="1" dirty="0">
                <a:solidFill>
                  <a:srgbClr val="FFFFFF"/>
                </a:solidFill>
              </a:rPr>
              <a:t>“That is a great idea, so glad you suggested it, Ashley!”</a:t>
            </a:r>
          </a:p>
          <a:p>
            <a:pPr marL="0" indent="0">
              <a:buNone/>
            </a:pPr>
            <a:r>
              <a:rPr lang="en-US" sz="2400" b="1" dirty="0">
                <a:solidFill>
                  <a:srgbClr val="FFFFFF"/>
                </a:solidFill>
              </a:rPr>
              <a:t>Solicit everyone’s opinions –</a:t>
            </a:r>
          </a:p>
          <a:p>
            <a:pPr marL="0" indent="0">
              <a:buNone/>
            </a:pPr>
            <a:r>
              <a:rPr lang="en-US" sz="2400" i="1" dirty="0">
                <a:solidFill>
                  <a:srgbClr val="FFFFFF"/>
                </a:solidFill>
              </a:rPr>
              <a:t>“How do you think we should approach this, Robin? Your opinion is valuable!”</a:t>
            </a:r>
          </a:p>
          <a:p>
            <a:pPr marL="0" indent="0">
              <a:buNone/>
            </a:pPr>
            <a:r>
              <a:rPr lang="en-US" sz="2400" b="1" dirty="0">
                <a:solidFill>
                  <a:srgbClr val="FFFFFF"/>
                </a:solidFill>
              </a:rPr>
              <a:t>Give credit – </a:t>
            </a:r>
            <a:r>
              <a:rPr lang="en-US" sz="2400" b="1" i="1" dirty="0">
                <a:solidFill>
                  <a:srgbClr val="FFFFFF"/>
                </a:solidFill>
              </a:rPr>
              <a:t>“</a:t>
            </a:r>
            <a:r>
              <a:rPr lang="en-US" sz="2400" i="1" dirty="0">
                <a:solidFill>
                  <a:srgbClr val="FFFFFF"/>
                </a:solidFill>
              </a:rPr>
              <a:t>Terry was able to develop an awesome database to support our systems!”</a:t>
            </a:r>
          </a:p>
          <a:p>
            <a:pPr marL="0" indent="0">
              <a:buNone/>
            </a:pPr>
            <a:r>
              <a:rPr lang="en-US" sz="2400" b="1" dirty="0">
                <a:solidFill>
                  <a:srgbClr val="FFFFFF"/>
                </a:solidFill>
              </a:rPr>
              <a:t>Body language awareness –   </a:t>
            </a:r>
            <a:r>
              <a:rPr lang="en-US" sz="2400" dirty="0">
                <a:solidFill>
                  <a:srgbClr val="FFFFFF"/>
                </a:solidFill>
              </a:rPr>
              <a:t>eye contact with </a:t>
            </a:r>
            <a:r>
              <a:rPr lang="en-US" sz="2400" i="1" dirty="0">
                <a:solidFill>
                  <a:srgbClr val="FFFFFF"/>
                </a:solidFill>
              </a:rPr>
              <a:t>every</a:t>
            </a:r>
            <a:r>
              <a:rPr lang="en-US" sz="2400" dirty="0">
                <a:solidFill>
                  <a:srgbClr val="FFFFFF"/>
                </a:solidFill>
              </a:rPr>
              <a:t> person, avoid talking over others, facial cues (nod/smile).</a:t>
            </a:r>
          </a:p>
        </p:txBody>
      </p:sp>
    </p:spTree>
    <p:extLst>
      <p:ext uri="{BB962C8B-B14F-4D97-AF65-F5344CB8AC3E}">
        <p14:creationId xmlns:p14="http://schemas.microsoft.com/office/powerpoint/2010/main" val="323068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5F2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42A607-57C9-40C9-9925-6F97F94425AE}"/>
              </a:ext>
            </a:extLst>
          </p:cNvPr>
          <p:cNvSpPr>
            <a:spLocks noGrp="1"/>
          </p:cNvSpPr>
          <p:nvPr>
            <p:ph type="title"/>
          </p:nvPr>
        </p:nvSpPr>
        <p:spPr>
          <a:xfrm>
            <a:off x="321732" y="4767072"/>
            <a:ext cx="6904568" cy="1625210"/>
          </a:xfrm>
        </p:spPr>
        <p:txBody>
          <a:bodyPr>
            <a:normAutofit/>
          </a:bodyPr>
          <a:lstStyle/>
          <a:p>
            <a:pPr algn="r"/>
            <a:r>
              <a:rPr lang="en-US" sz="4800" b="1" dirty="0">
                <a:solidFill>
                  <a:srgbClr val="FFFFFF"/>
                </a:solidFill>
                <a:effectLst>
                  <a:outerShdw blurRad="38100" dist="38100" dir="2700000" algn="tl">
                    <a:srgbClr val="000000">
                      <a:alpha val="43137"/>
                    </a:srgbClr>
                  </a:outerShdw>
                </a:effectLst>
              </a:rPr>
              <a:t>Minimizing Micro-inequities</a:t>
            </a:r>
          </a:p>
        </p:txBody>
      </p:sp>
      <p:pic>
        <p:nvPicPr>
          <p:cNvPr id="7" name="Picture 6">
            <a:extLst>
              <a:ext uri="{FF2B5EF4-FFF2-40B4-BE49-F238E27FC236}">
                <a16:creationId xmlns:a16="http://schemas.microsoft.com/office/drawing/2014/main" id="{89A492CA-BAD4-428B-AFDB-81E0D1EF1839}"/>
              </a:ext>
            </a:extLst>
          </p:cNvPr>
          <p:cNvPicPr>
            <a:picLocks noChangeAspect="1"/>
          </p:cNvPicPr>
          <p:nvPr/>
        </p:nvPicPr>
        <p:blipFill rotWithShape="1">
          <a:blip r:embed="rId3"/>
          <a:srcRect r="1" b="5763"/>
          <a:stretch/>
        </p:blipFill>
        <p:spPr>
          <a:xfrm>
            <a:off x="327547" y="321733"/>
            <a:ext cx="7058306" cy="4107392"/>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3CBEEE-F07E-4BC7-9657-3DA4C4D100AF}"/>
              </a:ext>
            </a:extLst>
          </p:cNvPr>
          <p:cNvSpPr>
            <a:spLocks noGrp="1"/>
          </p:cNvSpPr>
          <p:nvPr>
            <p:ph idx="1"/>
          </p:nvPr>
        </p:nvSpPr>
        <p:spPr>
          <a:xfrm>
            <a:off x="7759700" y="321732"/>
            <a:ext cx="4013200" cy="6214534"/>
          </a:xfrm>
        </p:spPr>
        <p:txBody>
          <a:bodyPr anchor="ctr">
            <a:normAutofit/>
          </a:bodyPr>
          <a:lstStyle/>
          <a:p>
            <a:r>
              <a:rPr lang="en-US" dirty="0">
                <a:effectLst/>
                <a:ea typeface="Times New Roman" panose="02020603050405020304" pitchFamily="18" charset="0"/>
                <a:cs typeface="Times New Roman" panose="02020603050405020304" pitchFamily="18" charset="0"/>
              </a:rPr>
              <a:t>Impossible to eliminate so we need to plan to minimize damage.</a:t>
            </a:r>
          </a:p>
          <a:p>
            <a:r>
              <a:rPr lang="en-US" dirty="0"/>
              <a:t>The </a:t>
            </a:r>
            <a:r>
              <a:rPr lang="en-US" dirty="0">
                <a:ea typeface="Times New Roman" panose="02020603050405020304" pitchFamily="18" charset="0"/>
              </a:rPr>
              <a:t>perpetrator is often coming from a place of implicit bias and aggressive corrective reaction may result in bewilderment or anger.</a:t>
            </a:r>
            <a:r>
              <a:rPr lang="en-US" dirty="0">
                <a:effectLst/>
                <a:ea typeface="Times New Roman" panose="02020603050405020304" pitchFamily="18" charset="0"/>
                <a:cs typeface="Times New Roman" panose="02020603050405020304" pitchFamily="18" charset="0"/>
              </a:rPr>
              <a:t> </a:t>
            </a:r>
          </a:p>
          <a:p>
            <a:r>
              <a:rPr lang="en-US" i="1" dirty="0">
                <a:effectLst/>
                <a:ea typeface="Times New Roman" panose="02020603050405020304" pitchFamily="18" charset="0"/>
                <a:cs typeface="Times New Roman" panose="02020603050405020304" pitchFamily="18" charset="0"/>
              </a:rPr>
              <a:t>Goal is to lessen damage of micro-inequity felt by victim while making the perpetrator less likely to repeat in subsequent interactions!</a:t>
            </a:r>
          </a:p>
        </p:txBody>
      </p:sp>
    </p:spTree>
    <p:extLst>
      <p:ext uri="{BB962C8B-B14F-4D97-AF65-F5344CB8AC3E}">
        <p14:creationId xmlns:p14="http://schemas.microsoft.com/office/powerpoint/2010/main" val="3327312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A2D24-D77E-46BF-96BE-B12C5C551F97}"/>
              </a:ext>
            </a:extLst>
          </p:cNvPr>
          <p:cNvSpPr>
            <a:spLocks noGrp="1"/>
          </p:cNvSpPr>
          <p:nvPr>
            <p:ph type="title"/>
          </p:nvPr>
        </p:nvSpPr>
        <p:spPr>
          <a:xfrm>
            <a:off x="838200" y="585216"/>
            <a:ext cx="10515600" cy="1325563"/>
          </a:xfrm>
        </p:spPr>
        <p:txBody>
          <a:bodyPr>
            <a:normAutofit/>
          </a:bodyPr>
          <a:lstStyle/>
          <a:p>
            <a:pPr marL="0" indent="0" algn="ctr">
              <a:buNone/>
            </a:pPr>
            <a:r>
              <a:rPr lang="en-US" sz="5400" b="1" i="1" dirty="0">
                <a:solidFill>
                  <a:schemeClr val="bg1"/>
                </a:solidFill>
              </a:rPr>
              <a:t>Lessons Learned </a:t>
            </a:r>
            <a:r>
              <a:rPr lang="en-US" sz="5400" b="1" dirty="0">
                <a:solidFill>
                  <a:schemeClr val="bg1"/>
                </a:solidFill>
              </a:rPr>
              <a:t>Review</a:t>
            </a:r>
          </a:p>
        </p:txBody>
      </p:sp>
      <p:sp>
        <p:nvSpPr>
          <p:cNvPr id="3" name="Content Placeholder 2">
            <a:extLst>
              <a:ext uri="{FF2B5EF4-FFF2-40B4-BE49-F238E27FC236}">
                <a16:creationId xmlns:a16="http://schemas.microsoft.com/office/drawing/2014/main" id="{676A5664-8A0A-4BC9-9548-7FF9518A80D2}"/>
              </a:ext>
            </a:extLst>
          </p:cNvPr>
          <p:cNvSpPr>
            <a:spLocks noGrp="1"/>
          </p:cNvSpPr>
          <p:nvPr>
            <p:ph idx="1"/>
          </p:nvPr>
        </p:nvSpPr>
        <p:spPr>
          <a:xfrm>
            <a:off x="8382000" y="2516777"/>
            <a:ext cx="3693090" cy="3904571"/>
          </a:xfrm>
        </p:spPr>
        <p:txBody>
          <a:bodyPr anchor="ctr">
            <a:normAutofit fontScale="25000" lnSpcReduction="20000"/>
          </a:bodyPr>
          <a:lstStyle/>
          <a:p>
            <a:pPr marL="0" indent="0">
              <a:buNone/>
            </a:pPr>
            <a:endParaRPr lang="en-US" sz="8600" dirty="0"/>
          </a:p>
          <a:p>
            <a:pPr>
              <a:buFont typeface="Wingdings" panose="05000000000000000000" pitchFamily="2" charset="2"/>
              <a:buChar char="q"/>
            </a:pPr>
            <a:r>
              <a:rPr lang="en-US" sz="8600" dirty="0"/>
              <a:t>Self-Assessment Reflection: Lessons Learned &amp; Growth Goals, page 4</a:t>
            </a:r>
            <a:endParaRPr lang="en-US" sz="8600" i="1" dirty="0"/>
          </a:p>
          <a:p>
            <a:pPr>
              <a:buFont typeface="Wingdings" panose="05000000000000000000" pitchFamily="2" charset="2"/>
              <a:buChar char="q"/>
            </a:pPr>
            <a:r>
              <a:rPr lang="en-US" sz="8600" dirty="0"/>
              <a:t>Live Inclusively PLEDGE, page 17</a:t>
            </a:r>
          </a:p>
          <a:p>
            <a:pPr>
              <a:buFont typeface="Wingdings" panose="05000000000000000000" pitchFamily="2" charset="2"/>
              <a:buChar char="q"/>
            </a:pPr>
            <a:endParaRPr lang="en-US" sz="3100" dirty="0"/>
          </a:p>
          <a:p>
            <a:pPr marL="0" indent="0">
              <a:buNone/>
            </a:pPr>
            <a:endParaRPr lang="en-US" sz="3100" dirty="0"/>
          </a:p>
          <a:p>
            <a:pPr marL="0" indent="0">
              <a:buNone/>
            </a:pPr>
            <a:endParaRPr lang="en-US" sz="2400" i="1" dirty="0"/>
          </a:p>
          <a:p>
            <a:pPr marL="0" indent="0">
              <a:buNone/>
            </a:pPr>
            <a:endParaRPr lang="en-US" sz="2400" i="1" dirty="0"/>
          </a:p>
          <a:p>
            <a:pPr marL="0" indent="0" algn="ctr">
              <a:buNone/>
            </a:pPr>
            <a:r>
              <a:rPr lang="en-US" sz="14400" b="1" dirty="0">
                <a:solidFill>
                  <a:srgbClr val="00B0F0"/>
                </a:solidFill>
              </a:rPr>
              <a:t>THANK YOU!</a:t>
            </a:r>
          </a:p>
          <a:p>
            <a:pPr marL="0" indent="0">
              <a:buNone/>
            </a:pPr>
            <a:endParaRPr lang="en-US" sz="2200" i="1" dirty="0"/>
          </a:p>
          <a:p>
            <a:pPr marL="0" indent="0">
              <a:buNone/>
            </a:pPr>
            <a:endParaRPr lang="en-US" sz="2200" i="1" dirty="0"/>
          </a:p>
          <a:p>
            <a:pPr marL="0" indent="0" algn="ctr">
              <a:buNone/>
            </a:pPr>
            <a:r>
              <a:rPr lang="en-US" sz="3600" dirty="0">
                <a:hlinkClick r:id="rId4"/>
              </a:rPr>
              <a:t>https://www.youtube.com/watch?v=7G0OUHnCudw</a:t>
            </a:r>
            <a:endParaRPr lang="en-US" sz="3600" dirty="0"/>
          </a:p>
          <a:p>
            <a:pPr marL="0" indent="0" algn="ctr">
              <a:buNone/>
            </a:pPr>
            <a:r>
              <a:rPr lang="en-US" sz="3600" dirty="0"/>
              <a:t> (3 min)</a:t>
            </a:r>
          </a:p>
        </p:txBody>
      </p:sp>
      <p:pic>
        <p:nvPicPr>
          <p:cNvPr id="4" name="Online Media 3" title="Respect &amp; inclusion at Deloitte">
            <a:hlinkClick r:id="" action="ppaction://media"/>
            <a:extLst>
              <a:ext uri="{FF2B5EF4-FFF2-40B4-BE49-F238E27FC236}">
                <a16:creationId xmlns:a16="http://schemas.microsoft.com/office/drawing/2014/main" id="{2B0BD867-8980-4A70-BD4D-78B19DFECEF6}"/>
              </a:ext>
            </a:extLst>
          </p:cNvPr>
          <p:cNvPicPr>
            <a:picLocks noRot="1" noChangeAspect="1"/>
          </p:cNvPicPr>
          <p:nvPr>
            <a:videoFile r:link="rId1"/>
          </p:nvPr>
        </p:nvPicPr>
        <p:blipFill>
          <a:blip r:embed="rId5"/>
          <a:stretch>
            <a:fillRect/>
          </a:stretch>
        </p:blipFill>
        <p:spPr>
          <a:xfrm>
            <a:off x="545592" y="2278456"/>
            <a:ext cx="7836408" cy="4427571"/>
          </a:xfrm>
          <a:prstGeom prst="rect">
            <a:avLst/>
          </a:prstGeom>
        </p:spPr>
      </p:pic>
    </p:spTree>
    <p:extLst>
      <p:ext uri="{BB962C8B-B14F-4D97-AF65-F5344CB8AC3E}">
        <p14:creationId xmlns:p14="http://schemas.microsoft.com/office/powerpoint/2010/main" val="30317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ED3E574-5573-4728-8BA7-3B43EAF5468B}"/>
              </a:ext>
            </a:extLst>
          </p:cNvPr>
          <p:cNvPicPr>
            <a:picLocks noGrp="1" noChangeAspect="1"/>
          </p:cNvPicPr>
          <p:nvPr>
            <p:ph idx="1"/>
          </p:nvPr>
        </p:nvPicPr>
        <p:blipFill rotWithShape="1">
          <a:blip r:embed="rId3"/>
          <a:srcRect l="3584" t="9091" r="25460"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517E67-D084-4AE8-A631-A088983B9DA1}"/>
              </a:ext>
            </a:extLst>
          </p:cNvPr>
          <p:cNvSpPr>
            <a:spLocks noGrp="1"/>
          </p:cNvSpPr>
          <p:nvPr>
            <p:ph type="title"/>
          </p:nvPr>
        </p:nvSpPr>
        <p:spPr>
          <a:xfrm>
            <a:off x="458169" y="873586"/>
            <a:ext cx="4023360" cy="4181014"/>
          </a:xfrm>
        </p:spPr>
        <p:txBody>
          <a:bodyPr vert="horz" lIns="91440" tIns="45720" rIns="91440" bIns="45720" rtlCol="0" anchor="b">
            <a:normAutofit fontScale="90000"/>
          </a:bodyPr>
          <a:lstStyle/>
          <a:p>
            <a:pPr algn="ctr"/>
            <a:r>
              <a:rPr lang="en-US" sz="6000" b="1" i="1" dirty="0">
                <a:effectLst>
                  <a:outerShdw blurRad="38100" dist="38100" dir="2700000" algn="tl">
                    <a:srgbClr val="000000">
                      <a:alpha val="43137"/>
                    </a:srgbClr>
                  </a:outerShdw>
                </a:effectLst>
              </a:rPr>
              <a:t>Diversity, Equity</a:t>
            </a:r>
            <a:r>
              <a:rPr lang="en-US" sz="6000" i="1" dirty="0">
                <a:effectLst>
                  <a:outerShdw blurRad="38100" dist="38100" dir="2700000" algn="tl">
                    <a:srgbClr val="000000">
                      <a:alpha val="43137"/>
                    </a:srgbClr>
                  </a:outerShdw>
                </a:effectLst>
              </a:rPr>
              <a:t> and </a:t>
            </a:r>
            <a:r>
              <a:rPr lang="en-US" sz="6000" b="1" i="1" dirty="0">
                <a:effectLst>
                  <a:outerShdw blurRad="38100" dist="38100" dir="2700000" algn="tl">
                    <a:srgbClr val="000000">
                      <a:alpha val="43137"/>
                    </a:srgbClr>
                  </a:outerShdw>
                </a:effectLst>
              </a:rPr>
              <a:t>Inclusion</a:t>
            </a:r>
            <a:br>
              <a:rPr lang="en-US" sz="6000" b="1" i="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Training?</a:t>
            </a:r>
            <a:br>
              <a:rPr lang="en-US" sz="6000" dirty="0"/>
            </a:br>
            <a:endParaRPr lang="en-US" sz="6000" dirty="0"/>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7010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06E6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8AAF93-2F09-4490-9D64-488A88AC906C}"/>
              </a:ext>
            </a:extLst>
          </p:cNvPr>
          <p:cNvSpPr>
            <a:spLocks noGrp="1"/>
          </p:cNvSpPr>
          <p:nvPr>
            <p:ph type="title"/>
          </p:nvPr>
        </p:nvSpPr>
        <p:spPr>
          <a:xfrm>
            <a:off x="524256" y="4767072"/>
            <a:ext cx="6594189" cy="1625210"/>
          </a:xfrm>
        </p:spPr>
        <p:txBody>
          <a:bodyPr>
            <a:normAutofit/>
          </a:bodyPr>
          <a:lstStyle/>
          <a:p>
            <a:pPr algn="ctr"/>
            <a:r>
              <a:rPr lang="en-US" sz="4800" b="1" dirty="0">
                <a:solidFill>
                  <a:srgbClr val="FFFFFF"/>
                </a:solidFill>
                <a:effectLst>
                  <a:outerShdw blurRad="38100" dist="38100" dir="2700000" algn="tl">
                    <a:srgbClr val="000000">
                      <a:alpha val="43137"/>
                    </a:srgbClr>
                  </a:outerShdw>
                </a:effectLst>
              </a:rPr>
              <a:t>UCP DE&amp;I Council</a:t>
            </a:r>
            <a:br>
              <a:rPr lang="en-US" sz="4800" b="1" dirty="0">
                <a:solidFill>
                  <a:srgbClr val="FFFFFF"/>
                </a:solidFill>
                <a:effectLst>
                  <a:outerShdw blurRad="38100" dist="38100" dir="2700000" algn="tl">
                    <a:srgbClr val="000000">
                      <a:alpha val="43137"/>
                    </a:srgbClr>
                  </a:outerShdw>
                </a:effectLst>
              </a:rPr>
            </a:br>
            <a:r>
              <a:rPr lang="en-US" sz="4800" b="1" dirty="0">
                <a:solidFill>
                  <a:srgbClr val="FFFFFF"/>
                </a:solidFill>
                <a:effectLst>
                  <a:outerShdw blurRad="38100" dist="38100" dir="2700000" algn="tl">
                    <a:srgbClr val="000000">
                      <a:alpha val="43137"/>
                    </a:srgbClr>
                  </a:outerShdw>
                </a:effectLst>
              </a:rPr>
              <a:t>MISSION STATEMENT</a:t>
            </a:r>
          </a:p>
        </p:txBody>
      </p:sp>
      <p:pic>
        <p:nvPicPr>
          <p:cNvPr id="5" name="Picture 4" descr="A picture containing text&#10;&#10;Description automatically generated">
            <a:extLst>
              <a:ext uri="{FF2B5EF4-FFF2-40B4-BE49-F238E27FC236}">
                <a16:creationId xmlns:a16="http://schemas.microsoft.com/office/drawing/2014/main" id="{BF49C827-13C7-4FA8-97EE-6DFA243906F9}"/>
              </a:ext>
            </a:extLst>
          </p:cNvPr>
          <p:cNvPicPr>
            <a:picLocks noChangeAspect="1"/>
          </p:cNvPicPr>
          <p:nvPr/>
        </p:nvPicPr>
        <p:blipFill rotWithShape="1">
          <a:blip r:embed="rId3">
            <a:extLst>
              <a:ext uri="{28A0092B-C50C-407E-A947-70E740481C1C}">
                <a14:useLocalDpi xmlns:a14="http://schemas.microsoft.com/office/drawing/2010/main" val="0"/>
              </a:ext>
            </a:extLst>
          </a:blip>
          <a:srcRect l="4412" r="-3" b="-3"/>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F3BBD5-8F71-4878-8507-3215C7101AF8}"/>
              </a:ext>
            </a:extLst>
          </p:cNvPr>
          <p:cNvSpPr>
            <a:spLocks noGrp="1"/>
          </p:cNvSpPr>
          <p:nvPr>
            <p:ph idx="1"/>
          </p:nvPr>
        </p:nvSpPr>
        <p:spPr>
          <a:xfrm>
            <a:off x="7582563" y="321732"/>
            <a:ext cx="4281890" cy="6214534"/>
          </a:xfrm>
        </p:spPr>
        <p:txBody>
          <a:bodyPr anchor="ctr">
            <a:normAutofit/>
          </a:bodyPr>
          <a:lstStyle/>
          <a:p>
            <a:pPr marL="0" indent="0" algn="ctr">
              <a:buNone/>
            </a:pPr>
            <a:endParaRPr lang="en-US" sz="3500" b="1" i="1" dirty="0">
              <a:solidFill>
                <a:srgbClr val="FFFFFF"/>
              </a:solidFill>
              <a:effectLst/>
              <a:latin typeface="Calibri" panose="020F0502020204030204" pitchFamily="34" charset="0"/>
              <a:ea typeface="Times New Roman" panose="02020603050405020304" pitchFamily="18" charset="0"/>
            </a:endParaRPr>
          </a:p>
          <a:p>
            <a:pPr marL="0" indent="0" algn="ctr">
              <a:buNone/>
            </a:pPr>
            <a:r>
              <a:rPr lang="en-US" sz="3500" i="1" dirty="0">
                <a:solidFill>
                  <a:srgbClr val="FF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The Council exists in order to foster a community that recognizes, embraces, and values each other’s unique diversity, so that together we may grow stronger as ONE TEAM with ONE MISSION.</a:t>
            </a:r>
            <a:endParaRPr lang="en-US" sz="3500" i="1"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18003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958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5E4289-722B-48AC-B6EE-9295C2D432B4}"/>
              </a:ext>
            </a:extLst>
          </p:cNvPr>
          <p:cNvSpPr>
            <a:spLocks noGrp="1"/>
          </p:cNvSpPr>
          <p:nvPr>
            <p:ph type="title"/>
          </p:nvPr>
        </p:nvSpPr>
        <p:spPr>
          <a:xfrm>
            <a:off x="495300" y="491260"/>
            <a:ext cx="6623145" cy="1625210"/>
          </a:xfrm>
        </p:spPr>
        <p:txBody>
          <a:bodyPr>
            <a:normAutofit/>
          </a:bodyPr>
          <a:lstStyle/>
          <a:p>
            <a:pPr algn="ctr"/>
            <a:r>
              <a:rPr lang="en-US" sz="54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Inclusion Defined</a:t>
            </a:r>
            <a:endParaRPr lang="en-US" sz="5400" dirty="0">
              <a:solidFill>
                <a:srgbClr val="FFFFFF"/>
              </a:solidFill>
            </a:endParaRPr>
          </a:p>
        </p:txBody>
      </p:sp>
      <p:pic>
        <p:nvPicPr>
          <p:cNvPr id="7" name="Picture 6" descr="A picture containing text, map&#10;&#10;Description automatically generated">
            <a:extLst>
              <a:ext uri="{FF2B5EF4-FFF2-40B4-BE49-F238E27FC236}">
                <a16:creationId xmlns:a16="http://schemas.microsoft.com/office/drawing/2014/main" id="{AA915AEB-7251-419E-AB83-915DB96430CB}"/>
              </a:ext>
            </a:extLst>
          </p:cNvPr>
          <p:cNvPicPr>
            <a:picLocks noChangeAspect="1"/>
          </p:cNvPicPr>
          <p:nvPr/>
        </p:nvPicPr>
        <p:blipFill rotWithShape="1">
          <a:blip r:embed="rId3">
            <a:extLst>
              <a:ext uri="{28A0092B-C50C-407E-A947-70E740481C1C}">
                <a14:useLocalDpi xmlns:a14="http://schemas.microsoft.com/office/drawing/2010/main" val="0"/>
              </a:ext>
            </a:extLst>
          </a:blip>
          <a:srcRect t="21784" r="1" b="19229"/>
          <a:stretch/>
        </p:blipFill>
        <p:spPr>
          <a:xfrm>
            <a:off x="327547" y="2454903"/>
            <a:ext cx="7058306" cy="4080254"/>
          </a:xfrm>
          <a:prstGeom prst="rect">
            <a:avLst/>
          </a:prstGeom>
        </p:spPr>
      </p:pic>
      <p:sp>
        <p:nvSpPr>
          <p:cNvPr id="33"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B30274-F8E2-4FB7-A308-5287BD2CF621}"/>
              </a:ext>
            </a:extLst>
          </p:cNvPr>
          <p:cNvSpPr>
            <a:spLocks noGrp="1"/>
          </p:cNvSpPr>
          <p:nvPr>
            <p:ph idx="1"/>
          </p:nvPr>
        </p:nvSpPr>
        <p:spPr>
          <a:xfrm>
            <a:off x="7741920" y="321732"/>
            <a:ext cx="4122532" cy="6536268"/>
          </a:xfrm>
        </p:spPr>
        <p:txBody>
          <a:bodyPr anchor="ctr">
            <a:normAutofit/>
          </a:bodyPr>
          <a:lstStyle/>
          <a:p>
            <a:pPr marL="0" indent="0">
              <a:buNone/>
            </a:pPr>
            <a:r>
              <a:rPr lang="en-US" sz="2400" dirty="0">
                <a:solidFill>
                  <a:srgbClr val="FFFFFF"/>
                </a:solidFill>
              </a:rPr>
              <a:t>A dynamic state of operating in which </a:t>
            </a:r>
            <a:r>
              <a:rPr lang="en-US" sz="2400" b="1" dirty="0">
                <a:solidFill>
                  <a:srgbClr val="FFFFFF"/>
                </a:solidFill>
              </a:rPr>
              <a:t>diversity is leveraged to create a fair, healthy, and high-performing organization or community</a:t>
            </a:r>
            <a:r>
              <a:rPr lang="en-US" sz="2400" dirty="0">
                <a:solidFill>
                  <a:srgbClr val="FFFFFF"/>
                </a:solidFill>
              </a:rPr>
              <a:t>. An inclusive environment ensures </a:t>
            </a:r>
            <a:r>
              <a:rPr lang="en-US" sz="2400" b="1" dirty="0">
                <a:solidFill>
                  <a:srgbClr val="FFFFFF"/>
                </a:solidFill>
              </a:rPr>
              <a:t>equitable access to resources and opportunities for all</a:t>
            </a:r>
            <a:r>
              <a:rPr lang="en-US" sz="2400" dirty="0">
                <a:solidFill>
                  <a:srgbClr val="FFFFFF"/>
                </a:solidFill>
              </a:rPr>
              <a:t>. </a:t>
            </a:r>
          </a:p>
          <a:p>
            <a:pPr marL="0" indent="0">
              <a:buNone/>
            </a:pPr>
            <a:r>
              <a:rPr lang="en-US" sz="2400" dirty="0">
                <a:solidFill>
                  <a:srgbClr val="FFFFFF"/>
                </a:solidFill>
              </a:rPr>
              <a:t>It </a:t>
            </a:r>
            <a:r>
              <a:rPr lang="en-US" sz="2400" b="1" dirty="0">
                <a:solidFill>
                  <a:srgbClr val="FFFFFF"/>
                </a:solidFill>
              </a:rPr>
              <a:t>enables individuals and groups to feel safe, respected, engaged, motivated, and valued</a:t>
            </a:r>
            <a:r>
              <a:rPr lang="en-US" sz="2400" dirty="0">
                <a:solidFill>
                  <a:srgbClr val="FFFFFF"/>
                </a:solidFill>
              </a:rPr>
              <a:t>, for who they are and for their contributions toward organizational and societal goals.</a:t>
            </a:r>
            <a:endParaRPr lang="en-US" sz="2400" b="1" baseline="9000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63549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93E53-3974-4CAB-93A4-72BF66B32CAE}"/>
              </a:ext>
            </a:extLst>
          </p:cNvPr>
          <p:cNvSpPr>
            <a:spLocks noGrp="1"/>
          </p:cNvSpPr>
          <p:nvPr>
            <p:ph type="title"/>
          </p:nvPr>
        </p:nvSpPr>
        <p:spPr>
          <a:xfrm>
            <a:off x="8940800" y="484632"/>
            <a:ext cx="2757846" cy="5724144"/>
          </a:xfrm>
        </p:spPr>
        <p:txBody>
          <a:bodyPr vert="horz" lIns="91440" tIns="45720" rIns="91440" bIns="45720" rtlCol="0" anchor="ctr">
            <a:normAutofit/>
          </a:bodyPr>
          <a:lstStyle/>
          <a:p>
            <a:r>
              <a:rPr lang="en-US" b="1" i="1" dirty="0">
                <a:solidFill>
                  <a:srgbClr val="FFFFFF"/>
                </a:solidFill>
              </a:rPr>
              <a:t>Which person is the physicist </a:t>
            </a:r>
            <a:br>
              <a:rPr lang="en-US" b="1" i="1" dirty="0">
                <a:solidFill>
                  <a:srgbClr val="FFFFFF"/>
                </a:solidFill>
              </a:rPr>
            </a:br>
            <a:r>
              <a:rPr lang="en-US" b="1" i="1" dirty="0">
                <a:solidFill>
                  <a:srgbClr val="FFFFFF"/>
                </a:solidFill>
              </a:rPr>
              <a:t>in this picture?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the camera&#10;&#10;Description automatically generated">
            <a:extLst>
              <a:ext uri="{FF2B5EF4-FFF2-40B4-BE49-F238E27FC236}">
                <a16:creationId xmlns:a16="http://schemas.microsoft.com/office/drawing/2014/main" id="{CA789FA2-6523-4678-88C0-350075272A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3900"/>
          <a:stretch/>
        </p:blipFill>
        <p:spPr>
          <a:xfrm>
            <a:off x="612603" y="729627"/>
            <a:ext cx="7890518" cy="5234153"/>
          </a:xfrm>
          <a:prstGeom prst="rect">
            <a:avLst/>
          </a:prstGeom>
          <a:effectLst/>
        </p:spPr>
      </p:pic>
    </p:spTree>
    <p:extLst>
      <p:ext uri="{BB962C8B-B14F-4D97-AF65-F5344CB8AC3E}">
        <p14:creationId xmlns:p14="http://schemas.microsoft.com/office/powerpoint/2010/main" val="12486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B93E53-3974-4CAB-93A4-72BF66B32CAE}"/>
              </a:ext>
            </a:extLst>
          </p:cNvPr>
          <p:cNvSpPr>
            <a:spLocks noGrp="1"/>
          </p:cNvSpPr>
          <p:nvPr>
            <p:ph type="title"/>
          </p:nvPr>
        </p:nvSpPr>
        <p:spPr>
          <a:xfrm>
            <a:off x="8845617" y="231006"/>
            <a:ext cx="3041583" cy="5977769"/>
          </a:xfrm>
        </p:spPr>
        <p:txBody>
          <a:bodyPr vert="horz" lIns="91440" tIns="45720" rIns="91440" bIns="45720" rtlCol="0" anchor="ctr">
            <a:noAutofit/>
          </a:bodyPr>
          <a:lstStyle/>
          <a:p>
            <a:r>
              <a:rPr lang="en-US" sz="4000" b="1" i="1" dirty="0">
                <a:solidFill>
                  <a:srgbClr val="FFFFFF"/>
                </a:solidFill>
              </a:rPr>
              <a:t>98% of the public who participated in this implicit bias test picked the wrong person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F9E6291-3414-4202-8BA9-EBA3E31FC209}"/>
              </a:ext>
            </a:extLst>
          </p:cNvPr>
          <p:cNvSpPr>
            <a:spLocks noGrp="1"/>
          </p:cNvSpPr>
          <p:nvPr>
            <p:ph idx="1"/>
          </p:nvPr>
        </p:nvSpPr>
        <p:spPr>
          <a:xfrm>
            <a:off x="838200" y="1825625"/>
            <a:ext cx="5841733" cy="4351338"/>
          </a:xfrm>
        </p:spPr>
        <p:txBody>
          <a:bodyPr/>
          <a:lstStyle/>
          <a:p>
            <a:endParaRPr lang="en-US" dirty="0"/>
          </a:p>
        </p:txBody>
      </p:sp>
      <p:pic>
        <p:nvPicPr>
          <p:cNvPr id="6" name="Picture 5">
            <a:extLst>
              <a:ext uri="{FF2B5EF4-FFF2-40B4-BE49-F238E27FC236}">
                <a16:creationId xmlns:a16="http://schemas.microsoft.com/office/drawing/2014/main" id="{0BA92848-6A80-41C9-91DC-0944BB483CDF}"/>
              </a:ext>
            </a:extLst>
          </p:cNvPr>
          <p:cNvPicPr>
            <a:picLocks noChangeAspect="1"/>
          </p:cNvPicPr>
          <p:nvPr/>
        </p:nvPicPr>
        <p:blipFill>
          <a:blip r:embed="rId3"/>
          <a:stretch>
            <a:fillRect/>
          </a:stretch>
        </p:blipFill>
        <p:spPr>
          <a:xfrm>
            <a:off x="581147" y="484632"/>
            <a:ext cx="7858425" cy="5495773"/>
          </a:xfrm>
          <a:prstGeom prst="rect">
            <a:avLst/>
          </a:prstGeom>
        </p:spPr>
      </p:pic>
      <p:sp>
        <p:nvSpPr>
          <p:cNvPr id="7" name="TextBox 6">
            <a:extLst>
              <a:ext uri="{FF2B5EF4-FFF2-40B4-BE49-F238E27FC236}">
                <a16:creationId xmlns:a16="http://schemas.microsoft.com/office/drawing/2014/main" id="{F9C4EA1C-42C3-4B62-A64D-6817EA6F912A}"/>
              </a:ext>
            </a:extLst>
          </p:cNvPr>
          <p:cNvSpPr txBox="1"/>
          <p:nvPr/>
        </p:nvSpPr>
        <p:spPr>
          <a:xfrm>
            <a:off x="1212783" y="6420051"/>
            <a:ext cx="6766560" cy="276999"/>
          </a:xfrm>
          <a:prstGeom prst="rect">
            <a:avLst/>
          </a:prstGeom>
          <a:noFill/>
        </p:spPr>
        <p:txBody>
          <a:bodyPr wrap="square" rtlCol="0">
            <a:spAutoFit/>
          </a:bodyPr>
          <a:lstStyle/>
          <a:p>
            <a:pPr algn="ctr"/>
            <a:r>
              <a:rPr lang="en-US" sz="1200" dirty="0">
                <a:solidFill>
                  <a:schemeClr val="bg1"/>
                </a:solidFill>
                <a:hlinkClick r:id="rId4">
                  <a:extLst>
                    <a:ext uri="{A12FA001-AC4F-418D-AE19-62706E023703}">
                      <ahyp:hlinkClr xmlns:ahyp="http://schemas.microsoft.com/office/drawing/2018/hyperlinkcolor" val="tx"/>
                    </a:ext>
                  </a:extLst>
                </a:hlinkClick>
              </a:rPr>
              <a:t>https://implicit.Harvard.edu/implicit/</a:t>
            </a:r>
            <a:r>
              <a:rPr lang="en-US" sz="1200" dirty="0">
                <a:solidFill>
                  <a:schemeClr val="bg1"/>
                </a:solidFill>
              </a:rPr>
              <a:t> </a:t>
            </a:r>
          </a:p>
        </p:txBody>
      </p:sp>
    </p:spTree>
    <p:extLst>
      <p:ext uri="{BB962C8B-B14F-4D97-AF65-F5344CB8AC3E}">
        <p14:creationId xmlns:p14="http://schemas.microsoft.com/office/powerpoint/2010/main" val="260577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82B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26DAC7-E02A-4B6D-8169-0B5706CE1DE9}"/>
              </a:ext>
            </a:extLst>
          </p:cNvPr>
          <p:cNvSpPr>
            <a:spLocks noGrp="1"/>
          </p:cNvSpPr>
          <p:nvPr>
            <p:ph type="title"/>
          </p:nvPr>
        </p:nvSpPr>
        <p:spPr>
          <a:xfrm>
            <a:off x="524256" y="4767072"/>
            <a:ext cx="6594189" cy="1625210"/>
          </a:xfrm>
        </p:spPr>
        <p:txBody>
          <a:bodyPr>
            <a:normAutofit/>
          </a:bodyPr>
          <a:lstStyle/>
          <a:p>
            <a:pPr algn="ctr"/>
            <a:r>
              <a:rPr lang="en-US" sz="6600" b="1" dirty="0">
                <a:solidFill>
                  <a:srgbClr val="FFFFFF"/>
                </a:solidFill>
                <a:effectLst>
                  <a:outerShdw blurRad="38100" dist="38100" dir="2700000" algn="tl">
                    <a:srgbClr val="000000">
                      <a:alpha val="43137"/>
                    </a:srgbClr>
                  </a:outerShdw>
                </a:effectLst>
              </a:rPr>
              <a:t>Implicit Bias</a:t>
            </a:r>
          </a:p>
        </p:txBody>
      </p:sp>
      <p:pic>
        <p:nvPicPr>
          <p:cNvPr id="5" name="Picture 4">
            <a:extLst>
              <a:ext uri="{FF2B5EF4-FFF2-40B4-BE49-F238E27FC236}">
                <a16:creationId xmlns:a16="http://schemas.microsoft.com/office/drawing/2014/main" id="{7F97EE72-7B4D-4C53-9C55-2F4172672F44}"/>
              </a:ext>
            </a:extLst>
          </p:cNvPr>
          <p:cNvPicPr>
            <a:picLocks noChangeAspect="1"/>
          </p:cNvPicPr>
          <p:nvPr/>
        </p:nvPicPr>
        <p:blipFill rotWithShape="1">
          <a:blip r:embed="rId3"/>
          <a:srcRect t="5932" r="2" b="6622"/>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8754E89-98C0-4BCC-A007-91A6800F15CB}"/>
              </a:ext>
            </a:extLst>
          </p:cNvPr>
          <p:cNvSpPr>
            <a:spLocks noGrp="1"/>
          </p:cNvSpPr>
          <p:nvPr>
            <p:ph idx="1"/>
          </p:nvPr>
        </p:nvSpPr>
        <p:spPr>
          <a:xfrm>
            <a:off x="7528840" y="213360"/>
            <a:ext cx="4335613" cy="6441440"/>
          </a:xfrm>
        </p:spPr>
        <p:txBody>
          <a:bodyPr anchor="ctr">
            <a:normAutofit/>
          </a:bodyPr>
          <a:lstStyle/>
          <a:p>
            <a:r>
              <a:rPr lang="en-US" sz="3200" dirty="0">
                <a:solidFill>
                  <a:srgbClr val="FFFFFF"/>
                </a:solidFill>
              </a:rPr>
              <a:t>Formed through culture, personality, individual, and work experiences.   </a:t>
            </a:r>
          </a:p>
          <a:p>
            <a:r>
              <a:rPr lang="en-US" sz="3200" dirty="0">
                <a:solidFill>
                  <a:srgbClr val="FFFFFF"/>
                </a:solidFill>
              </a:rPr>
              <a:t>Attitudes, beliefs, and opinions about people that often operate outside our awareness yet have significant impact in determining our judgement and behavior towards others.</a:t>
            </a:r>
          </a:p>
        </p:txBody>
      </p:sp>
    </p:spTree>
    <p:extLst>
      <p:ext uri="{BB962C8B-B14F-4D97-AF65-F5344CB8AC3E}">
        <p14:creationId xmlns:p14="http://schemas.microsoft.com/office/powerpoint/2010/main" val="110751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4128-A1F6-4B6C-AFB9-CD1159F1C0CD}"/>
              </a:ext>
            </a:extLst>
          </p:cNvPr>
          <p:cNvSpPr>
            <a:spLocks noGrp="1"/>
          </p:cNvSpPr>
          <p:nvPr>
            <p:ph type="title"/>
          </p:nvPr>
        </p:nvSpPr>
        <p:spPr>
          <a:xfrm>
            <a:off x="838200" y="144380"/>
            <a:ext cx="10515600" cy="536657"/>
          </a:xfrm>
        </p:spPr>
        <p:txBody>
          <a:bodyPr>
            <a:normAutofit fontScale="90000"/>
          </a:bodyPr>
          <a:lstStyle/>
          <a:p>
            <a:pPr algn="ctr"/>
            <a:r>
              <a:rPr lang="en-US" sz="3600" b="1" dirty="0"/>
              <a:t>Implicit Bias – Concepts Unwrapped</a:t>
            </a:r>
          </a:p>
        </p:txBody>
      </p:sp>
      <p:pic>
        <p:nvPicPr>
          <p:cNvPr id="6" name="Online Media 5" title="Implicit Bias | Concepts Unwrapped">
            <a:hlinkClick r:id="" action="ppaction://media"/>
            <a:extLst>
              <a:ext uri="{FF2B5EF4-FFF2-40B4-BE49-F238E27FC236}">
                <a16:creationId xmlns:a16="http://schemas.microsoft.com/office/drawing/2014/main" id="{8546BC84-5EBE-4A34-BFDB-0ABE638C6B18}"/>
              </a:ext>
            </a:extLst>
          </p:cNvPr>
          <p:cNvPicPr>
            <a:picLocks noGrp="1" noRot="1" noChangeAspect="1"/>
          </p:cNvPicPr>
          <p:nvPr>
            <p:ph idx="1"/>
            <a:videoFile r:link="rId1"/>
          </p:nvPr>
        </p:nvPicPr>
        <p:blipFill>
          <a:blip r:embed="rId4"/>
          <a:stretch>
            <a:fillRect/>
          </a:stretch>
        </p:blipFill>
        <p:spPr>
          <a:xfrm>
            <a:off x="1055629" y="681037"/>
            <a:ext cx="10080742" cy="5670288"/>
          </a:xfrm>
          <a:prstGeom prst="rect">
            <a:avLst/>
          </a:prstGeom>
        </p:spPr>
      </p:pic>
      <p:sp>
        <p:nvSpPr>
          <p:cNvPr id="5" name="TextBox 4">
            <a:extLst>
              <a:ext uri="{FF2B5EF4-FFF2-40B4-BE49-F238E27FC236}">
                <a16:creationId xmlns:a16="http://schemas.microsoft.com/office/drawing/2014/main" id="{B69E4A3F-C85B-4BBD-9997-2A5DCBF0362B}"/>
              </a:ext>
            </a:extLst>
          </p:cNvPr>
          <p:cNvSpPr txBox="1"/>
          <p:nvPr/>
        </p:nvSpPr>
        <p:spPr>
          <a:xfrm>
            <a:off x="4706754" y="6176963"/>
            <a:ext cx="3108960" cy="738664"/>
          </a:xfrm>
          <a:prstGeom prst="rect">
            <a:avLst/>
          </a:prstGeom>
          <a:noFill/>
        </p:spPr>
        <p:txBody>
          <a:bodyPr wrap="square" rtlCol="0">
            <a:spAutoFit/>
          </a:bodyPr>
          <a:lstStyle/>
          <a:p>
            <a:pPr algn="ctr"/>
            <a:endParaRPr lang="en-US" sz="1200" dirty="0">
              <a:hlinkClick r:id="rId5"/>
            </a:endParaRPr>
          </a:p>
          <a:p>
            <a:pPr algn="ctr"/>
            <a:r>
              <a:rPr lang="en-US" sz="1200" dirty="0">
                <a:hlinkClick r:id="rId5"/>
              </a:rPr>
              <a:t>https://youtu.be/OoBvzI-YZf4</a:t>
            </a:r>
            <a:r>
              <a:rPr lang="en-US" sz="1200" dirty="0"/>
              <a:t> (8 min)</a:t>
            </a:r>
          </a:p>
          <a:p>
            <a:endParaRPr lang="en-US" dirty="0"/>
          </a:p>
        </p:txBody>
      </p:sp>
    </p:spTree>
    <p:extLst>
      <p:ext uri="{BB962C8B-B14F-4D97-AF65-F5344CB8AC3E}">
        <p14:creationId xmlns:p14="http://schemas.microsoft.com/office/powerpoint/2010/main" val="7618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2996</Words>
  <Application>Microsoft Office PowerPoint</Application>
  <PresentationFormat>Widescreen</PresentationFormat>
  <Paragraphs>276</Paragraphs>
  <Slides>27</Slides>
  <Notes>27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inherit</vt:lpstr>
      <vt:lpstr>Symbol</vt:lpstr>
      <vt:lpstr>Wingdings</vt:lpstr>
      <vt:lpstr>Office Theme</vt:lpstr>
      <vt:lpstr>One Team, One Mission:  Our Differences Make the Difference</vt:lpstr>
      <vt:lpstr>Training Objectives:</vt:lpstr>
      <vt:lpstr>Diversity, Equity and Inclusion Training? </vt:lpstr>
      <vt:lpstr>UCP DE&amp;I Council MISSION STATEMENT</vt:lpstr>
      <vt:lpstr>Inclusion Defined</vt:lpstr>
      <vt:lpstr>Which person is the physicist  in this picture? </vt:lpstr>
      <vt:lpstr>98% of the public who participated in this implicit bias test picked the wrong person </vt:lpstr>
      <vt:lpstr>Implicit Bias</vt:lpstr>
      <vt:lpstr>Implicit Bias – Concepts Unwrapped</vt:lpstr>
      <vt:lpstr>Cultural Diversity</vt:lpstr>
      <vt:lpstr>Disabilities </vt:lpstr>
      <vt:lpstr>Gender &amp; Gender Identity</vt:lpstr>
      <vt:lpstr>Sexual Orientation</vt:lpstr>
      <vt:lpstr>Age / Generation</vt:lpstr>
      <vt:lpstr>Marital &amp;/or  Parental Status</vt:lpstr>
      <vt:lpstr>Religion</vt:lpstr>
      <vt:lpstr>Language</vt:lpstr>
      <vt:lpstr>Socioeconomic Status (SES)</vt:lpstr>
      <vt:lpstr>Race / Ethnicity </vt:lpstr>
      <vt:lpstr>Micro-Inequities Defined</vt:lpstr>
      <vt:lpstr>PowerPoint Presentation</vt:lpstr>
      <vt:lpstr>Micro-inequities accumulate over time…</vt:lpstr>
      <vt:lpstr>PowerPoint Presentation</vt:lpstr>
      <vt:lpstr>How to Combat  Micro-Inequities</vt:lpstr>
      <vt:lpstr>Micro Affirmation  Examples</vt:lpstr>
      <vt:lpstr>Minimizing Micro-inequities</vt:lpstr>
      <vt:lpstr>Lessons Learned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Team, One Mission:  Our Differences Make the Difference</dc:title>
  <dc:creator>Beamer, Rebecca</dc:creator>
  <cp:lastModifiedBy>Beamer, Rebecca</cp:lastModifiedBy>
  <cp:revision>129</cp:revision>
  <cp:lastPrinted>2022-10-20T17:13:34Z</cp:lastPrinted>
  <dcterms:created xsi:type="dcterms:W3CDTF">2020-09-25T23:05:17Z</dcterms:created>
  <dcterms:modified xsi:type="dcterms:W3CDTF">2023-05-31T16:32:59Z</dcterms:modified>
</cp:coreProperties>
</file>