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2"/>
  </p:sldMasterIdLst>
  <p:notesMasterIdLst>
    <p:notesMasterId r:id="rId19"/>
  </p:notesMasterIdLst>
  <p:handoutMasterIdLst>
    <p:handoutMasterId r:id="rId20"/>
  </p:handoutMasterIdLst>
  <p:sldIdLst>
    <p:sldId id="256" r:id="rId3"/>
    <p:sldId id="260" r:id="rId4"/>
    <p:sldId id="259" r:id="rId5"/>
    <p:sldId id="264" r:id="rId6"/>
    <p:sldId id="267" r:id="rId7"/>
    <p:sldId id="277" r:id="rId8"/>
    <p:sldId id="274" r:id="rId9"/>
    <p:sldId id="268" r:id="rId10"/>
    <p:sldId id="276" r:id="rId11"/>
    <p:sldId id="272" r:id="rId12"/>
    <p:sldId id="281" r:id="rId13"/>
    <p:sldId id="273" r:id="rId14"/>
    <p:sldId id="270" r:id="rId15"/>
    <p:sldId id="279" r:id="rId16"/>
    <p:sldId id="283" r:id="rId17"/>
    <p:sldId id="282" r:id="rId1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3F"/>
    <a:srgbClr val="52ABD8"/>
    <a:srgbClr val="AB8536"/>
    <a:srgbClr val="86AA3E"/>
    <a:srgbClr val="A3A337"/>
    <a:srgbClr val="A75A31"/>
    <a:srgbClr val="99532C"/>
    <a:srgbClr val="995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68743" autoAdjust="0"/>
  </p:normalViewPr>
  <p:slideViewPr>
    <p:cSldViewPr>
      <p:cViewPr varScale="1">
        <p:scale>
          <a:sx n="114" d="100"/>
          <a:sy n="114" d="100"/>
        </p:scale>
        <p:origin x="157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690160-D328-4B69-A035-90D3C82FA0A6}" type="doc">
      <dgm:prSet loTypeId="urn:microsoft.com/office/officeart/2005/8/layout/pList2#1" loCatId="list" qsTypeId="urn:microsoft.com/office/officeart/2005/8/quickstyle/simple4" qsCatId="simple" csTypeId="urn:microsoft.com/office/officeart/2005/8/colors/colorful2" csCatId="colorful" phldr="1"/>
      <dgm:spPr/>
    </dgm:pt>
    <dgm:pt modelId="{5DD0A7D4-5781-4819-AF33-C5CE25A2D297}">
      <dgm:prSet phldrT="[Text]" custT="1"/>
      <dgm:spPr>
        <a:gradFill rotWithShape="0">
          <a:gsLst>
            <a:gs pos="0">
              <a:srgbClr val="A75A31"/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</a:gradFill>
      </dgm:spPr>
      <dgm:t>
        <a:bodyPr lIns="73152" tIns="274320" rIns="73152"/>
        <a:lstStyle/>
        <a:p>
          <a:pPr algn="ctr"/>
          <a:r>
            <a:rPr lang="en-US" sz="1800" dirty="0">
              <a:latin typeface="Corbel" pitchFamily="34" charset="0"/>
            </a:rPr>
            <a:t>Who are we?</a:t>
          </a:r>
        </a:p>
      </dgm:t>
    </dgm:pt>
    <dgm:pt modelId="{05B7C26E-C389-4346-849B-05526EF2C457}" type="parTrans" cxnId="{7417CC53-98FE-43F4-BF56-8508FB7DA803}">
      <dgm:prSet/>
      <dgm:spPr/>
      <dgm:t>
        <a:bodyPr/>
        <a:lstStyle/>
        <a:p>
          <a:endParaRPr lang="en-US"/>
        </a:p>
      </dgm:t>
    </dgm:pt>
    <dgm:pt modelId="{FD53903F-8A86-4D24-917A-36748269F973}" type="sibTrans" cxnId="{7417CC53-98FE-43F4-BF56-8508FB7DA803}">
      <dgm:prSet/>
      <dgm:spPr/>
      <dgm:t>
        <a:bodyPr/>
        <a:lstStyle/>
        <a:p>
          <a:endParaRPr lang="en-US"/>
        </a:p>
      </dgm:t>
    </dgm:pt>
    <dgm:pt modelId="{77AF15ED-F058-4A0B-B979-9880C6062DF0}">
      <dgm:prSet phldrT="[Text]" custT="1"/>
      <dgm:spPr/>
      <dgm:t>
        <a:bodyPr lIns="73152" tIns="274320" rIns="73152"/>
        <a:lstStyle/>
        <a:p>
          <a:pPr algn="ctr"/>
          <a:r>
            <a:rPr lang="en-US" sz="1800" dirty="0">
              <a:latin typeface="Corbel" pitchFamily="34" charset="0"/>
            </a:rPr>
            <a:t>What do we do? </a:t>
          </a:r>
        </a:p>
      </dgm:t>
    </dgm:pt>
    <dgm:pt modelId="{0DF2CDB2-0880-4047-8447-A17EAE7580E4}" type="parTrans" cxnId="{CD3B69F4-72CF-49E2-8926-8FD63E771977}">
      <dgm:prSet/>
      <dgm:spPr/>
      <dgm:t>
        <a:bodyPr/>
        <a:lstStyle/>
        <a:p>
          <a:endParaRPr lang="en-US"/>
        </a:p>
      </dgm:t>
    </dgm:pt>
    <dgm:pt modelId="{E3B236AA-E864-46E4-BC91-F2D73633FEA4}" type="sibTrans" cxnId="{CD3B69F4-72CF-49E2-8926-8FD63E771977}">
      <dgm:prSet/>
      <dgm:spPr/>
      <dgm:t>
        <a:bodyPr/>
        <a:lstStyle/>
        <a:p>
          <a:endParaRPr lang="en-US"/>
        </a:p>
      </dgm:t>
    </dgm:pt>
    <dgm:pt modelId="{5DF8D196-4D3D-4940-9F32-682169997D7A}">
      <dgm:prSet phldrT="[Text]" custT="1"/>
      <dgm:spPr/>
      <dgm:t>
        <a:bodyPr lIns="73152" tIns="274320" rIns="73152"/>
        <a:lstStyle/>
        <a:p>
          <a:pPr algn="ctr"/>
          <a:r>
            <a:rPr lang="en-US" sz="1800" dirty="0">
              <a:latin typeface="Corbel" pitchFamily="34" charset="0"/>
            </a:rPr>
            <a:t>Why do we do what we do?</a:t>
          </a:r>
        </a:p>
      </dgm:t>
    </dgm:pt>
    <dgm:pt modelId="{51CE1848-AB2A-4E28-8CF5-8442E546E0C5}" type="parTrans" cxnId="{B9B85342-AC50-4E97-8E9E-2FD870B1E881}">
      <dgm:prSet/>
      <dgm:spPr/>
      <dgm:t>
        <a:bodyPr/>
        <a:lstStyle/>
        <a:p>
          <a:endParaRPr lang="en-US"/>
        </a:p>
      </dgm:t>
    </dgm:pt>
    <dgm:pt modelId="{90C1E242-23BD-452C-B222-DCFA2D4DAE3B}" type="sibTrans" cxnId="{B9B85342-AC50-4E97-8E9E-2FD870B1E881}">
      <dgm:prSet/>
      <dgm:spPr/>
      <dgm:t>
        <a:bodyPr/>
        <a:lstStyle/>
        <a:p>
          <a:endParaRPr lang="en-US"/>
        </a:p>
      </dgm:t>
    </dgm:pt>
    <dgm:pt modelId="{C20F2834-7A4B-463C-ABDE-12FFE93933A3}">
      <dgm:prSet phldrT="[Text]" custT="1"/>
      <dgm:spPr/>
      <dgm:t>
        <a:bodyPr lIns="73152" tIns="274320" rIns="73152"/>
        <a:lstStyle/>
        <a:p>
          <a:pPr algn="ctr"/>
          <a:r>
            <a:rPr lang="en-US" sz="1800" b="0" dirty="0">
              <a:latin typeface="Corbel" pitchFamily="34" charset="0"/>
            </a:rPr>
            <a:t>What are your responsibilities?</a:t>
          </a:r>
        </a:p>
      </dgm:t>
    </dgm:pt>
    <dgm:pt modelId="{BCFE97E8-F389-4CB9-AF67-54F99688D24C}" type="parTrans" cxnId="{4C839C11-576D-4F8B-A506-F28B1DFFF881}">
      <dgm:prSet/>
      <dgm:spPr/>
      <dgm:t>
        <a:bodyPr/>
        <a:lstStyle/>
        <a:p>
          <a:endParaRPr lang="en-US"/>
        </a:p>
      </dgm:t>
    </dgm:pt>
    <dgm:pt modelId="{CAE5F0D1-5C6A-4BF8-ACC0-DB67084C99C7}" type="sibTrans" cxnId="{4C839C11-576D-4F8B-A506-F28B1DFFF881}">
      <dgm:prSet/>
      <dgm:spPr/>
      <dgm:t>
        <a:bodyPr/>
        <a:lstStyle/>
        <a:p>
          <a:endParaRPr lang="en-US"/>
        </a:p>
      </dgm:t>
    </dgm:pt>
    <dgm:pt modelId="{9E4DC8AD-1AC7-4E53-B32C-25202AFDB195}" type="pres">
      <dgm:prSet presAssocID="{AA690160-D328-4B69-A035-90D3C82FA0A6}" presName="Name0" presStyleCnt="0">
        <dgm:presLayoutVars>
          <dgm:dir/>
          <dgm:resizeHandles val="exact"/>
        </dgm:presLayoutVars>
      </dgm:prSet>
      <dgm:spPr/>
    </dgm:pt>
    <dgm:pt modelId="{ACBF4AF3-FAB8-444C-81AB-52C89640E279}" type="pres">
      <dgm:prSet presAssocID="{AA690160-D328-4B69-A035-90D3C82FA0A6}" presName="bkgdShp" presStyleLbl="alignAccFollowNode1" presStyleIdx="0" presStyleCnt="1"/>
      <dgm:spPr>
        <a:solidFill>
          <a:schemeClr val="bg1">
            <a:lumMod val="65000"/>
            <a:alpha val="90000"/>
          </a:schemeClr>
        </a:solidFill>
      </dgm:spPr>
    </dgm:pt>
    <dgm:pt modelId="{78248EF9-FFBB-4EB0-94C4-16A1D0A1A170}" type="pres">
      <dgm:prSet presAssocID="{AA690160-D328-4B69-A035-90D3C82FA0A6}" presName="linComp" presStyleCnt="0"/>
      <dgm:spPr/>
    </dgm:pt>
    <dgm:pt modelId="{0C509E44-86D3-42D8-94FF-9B9788BAB857}" type="pres">
      <dgm:prSet presAssocID="{5DD0A7D4-5781-4819-AF33-C5CE25A2D297}" presName="compNode" presStyleCnt="0"/>
      <dgm:spPr/>
    </dgm:pt>
    <dgm:pt modelId="{E4B0666F-2CF1-4C21-A251-46E6EBFF7C1D}" type="pres">
      <dgm:prSet presAssocID="{5DD0A7D4-5781-4819-AF33-C5CE25A2D297}" presName="node" presStyleLbl="node1" presStyleIdx="0" presStyleCnt="4">
        <dgm:presLayoutVars>
          <dgm:bulletEnabled val="1"/>
        </dgm:presLayoutVars>
      </dgm:prSet>
      <dgm:spPr/>
    </dgm:pt>
    <dgm:pt modelId="{BBFA0B92-8C45-4EAA-A200-A78384D846A7}" type="pres">
      <dgm:prSet presAssocID="{5DD0A7D4-5781-4819-AF33-C5CE25A2D297}" presName="invisiNode" presStyleLbl="node1" presStyleIdx="0" presStyleCnt="4"/>
      <dgm:spPr/>
    </dgm:pt>
    <dgm:pt modelId="{BF646D7A-C7D0-4489-A68F-61F32B7DB0C6}" type="pres">
      <dgm:prSet presAssocID="{5DD0A7D4-5781-4819-AF33-C5CE25A2D297}" presName="imagNode" presStyleLbl="fgImgPlace1" presStyleIdx="0" presStyleCnt="4" custLinFactNeighborX="-1487" custLinFactNeighborY="-75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CAAEED2F-AC44-4514-84C2-160FDC42F579}" type="pres">
      <dgm:prSet presAssocID="{FD53903F-8A86-4D24-917A-36748269F973}" presName="sibTrans" presStyleLbl="sibTrans2D1" presStyleIdx="0" presStyleCnt="0"/>
      <dgm:spPr/>
    </dgm:pt>
    <dgm:pt modelId="{3617A269-0CD9-4948-9932-FA1AD12DE27E}" type="pres">
      <dgm:prSet presAssocID="{77AF15ED-F058-4A0B-B979-9880C6062DF0}" presName="compNode" presStyleCnt="0"/>
      <dgm:spPr/>
    </dgm:pt>
    <dgm:pt modelId="{5284ED54-4761-44DA-8086-D5FD397A1C95}" type="pres">
      <dgm:prSet presAssocID="{77AF15ED-F058-4A0B-B979-9880C6062DF0}" presName="node" presStyleLbl="node1" presStyleIdx="1" presStyleCnt="4">
        <dgm:presLayoutVars>
          <dgm:bulletEnabled val="1"/>
        </dgm:presLayoutVars>
      </dgm:prSet>
      <dgm:spPr/>
    </dgm:pt>
    <dgm:pt modelId="{9666B65F-B8AB-44AD-8F33-AF566667E781}" type="pres">
      <dgm:prSet presAssocID="{77AF15ED-F058-4A0B-B979-9880C6062DF0}" presName="invisiNode" presStyleLbl="node1" presStyleIdx="1" presStyleCnt="4"/>
      <dgm:spPr/>
    </dgm:pt>
    <dgm:pt modelId="{41BC1ABA-1F87-4B1E-94EC-41724CD12655}" type="pres">
      <dgm:prSet presAssocID="{77AF15ED-F058-4A0B-B979-9880C6062DF0}" presName="imagNode" presStyleLbl="fgImgPlace1" presStyleIdx="1" presStyleCnt="4" custLinFactNeighborX="-2398" custLinFactNeighborY="-75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A9D6457D-CBBF-4A28-8C38-C3F75EA43CF1}" type="pres">
      <dgm:prSet presAssocID="{E3B236AA-E864-46E4-BC91-F2D73633FEA4}" presName="sibTrans" presStyleLbl="sibTrans2D1" presStyleIdx="0" presStyleCnt="0"/>
      <dgm:spPr/>
    </dgm:pt>
    <dgm:pt modelId="{CDFA4098-C274-4C84-9513-F0698696D98A}" type="pres">
      <dgm:prSet presAssocID="{5DF8D196-4D3D-4940-9F32-682169997D7A}" presName="compNode" presStyleCnt="0"/>
      <dgm:spPr/>
    </dgm:pt>
    <dgm:pt modelId="{87B5BDBA-3C7A-41F1-8C33-F13937A84B36}" type="pres">
      <dgm:prSet presAssocID="{5DF8D196-4D3D-4940-9F32-682169997D7A}" presName="node" presStyleLbl="node1" presStyleIdx="2" presStyleCnt="4">
        <dgm:presLayoutVars>
          <dgm:bulletEnabled val="1"/>
        </dgm:presLayoutVars>
      </dgm:prSet>
      <dgm:spPr/>
    </dgm:pt>
    <dgm:pt modelId="{928528D1-DD5F-4687-9BFE-878C43D23D5D}" type="pres">
      <dgm:prSet presAssocID="{5DF8D196-4D3D-4940-9F32-682169997D7A}" presName="invisiNode" presStyleLbl="node1" presStyleIdx="2" presStyleCnt="4"/>
      <dgm:spPr/>
    </dgm:pt>
    <dgm:pt modelId="{D88C7409-AB93-4FE3-A61D-F51EE8A4B008}" type="pres">
      <dgm:prSet presAssocID="{5DF8D196-4D3D-4940-9F32-682169997D7A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CA6E58D0-F06D-4082-9183-0F2955E6C631}" type="pres">
      <dgm:prSet presAssocID="{90C1E242-23BD-452C-B222-DCFA2D4DAE3B}" presName="sibTrans" presStyleLbl="sibTrans2D1" presStyleIdx="0" presStyleCnt="0"/>
      <dgm:spPr/>
    </dgm:pt>
    <dgm:pt modelId="{8AC8F713-1879-4B70-BB31-C5C195E24471}" type="pres">
      <dgm:prSet presAssocID="{C20F2834-7A4B-463C-ABDE-12FFE93933A3}" presName="compNode" presStyleCnt="0"/>
      <dgm:spPr/>
    </dgm:pt>
    <dgm:pt modelId="{9B706799-997B-4F74-B652-58B58A51EA58}" type="pres">
      <dgm:prSet presAssocID="{C20F2834-7A4B-463C-ABDE-12FFE93933A3}" presName="node" presStyleLbl="node1" presStyleIdx="3" presStyleCnt="4">
        <dgm:presLayoutVars>
          <dgm:bulletEnabled val="1"/>
        </dgm:presLayoutVars>
      </dgm:prSet>
      <dgm:spPr/>
    </dgm:pt>
    <dgm:pt modelId="{AF8C36F4-A127-4733-8CAC-70994BB842F2}" type="pres">
      <dgm:prSet presAssocID="{C20F2834-7A4B-463C-ABDE-12FFE93933A3}" presName="invisiNode" presStyleLbl="node1" presStyleIdx="3" presStyleCnt="4"/>
      <dgm:spPr/>
    </dgm:pt>
    <dgm:pt modelId="{B68F94D2-D73D-420A-802B-DFDC9BE4ED4C}" type="pres">
      <dgm:prSet presAssocID="{C20F2834-7A4B-463C-ABDE-12FFE93933A3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</dgm:ptLst>
  <dgm:cxnLst>
    <dgm:cxn modelId="{D6C2B20E-D8EE-4EC0-8F0F-74659E9D7331}" type="presOf" srcId="{5DD0A7D4-5781-4819-AF33-C5CE25A2D297}" destId="{E4B0666F-2CF1-4C21-A251-46E6EBFF7C1D}" srcOrd="0" destOrd="0" presId="urn:microsoft.com/office/officeart/2005/8/layout/pList2#1"/>
    <dgm:cxn modelId="{4C839C11-576D-4F8B-A506-F28B1DFFF881}" srcId="{AA690160-D328-4B69-A035-90D3C82FA0A6}" destId="{C20F2834-7A4B-463C-ABDE-12FFE93933A3}" srcOrd="3" destOrd="0" parTransId="{BCFE97E8-F389-4CB9-AF67-54F99688D24C}" sibTransId="{CAE5F0D1-5C6A-4BF8-ACC0-DB67084C99C7}"/>
    <dgm:cxn modelId="{2E4EDC28-B07B-4C37-B240-91344E6AC168}" type="presOf" srcId="{90C1E242-23BD-452C-B222-DCFA2D4DAE3B}" destId="{CA6E58D0-F06D-4082-9183-0F2955E6C631}" srcOrd="0" destOrd="0" presId="urn:microsoft.com/office/officeart/2005/8/layout/pList2#1"/>
    <dgm:cxn modelId="{6A4F3537-CF94-47D1-ABA7-58AF37683953}" type="presOf" srcId="{77AF15ED-F058-4A0B-B979-9880C6062DF0}" destId="{5284ED54-4761-44DA-8086-D5FD397A1C95}" srcOrd="0" destOrd="0" presId="urn:microsoft.com/office/officeart/2005/8/layout/pList2#1"/>
    <dgm:cxn modelId="{6CF0D760-DBF8-468A-A195-C86CFD4C4AF6}" type="presOf" srcId="{C20F2834-7A4B-463C-ABDE-12FFE93933A3}" destId="{9B706799-997B-4F74-B652-58B58A51EA58}" srcOrd="0" destOrd="0" presId="urn:microsoft.com/office/officeart/2005/8/layout/pList2#1"/>
    <dgm:cxn modelId="{B9B85342-AC50-4E97-8E9E-2FD870B1E881}" srcId="{AA690160-D328-4B69-A035-90D3C82FA0A6}" destId="{5DF8D196-4D3D-4940-9F32-682169997D7A}" srcOrd="2" destOrd="0" parTransId="{51CE1848-AB2A-4E28-8CF5-8442E546E0C5}" sibTransId="{90C1E242-23BD-452C-B222-DCFA2D4DAE3B}"/>
    <dgm:cxn modelId="{7417CC53-98FE-43F4-BF56-8508FB7DA803}" srcId="{AA690160-D328-4B69-A035-90D3C82FA0A6}" destId="{5DD0A7D4-5781-4819-AF33-C5CE25A2D297}" srcOrd="0" destOrd="0" parTransId="{05B7C26E-C389-4346-849B-05526EF2C457}" sibTransId="{FD53903F-8A86-4D24-917A-36748269F973}"/>
    <dgm:cxn modelId="{9D2D6E57-4563-4E9D-B64C-4CC5CA52CD21}" type="presOf" srcId="{AA690160-D328-4B69-A035-90D3C82FA0A6}" destId="{9E4DC8AD-1AC7-4E53-B32C-25202AFDB195}" srcOrd="0" destOrd="0" presId="urn:microsoft.com/office/officeart/2005/8/layout/pList2#1"/>
    <dgm:cxn modelId="{7646E28E-46FE-4619-A40D-8223AB09BDDF}" type="presOf" srcId="{E3B236AA-E864-46E4-BC91-F2D73633FEA4}" destId="{A9D6457D-CBBF-4A28-8C38-C3F75EA43CF1}" srcOrd="0" destOrd="0" presId="urn:microsoft.com/office/officeart/2005/8/layout/pList2#1"/>
    <dgm:cxn modelId="{D82F44E0-3E3D-4945-B44D-E0989771C1DC}" type="presOf" srcId="{5DF8D196-4D3D-4940-9F32-682169997D7A}" destId="{87B5BDBA-3C7A-41F1-8C33-F13937A84B36}" srcOrd="0" destOrd="0" presId="urn:microsoft.com/office/officeart/2005/8/layout/pList2#1"/>
    <dgm:cxn modelId="{CD3B69F4-72CF-49E2-8926-8FD63E771977}" srcId="{AA690160-D328-4B69-A035-90D3C82FA0A6}" destId="{77AF15ED-F058-4A0B-B979-9880C6062DF0}" srcOrd="1" destOrd="0" parTransId="{0DF2CDB2-0880-4047-8447-A17EAE7580E4}" sibTransId="{E3B236AA-E864-46E4-BC91-F2D73633FEA4}"/>
    <dgm:cxn modelId="{A22C2BFB-4080-48EB-A16D-3776A5A58E4A}" type="presOf" srcId="{FD53903F-8A86-4D24-917A-36748269F973}" destId="{CAAEED2F-AC44-4514-84C2-160FDC42F579}" srcOrd="0" destOrd="0" presId="urn:microsoft.com/office/officeart/2005/8/layout/pList2#1"/>
    <dgm:cxn modelId="{9BF6F6B0-BEB4-49F1-924E-275E9EBD4217}" type="presParOf" srcId="{9E4DC8AD-1AC7-4E53-B32C-25202AFDB195}" destId="{ACBF4AF3-FAB8-444C-81AB-52C89640E279}" srcOrd="0" destOrd="0" presId="urn:microsoft.com/office/officeart/2005/8/layout/pList2#1"/>
    <dgm:cxn modelId="{84171304-7FF2-4994-9F0C-39B3B49D5C7D}" type="presParOf" srcId="{9E4DC8AD-1AC7-4E53-B32C-25202AFDB195}" destId="{78248EF9-FFBB-4EB0-94C4-16A1D0A1A170}" srcOrd="1" destOrd="0" presId="urn:microsoft.com/office/officeart/2005/8/layout/pList2#1"/>
    <dgm:cxn modelId="{EA568BDF-2F77-4A97-B7B3-64BAC2B1A245}" type="presParOf" srcId="{78248EF9-FFBB-4EB0-94C4-16A1D0A1A170}" destId="{0C509E44-86D3-42D8-94FF-9B9788BAB857}" srcOrd="0" destOrd="0" presId="urn:microsoft.com/office/officeart/2005/8/layout/pList2#1"/>
    <dgm:cxn modelId="{1995A220-FDCC-49B1-AA51-3AABC75D0F44}" type="presParOf" srcId="{0C509E44-86D3-42D8-94FF-9B9788BAB857}" destId="{E4B0666F-2CF1-4C21-A251-46E6EBFF7C1D}" srcOrd="0" destOrd="0" presId="urn:microsoft.com/office/officeart/2005/8/layout/pList2#1"/>
    <dgm:cxn modelId="{F45B8C2F-85ED-4548-BB51-BD0B12D4AAD4}" type="presParOf" srcId="{0C509E44-86D3-42D8-94FF-9B9788BAB857}" destId="{BBFA0B92-8C45-4EAA-A200-A78384D846A7}" srcOrd="1" destOrd="0" presId="urn:microsoft.com/office/officeart/2005/8/layout/pList2#1"/>
    <dgm:cxn modelId="{2326CB72-CA4C-4D8D-92D7-C22178014557}" type="presParOf" srcId="{0C509E44-86D3-42D8-94FF-9B9788BAB857}" destId="{BF646D7A-C7D0-4489-A68F-61F32B7DB0C6}" srcOrd="2" destOrd="0" presId="urn:microsoft.com/office/officeart/2005/8/layout/pList2#1"/>
    <dgm:cxn modelId="{F78741FD-E94F-4C03-B4D6-84E5777A94D5}" type="presParOf" srcId="{78248EF9-FFBB-4EB0-94C4-16A1D0A1A170}" destId="{CAAEED2F-AC44-4514-84C2-160FDC42F579}" srcOrd="1" destOrd="0" presId="urn:microsoft.com/office/officeart/2005/8/layout/pList2#1"/>
    <dgm:cxn modelId="{4135BFAA-D0BA-447A-B014-C8AF0B493813}" type="presParOf" srcId="{78248EF9-FFBB-4EB0-94C4-16A1D0A1A170}" destId="{3617A269-0CD9-4948-9932-FA1AD12DE27E}" srcOrd="2" destOrd="0" presId="urn:microsoft.com/office/officeart/2005/8/layout/pList2#1"/>
    <dgm:cxn modelId="{35644B62-CEB3-4E1C-8E54-06F6FFF4CDF4}" type="presParOf" srcId="{3617A269-0CD9-4948-9932-FA1AD12DE27E}" destId="{5284ED54-4761-44DA-8086-D5FD397A1C95}" srcOrd="0" destOrd="0" presId="urn:microsoft.com/office/officeart/2005/8/layout/pList2#1"/>
    <dgm:cxn modelId="{E6014D90-8E5C-4F62-A1B2-E7BC9921C5AE}" type="presParOf" srcId="{3617A269-0CD9-4948-9932-FA1AD12DE27E}" destId="{9666B65F-B8AB-44AD-8F33-AF566667E781}" srcOrd="1" destOrd="0" presId="urn:microsoft.com/office/officeart/2005/8/layout/pList2#1"/>
    <dgm:cxn modelId="{E3F64436-9A93-445E-9422-B118E769FDCB}" type="presParOf" srcId="{3617A269-0CD9-4948-9932-FA1AD12DE27E}" destId="{41BC1ABA-1F87-4B1E-94EC-41724CD12655}" srcOrd="2" destOrd="0" presId="urn:microsoft.com/office/officeart/2005/8/layout/pList2#1"/>
    <dgm:cxn modelId="{3F41925C-F284-4B48-AB06-93C11AD20C1D}" type="presParOf" srcId="{78248EF9-FFBB-4EB0-94C4-16A1D0A1A170}" destId="{A9D6457D-CBBF-4A28-8C38-C3F75EA43CF1}" srcOrd="3" destOrd="0" presId="urn:microsoft.com/office/officeart/2005/8/layout/pList2#1"/>
    <dgm:cxn modelId="{CE48AF1F-081C-48D9-BCC5-24881243CD1D}" type="presParOf" srcId="{78248EF9-FFBB-4EB0-94C4-16A1D0A1A170}" destId="{CDFA4098-C274-4C84-9513-F0698696D98A}" srcOrd="4" destOrd="0" presId="urn:microsoft.com/office/officeart/2005/8/layout/pList2#1"/>
    <dgm:cxn modelId="{F16D78A1-2D52-4CA6-8799-14964B5E1E1D}" type="presParOf" srcId="{CDFA4098-C274-4C84-9513-F0698696D98A}" destId="{87B5BDBA-3C7A-41F1-8C33-F13937A84B36}" srcOrd="0" destOrd="0" presId="urn:microsoft.com/office/officeart/2005/8/layout/pList2#1"/>
    <dgm:cxn modelId="{4AD916A2-F505-4061-AA3F-CCE585FD5819}" type="presParOf" srcId="{CDFA4098-C274-4C84-9513-F0698696D98A}" destId="{928528D1-DD5F-4687-9BFE-878C43D23D5D}" srcOrd="1" destOrd="0" presId="urn:microsoft.com/office/officeart/2005/8/layout/pList2#1"/>
    <dgm:cxn modelId="{9E24D239-5AFC-4068-88EE-3B66C7B774AE}" type="presParOf" srcId="{CDFA4098-C274-4C84-9513-F0698696D98A}" destId="{D88C7409-AB93-4FE3-A61D-F51EE8A4B008}" srcOrd="2" destOrd="0" presId="urn:microsoft.com/office/officeart/2005/8/layout/pList2#1"/>
    <dgm:cxn modelId="{D16396F8-6D43-42C7-8837-D36E8CD94412}" type="presParOf" srcId="{78248EF9-FFBB-4EB0-94C4-16A1D0A1A170}" destId="{CA6E58D0-F06D-4082-9183-0F2955E6C631}" srcOrd="5" destOrd="0" presId="urn:microsoft.com/office/officeart/2005/8/layout/pList2#1"/>
    <dgm:cxn modelId="{43C31E3B-4290-41C3-8AE9-F98891C8D5D9}" type="presParOf" srcId="{78248EF9-FFBB-4EB0-94C4-16A1D0A1A170}" destId="{8AC8F713-1879-4B70-BB31-C5C195E24471}" srcOrd="6" destOrd="0" presId="urn:microsoft.com/office/officeart/2005/8/layout/pList2#1"/>
    <dgm:cxn modelId="{0CD61CF8-F0B5-4BAF-A625-C7DA6315C09F}" type="presParOf" srcId="{8AC8F713-1879-4B70-BB31-C5C195E24471}" destId="{9B706799-997B-4F74-B652-58B58A51EA58}" srcOrd="0" destOrd="0" presId="urn:microsoft.com/office/officeart/2005/8/layout/pList2#1"/>
    <dgm:cxn modelId="{5AC6560F-68C4-46FE-A491-3CFF3B045368}" type="presParOf" srcId="{8AC8F713-1879-4B70-BB31-C5C195E24471}" destId="{AF8C36F4-A127-4733-8CAC-70994BB842F2}" srcOrd="1" destOrd="0" presId="urn:microsoft.com/office/officeart/2005/8/layout/pList2#1"/>
    <dgm:cxn modelId="{177AF293-275E-4907-B258-2281FD4CCD6D}" type="presParOf" srcId="{8AC8F713-1879-4B70-BB31-C5C195E24471}" destId="{B68F94D2-D73D-420A-802B-DFDC9BE4ED4C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F4AF3-FAB8-444C-81AB-52C89640E279}">
      <dsp:nvSpPr>
        <dsp:cNvPr id="0" name=""/>
        <dsp:cNvSpPr/>
      </dsp:nvSpPr>
      <dsp:spPr>
        <a:xfrm>
          <a:off x="0" y="0"/>
          <a:ext cx="8458200" cy="1828800"/>
        </a:xfrm>
        <a:prstGeom prst="roundRect">
          <a:avLst>
            <a:gd name="adj" fmla="val 10000"/>
          </a:avLst>
        </a:prstGeom>
        <a:solidFill>
          <a:schemeClr val="bg1">
            <a:lumMod val="65000"/>
            <a:alpha val="9000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646D7A-C7D0-4489-A68F-61F32B7DB0C6}">
      <dsp:nvSpPr>
        <dsp:cNvPr id="0" name=""/>
        <dsp:cNvSpPr/>
      </dsp:nvSpPr>
      <dsp:spPr>
        <a:xfrm>
          <a:off x="228596" y="233674"/>
          <a:ext cx="1847918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B0666F-2CF1-4C21-A251-46E6EBFF7C1D}">
      <dsp:nvSpPr>
        <dsp:cNvPr id="0" name=""/>
        <dsp:cNvSpPr/>
      </dsp:nvSpPr>
      <dsp:spPr>
        <a:xfrm rot="10800000">
          <a:off x="256075" y="1828799"/>
          <a:ext cx="1847918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rgbClr val="A75A31"/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orbel" pitchFamily="34" charset="0"/>
            </a:rPr>
            <a:t>Who are we?</a:t>
          </a:r>
        </a:p>
      </dsp:txBody>
      <dsp:txXfrm rot="10800000">
        <a:off x="312905" y="1828799"/>
        <a:ext cx="1734258" cy="2178370"/>
      </dsp:txXfrm>
    </dsp:sp>
    <dsp:sp modelId="{41BC1ABA-1F87-4B1E-94EC-41724CD12655}">
      <dsp:nvSpPr>
        <dsp:cNvPr id="0" name=""/>
        <dsp:cNvSpPr/>
      </dsp:nvSpPr>
      <dsp:spPr>
        <a:xfrm>
          <a:off x="2244472" y="233674"/>
          <a:ext cx="1847918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84ED54-4761-44DA-8086-D5FD397A1C95}">
      <dsp:nvSpPr>
        <dsp:cNvPr id="0" name=""/>
        <dsp:cNvSpPr/>
      </dsp:nvSpPr>
      <dsp:spPr>
        <a:xfrm rot="10800000">
          <a:off x="2288785" y="1828799"/>
          <a:ext cx="1847918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orbel" pitchFamily="34" charset="0"/>
            </a:rPr>
            <a:t>What do we do? </a:t>
          </a:r>
        </a:p>
      </dsp:txBody>
      <dsp:txXfrm rot="10800000">
        <a:off x="2345615" y="1828799"/>
        <a:ext cx="1734258" cy="2178370"/>
      </dsp:txXfrm>
    </dsp:sp>
    <dsp:sp modelId="{D88C7409-AB93-4FE3-A61D-F51EE8A4B008}">
      <dsp:nvSpPr>
        <dsp:cNvPr id="0" name=""/>
        <dsp:cNvSpPr/>
      </dsp:nvSpPr>
      <dsp:spPr>
        <a:xfrm>
          <a:off x="4321495" y="243840"/>
          <a:ext cx="1847918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B5BDBA-3C7A-41F1-8C33-F13937A84B36}">
      <dsp:nvSpPr>
        <dsp:cNvPr id="0" name=""/>
        <dsp:cNvSpPr/>
      </dsp:nvSpPr>
      <dsp:spPr>
        <a:xfrm rot="10800000">
          <a:off x="4321495" y="1828799"/>
          <a:ext cx="1847918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orbel" pitchFamily="34" charset="0"/>
            </a:rPr>
            <a:t>Why do we do what we do?</a:t>
          </a:r>
        </a:p>
      </dsp:txBody>
      <dsp:txXfrm rot="10800000">
        <a:off x="4378325" y="1828799"/>
        <a:ext cx="1734258" cy="2178370"/>
      </dsp:txXfrm>
    </dsp:sp>
    <dsp:sp modelId="{B68F94D2-D73D-420A-802B-DFDC9BE4ED4C}">
      <dsp:nvSpPr>
        <dsp:cNvPr id="0" name=""/>
        <dsp:cNvSpPr/>
      </dsp:nvSpPr>
      <dsp:spPr>
        <a:xfrm>
          <a:off x="6354206" y="243840"/>
          <a:ext cx="1847918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706799-997B-4F74-B652-58B58A51EA58}">
      <dsp:nvSpPr>
        <dsp:cNvPr id="0" name=""/>
        <dsp:cNvSpPr/>
      </dsp:nvSpPr>
      <dsp:spPr>
        <a:xfrm rot="10800000">
          <a:off x="6354206" y="1828799"/>
          <a:ext cx="1847918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Corbel" pitchFamily="34" charset="0"/>
            </a:rPr>
            <a:t>What are your responsibilities?</a:t>
          </a:r>
        </a:p>
      </dsp:txBody>
      <dsp:txXfrm rot="10800000">
        <a:off x="6411036" y="1828799"/>
        <a:ext cx="1734258" cy="2178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1"/>
          </a:xfrm>
          <a:prstGeom prst="rect">
            <a:avLst/>
          </a:prstGeom>
        </p:spPr>
        <p:txBody>
          <a:bodyPr vert="horz" lIns="93316" tIns="46659" rIns="93316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1"/>
            <a:ext cx="3043343" cy="467071"/>
          </a:xfrm>
          <a:prstGeom prst="rect">
            <a:avLst/>
          </a:prstGeom>
        </p:spPr>
        <p:txBody>
          <a:bodyPr vert="horz" lIns="93316" tIns="46659" rIns="93316" bIns="46659" rtlCol="0"/>
          <a:lstStyle>
            <a:lvl1pPr algn="r">
              <a:defRPr sz="1200"/>
            </a:lvl1pPr>
          </a:lstStyle>
          <a:p>
            <a:fld id="{7FF5EC08-75FB-427B-BD77-55F4C4099E49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7070"/>
          </a:xfrm>
          <a:prstGeom prst="rect">
            <a:avLst/>
          </a:prstGeom>
        </p:spPr>
        <p:txBody>
          <a:bodyPr vert="horz" lIns="93316" tIns="46659" rIns="93316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1"/>
            <a:ext cx="3043343" cy="467070"/>
          </a:xfrm>
          <a:prstGeom prst="rect">
            <a:avLst/>
          </a:prstGeom>
        </p:spPr>
        <p:txBody>
          <a:bodyPr vert="horz" lIns="93316" tIns="46659" rIns="93316" bIns="46659" rtlCol="0" anchor="b"/>
          <a:lstStyle>
            <a:lvl1pPr algn="r">
              <a:defRPr sz="1200"/>
            </a:lvl1pPr>
          </a:lstStyle>
          <a:p>
            <a:fld id="{4C7BE164-E9AF-42B7-97C1-AE0E4AF81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89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6" tIns="46659" rIns="93316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6" tIns="46659" rIns="93316" bIns="46659" rtlCol="0"/>
          <a:lstStyle>
            <a:lvl1pPr algn="r">
              <a:defRPr sz="1200"/>
            </a:lvl1pPr>
          </a:lstStyle>
          <a:p>
            <a:fld id="{CD0C4AB8-25BE-445F-8073-7AAC05BD37FF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6" tIns="46659" rIns="93316" bIns="466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6" tIns="46659" rIns="93316" bIns="466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6" tIns="46659" rIns="93316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6" tIns="46659" rIns="93316" bIns="46659" rtlCol="0" anchor="b"/>
          <a:lstStyle>
            <a:lvl1pPr algn="r">
              <a:defRPr sz="1200"/>
            </a:lvl1pPr>
          </a:lstStyle>
          <a:p>
            <a:fld id="{ED566074-CEC2-4EBF-B1F3-E97A96BEB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02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400" b="1" dirty="0"/>
              <a:t>Animated picture list with color text tabs</a:t>
            </a:r>
          </a:p>
          <a:p>
            <a:r>
              <a:rPr lang="en-US" sz="1400" dirty="0"/>
              <a:t>(Intermediate)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reproduce the SmartArt effects on this page, do the following:</a:t>
            </a:r>
          </a:p>
          <a:p>
            <a:pPr marL="233291" indent="-233291" defTabSz="933168">
              <a:buFont typeface="+mj-lt"/>
              <a:buAutoNum type="arabicPeriod"/>
              <a:defRPr/>
            </a:pPr>
            <a:r>
              <a:rPr lang="en-US" dirty="0"/>
              <a:t>On the </a:t>
            </a:r>
            <a:r>
              <a:rPr lang="en-US" b="1" dirty="0"/>
              <a:t>Home</a:t>
            </a:r>
            <a:r>
              <a:rPr lang="en-US" dirty="0"/>
              <a:t> tab, in the </a:t>
            </a:r>
            <a:r>
              <a:rPr lang="en-US" b="1" dirty="0"/>
              <a:t>Slides</a:t>
            </a:r>
            <a:r>
              <a:rPr lang="en-US" dirty="0"/>
              <a:t> group, click </a:t>
            </a:r>
            <a:r>
              <a:rPr lang="en-US" b="1" dirty="0"/>
              <a:t>Layout</a:t>
            </a:r>
            <a:r>
              <a:rPr lang="en-US" dirty="0"/>
              <a:t>, and then click </a:t>
            </a:r>
            <a:r>
              <a:rPr lang="en-US" b="1" dirty="0"/>
              <a:t>Blank</a:t>
            </a:r>
            <a:r>
              <a:rPr lang="en-US" dirty="0"/>
              <a:t>. </a:t>
            </a:r>
          </a:p>
          <a:p>
            <a:pPr marL="233291" indent="-233291" defTabSz="933168">
              <a:buFont typeface="+mj-lt"/>
              <a:buAutoNum type="arabicPeriod"/>
              <a:defRPr/>
            </a:pPr>
            <a:r>
              <a:rPr lang="en-US" dirty="0"/>
              <a:t>On the </a:t>
            </a:r>
            <a:r>
              <a:rPr lang="en-US" b="1" dirty="0"/>
              <a:t>Insert tab</a:t>
            </a:r>
            <a:r>
              <a:rPr lang="en-US" dirty="0"/>
              <a:t>, in the </a:t>
            </a:r>
            <a:r>
              <a:rPr lang="en-US" b="1" dirty="0"/>
              <a:t>Illustrations</a:t>
            </a:r>
            <a:r>
              <a:rPr lang="en-US" dirty="0"/>
              <a:t> group, click </a:t>
            </a:r>
            <a:r>
              <a:rPr lang="en-US" b="1" dirty="0"/>
              <a:t>SmartArt</a:t>
            </a:r>
            <a:r>
              <a:rPr lang="en-US" dirty="0"/>
              <a:t>.</a:t>
            </a:r>
          </a:p>
          <a:p>
            <a:pPr marL="233291" indent="-233291">
              <a:buFont typeface="+mj-lt"/>
              <a:buAutoNum type="arabicPeriod"/>
            </a:pPr>
            <a:r>
              <a:rPr lang="en-US" dirty="0"/>
              <a:t>In the </a:t>
            </a:r>
            <a:r>
              <a:rPr lang="en-US" b="1" dirty="0"/>
              <a:t>Choose a SmartArt Graphic </a:t>
            </a:r>
            <a:r>
              <a:rPr lang="en-US" dirty="0"/>
              <a:t>dialog box, in the left pane, click </a:t>
            </a:r>
            <a:r>
              <a:rPr lang="en-US" b="1" dirty="0"/>
              <a:t>List</a:t>
            </a:r>
            <a:r>
              <a:rPr lang="en-US" dirty="0"/>
              <a:t>. In the </a:t>
            </a:r>
            <a:r>
              <a:rPr lang="en-US" b="1" dirty="0"/>
              <a:t>List</a:t>
            </a:r>
            <a:r>
              <a:rPr lang="en-US" dirty="0"/>
              <a:t> pane, double-click </a:t>
            </a:r>
            <a:r>
              <a:rPr lang="en-US" b="1" dirty="0"/>
              <a:t>Horizontal Picture List </a:t>
            </a:r>
            <a:r>
              <a:rPr lang="en-US" dirty="0"/>
              <a:t>(fifth row, second option from the left) to insert the graphic into the slide. </a:t>
            </a:r>
          </a:p>
          <a:p>
            <a:pPr marL="233291" indent="-233291">
              <a:buFont typeface="+mj-lt"/>
              <a:buAutoNum type="arabicPeriod"/>
            </a:pPr>
            <a:r>
              <a:rPr lang="en-US" dirty="0"/>
              <a:t>Press and hold CTRL, and select the picture placeholder and text shape (top and bottom shape) in one of the objects. Under </a:t>
            </a:r>
            <a:r>
              <a:rPr lang="en-US" b="1" dirty="0"/>
              <a:t>SmartArt Tools</a:t>
            </a:r>
            <a:r>
              <a:rPr lang="en-US" dirty="0"/>
              <a:t>,</a:t>
            </a:r>
            <a:r>
              <a:rPr lang="en-US" b="1" dirty="0"/>
              <a:t> </a:t>
            </a:r>
            <a:r>
              <a:rPr lang="en-US" dirty="0"/>
              <a:t>on the </a:t>
            </a:r>
            <a:r>
              <a:rPr lang="en-US" b="1" dirty="0"/>
              <a:t>Design</a:t>
            </a:r>
            <a:r>
              <a:rPr lang="en-US" dirty="0"/>
              <a:t> tab, in the </a:t>
            </a:r>
            <a:r>
              <a:rPr lang="en-US" b="1" dirty="0"/>
              <a:t>Create Graphic </a:t>
            </a:r>
            <a:r>
              <a:rPr lang="en-US" dirty="0"/>
              <a:t>group, click </a:t>
            </a:r>
            <a:r>
              <a:rPr lang="en-US" b="1" dirty="0"/>
              <a:t>Add Shape</a:t>
            </a:r>
            <a:r>
              <a:rPr lang="en-US" dirty="0"/>
              <a:t>, and then click </a:t>
            </a:r>
            <a:r>
              <a:rPr lang="en-US" b="1" dirty="0"/>
              <a:t>Add Shape After</a:t>
            </a:r>
            <a:r>
              <a:rPr lang="en-US" dirty="0"/>
              <a:t>. Repeat this process one more time for a total of five picture placeholders and text shapes. </a:t>
            </a:r>
          </a:p>
          <a:p>
            <a:pPr marL="233291" indent="-233291" defTabSz="933168">
              <a:buFont typeface="+mj-lt"/>
              <a:buAutoNum type="arabicPeriod"/>
              <a:defRPr/>
            </a:pPr>
            <a:r>
              <a:rPr lang="en-US" dirty="0"/>
              <a:t>Select the graphic. Under </a:t>
            </a:r>
            <a:r>
              <a:rPr lang="en-US" b="1" dirty="0"/>
              <a:t>SmartArt Tools</a:t>
            </a:r>
            <a:r>
              <a:rPr lang="en-US" dirty="0"/>
              <a:t>, on the </a:t>
            </a:r>
            <a:r>
              <a:rPr lang="en-US" b="1" dirty="0"/>
              <a:t>Format</a:t>
            </a:r>
            <a:r>
              <a:rPr lang="en-US" dirty="0"/>
              <a:t> tab, click </a:t>
            </a:r>
            <a:r>
              <a:rPr lang="en-US" b="1" dirty="0"/>
              <a:t>Size</a:t>
            </a:r>
            <a:r>
              <a:rPr lang="en-US" dirty="0"/>
              <a:t>, and then do the following:</a:t>
            </a:r>
          </a:p>
          <a:p>
            <a:pPr marL="699876" lvl="1" indent="-233291" defTabSz="933168">
              <a:buFont typeface="Arial" pitchFamily="34" charset="0"/>
              <a:buChar char="•"/>
              <a:defRPr/>
            </a:pPr>
            <a:r>
              <a:rPr lang="en-US" dirty="0"/>
              <a:t>In the </a:t>
            </a:r>
            <a:r>
              <a:rPr lang="en-US" b="1" dirty="0"/>
              <a:t>Height</a:t>
            </a:r>
            <a:r>
              <a:rPr lang="en-US" dirty="0"/>
              <a:t> box, enter </a:t>
            </a:r>
            <a:r>
              <a:rPr lang="en-US" b="1" dirty="0"/>
              <a:t>4.44”</a:t>
            </a:r>
            <a:r>
              <a:rPr lang="en-US" dirty="0"/>
              <a:t>.</a:t>
            </a:r>
          </a:p>
          <a:p>
            <a:pPr marL="699876" lvl="1" indent="-233291" defTabSz="933168">
              <a:buFont typeface="Arial" pitchFamily="34" charset="0"/>
              <a:buChar char="•"/>
              <a:defRPr/>
            </a:pPr>
            <a:r>
              <a:rPr lang="en-US" dirty="0"/>
              <a:t>In the </a:t>
            </a:r>
            <a:r>
              <a:rPr lang="en-US" b="1" dirty="0"/>
              <a:t>Width</a:t>
            </a:r>
            <a:r>
              <a:rPr lang="en-US" dirty="0"/>
              <a:t> box, enter </a:t>
            </a:r>
            <a:r>
              <a:rPr lang="en-US" b="1" dirty="0"/>
              <a:t>9.25”</a:t>
            </a:r>
            <a:r>
              <a:rPr lang="en-US" dirty="0"/>
              <a:t>.</a:t>
            </a:r>
          </a:p>
          <a:p>
            <a:pPr marL="233291" indent="-233291" defTabSz="933168">
              <a:buFont typeface="+mj-lt"/>
              <a:buAutoNum type="arabicPeriod"/>
              <a:defRPr/>
            </a:pPr>
            <a:r>
              <a:rPr lang="en-US" dirty="0"/>
              <a:t>Under </a:t>
            </a:r>
            <a:r>
              <a:rPr lang="en-US" b="1" dirty="0"/>
              <a:t>SmartArt Tools</a:t>
            </a:r>
            <a:r>
              <a:rPr lang="en-US" dirty="0"/>
              <a:t>, on the </a:t>
            </a:r>
            <a:r>
              <a:rPr lang="en-US" b="1" dirty="0"/>
              <a:t>Format</a:t>
            </a:r>
            <a:r>
              <a:rPr lang="en-US" dirty="0"/>
              <a:t> tab, click </a:t>
            </a:r>
            <a:r>
              <a:rPr lang="en-US" b="1" dirty="0"/>
              <a:t>Arrange</a:t>
            </a:r>
            <a:r>
              <a:rPr lang="en-US" dirty="0"/>
              <a:t>, click </a:t>
            </a:r>
            <a:r>
              <a:rPr lang="en-US" b="1" dirty="0"/>
              <a:t>Align</a:t>
            </a:r>
            <a:r>
              <a:rPr lang="en-US" dirty="0"/>
              <a:t>, and then do the following:</a:t>
            </a:r>
          </a:p>
          <a:p>
            <a:pPr marL="699876" lvl="1" indent="-233291" defTabSz="933168">
              <a:buFont typeface="+mj-lt"/>
              <a:buAutoNum type="arabicPeriod"/>
              <a:defRPr/>
            </a:pPr>
            <a:r>
              <a:rPr lang="en-US" dirty="0"/>
              <a:t>Click </a:t>
            </a:r>
            <a:r>
              <a:rPr lang="en-US" b="1" dirty="0"/>
              <a:t>Align to Slide</a:t>
            </a:r>
            <a:r>
              <a:rPr lang="en-US" dirty="0"/>
              <a:t>.</a:t>
            </a:r>
          </a:p>
          <a:p>
            <a:pPr marL="699876" lvl="1" indent="-233291" defTabSz="933168">
              <a:buFont typeface="+mj-lt"/>
              <a:buAutoNum type="arabicPeriod"/>
              <a:defRPr/>
            </a:pPr>
            <a:r>
              <a:rPr lang="en-US" dirty="0"/>
              <a:t>Click </a:t>
            </a:r>
            <a:r>
              <a:rPr lang="en-US" b="1" dirty="0"/>
              <a:t>Align Middle</a:t>
            </a:r>
            <a:r>
              <a:rPr lang="en-US" dirty="0"/>
              <a:t>. </a:t>
            </a:r>
          </a:p>
          <a:p>
            <a:pPr marL="699876" lvl="1" indent="-233291" defTabSz="933168">
              <a:buFont typeface="+mj-lt"/>
              <a:buAutoNum type="arabicPeriod"/>
              <a:defRPr/>
            </a:pPr>
            <a:r>
              <a:rPr lang="en-US" dirty="0"/>
              <a:t>Click </a:t>
            </a:r>
            <a:r>
              <a:rPr lang="en-US" b="1" dirty="0"/>
              <a:t>Align Center</a:t>
            </a:r>
            <a:r>
              <a:rPr lang="en-US" dirty="0"/>
              <a:t>. </a:t>
            </a:r>
          </a:p>
          <a:p>
            <a:pPr marL="233291" indent="-233291" defTabSz="933168">
              <a:buFont typeface="+mj-lt"/>
              <a:buAutoNum type="arabicPeriod" startAt="7"/>
              <a:defRPr/>
            </a:pPr>
            <a:r>
              <a:rPr lang="en-US" dirty="0"/>
              <a:t>Select the graphic, and then click one of the arrows on the left border. In the </a:t>
            </a:r>
            <a:r>
              <a:rPr lang="en-US" b="1" dirty="0"/>
              <a:t>Type your text here </a:t>
            </a:r>
            <a:r>
              <a:rPr lang="en-US" dirty="0"/>
              <a:t>dialog box, enter text.</a:t>
            </a:r>
          </a:p>
          <a:p>
            <a:pPr marL="233291" indent="-233291">
              <a:buFont typeface="+mj-lt"/>
              <a:buAutoNum type="arabicPeriod" startAt="7"/>
            </a:pPr>
            <a:r>
              <a:rPr lang="en-US" dirty="0"/>
              <a:t>Press and hold CTRL, and then select all five text boxes in the graphic. On the </a:t>
            </a:r>
            <a:r>
              <a:rPr lang="en-US" b="1" dirty="0"/>
              <a:t>Home</a:t>
            </a:r>
            <a:r>
              <a:rPr lang="en-US" dirty="0"/>
              <a:t> tab, in the </a:t>
            </a:r>
            <a:r>
              <a:rPr lang="en-US" b="1" dirty="0"/>
              <a:t>Font</a:t>
            </a:r>
            <a:r>
              <a:rPr lang="en-US" dirty="0"/>
              <a:t> group, select </a:t>
            </a:r>
            <a:r>
              <a:rPr lang="en-US" b="1" dirty="0"/>
              <a:t>Corbel </a:t>
            </a:r>
            <a:r>
              <a:rPr lang="en-US" dirty="0"/>
              <a:t>from the </a:t>
            </a:r>
            <a:r>
              <a:rPr lang="en-US" b="1" dirty="0"/>
              <a:t>Font </a:t>
            </a:r>
            <a:r>
              <a:rPr lang="en-US" dirty="0"/>
              <a:t>list,</a:t>
            </a:r>
            <a:r>
              <a:rPr lang="en-US" b="1" dirty="0"/>
              <a:t> </a:t>
            </a:r>
            <a:r>
              <a:rPr lang="en-US" dirty="0"/>
              <a:t>and then enter </a:t>
            </a:r>
            <a:r>
              <a:rPr lang="en-US" b="1" dirty="0"/>
              <a:t>22 </a:t>
            </a:r>
            <a:r>
              <a:rPr lang="en-US" dirty="0"/>
              <a:t>in the </a:t>
            </a:r>
            <a:r>
              <a:rPr lang="en-US" b="1" dirty="0"/>
              <a:t>Font Size </a:t>
            </a:r>
            <a:r>
              <a:rPr lang="en-US" dirty="0"/>
              <a:t>box.</a:t>
            </a:r>
          </a:p>
          <a:p>
            <a:pPr marL="233291" indent="-233291">
              <a:buFont typeface="+mj-lt"/>
              <a:buAutoNum type="arabicPeriod" startAt="7"/>
            </a:pPr>
            <a:r>
              <a:rPr lang="en-US" dirty="0"/>
              <a:t>Select the graphic. Under</a:t>
            </a:r>
            <a:r>
              <a:rPr lang="en-US" b="1" dirty="0"/>
              <a:t> SmartArt</a:t>
            </a:r>
            <a:r>
              <a:rPr lang="en-US" dirty="0"/>
              <a:t> </a:t>
            </a:r>
            <a:r>
              <a:rPr lang="en-US" b="1" dirty="0"/>
              <a:t>Tools</a:t>
            </a:r>
            <a:r>
              <a:rPr lang="en-US" dirty="0"/>
              <a:t>, on the </a:t>
            </a:r>
            <a:r>
              <a:rPr lang="en-US" b="1" dirty="0"/>
              <a:t>Design</a:t>
            </a:r>
            <a:r>
              <a:rPr lang="en-US" dirty="0"/>
              <a:t> tab, in the </a:t>
            </a:r>
            <a:r>
              <a:rPr lang="en-US" b="1" dirty="0"/>
              <a:t>SmartArt</a:t>
            </a:r>
            <a:r>
              <a:rPr lang="en-US" dirty="0"/>
              <a:t> </a:t>
            </a:r>
            <a:r>
              <a:rPr lang="en-US" b="1" dirty="0"/>
              <a:t>Styles</a:t>
            </a:r>
            <a:r>
              <a:rPr lang="en-US" dirty="0"/>
              <a:t> group, do the following: </a:t>
            </a:r>
          </a:p>
          <a:p>
            <a:pPr marL="699876" lvl="1" indent="-233291">
              <a:buFont typeface="Arial" pitchFamily="34" charset="0"/>
              <a:buChar char="•"/>
            </a:pPr>
            <a:r>
              <a:rPr lang="en-US" dirty="0"/>
              <a:t>Click </a:t>
            </a:r>
            <a:r>
              <a:rPr lang="en-US" b="1" dirty="0"/>
              <a:t>Change</a:t>
            </a:r>
            <a:r>
              <a:rPr lang="en-US" dirty="0"/>
              <a:t> </a:t>
            </a:r>
            <a:r>
              <a:rPr lang="en-US" b="1" dirty="0"/>
              <a:t>Colors</a:t>
            </a:r>
            <a:r>
              <a:rPr lang="en-US" dirty="0"/>
              <a:t>, and then under </a:t>
            </a:r>
            <a:r>
              <a:rPr lang="en-US" b="1" dirty="0"/>
              <a:t>Colorful</a:t>
            </a:r>
            <a:r>
              <a:rPr lang="en-US" dirty="0"/>
              <a:t> click </a:t>
            </a:r>
            <a:r>
              <a:rPr lang="en-US" b="1" dirty="0"/>
              <a:t>Colorful Range – Accent Colors 2 to 3 </a:t>
            </a:r>
            <a:r>
              <a:rPr lang="en-US" dirty="0"/>
              <a:t>(second option from the left).</a:t>
            </a:r>
          </a:p>
          <a:p>
            <a:pPr marL="699876" lvl="1" indent="-233291">
              <a:buFont typeface="Arial" pitchFamily="34" charset="0"/>
              <a:buChar char="•"/>
            </a:pPr>
            <a:r>
              <a:rPr lang="en-US" dirty="0"/>
              <a:t>Click </a:t>
            </a:r>
            <a:r>
              <a:rPr lang="en-US" b="1" dirty="0"/>
              <a:t>More</a:t>
            </a:r>
            <a:r>
              <a:rPr lang="en-US" dirty="0"/>
              <a:t>, and then under </a:t>
            </a:r>
            <a:r>
              <a:rPr lang="en-US" b="1" dirty="0"/>
              <a:t>Best Match for Document</a:t>
            </a:r>
            <a:r>
              <a:rPr lang="en-US" dirty="0"/>
              <a:t> click </a:t>
            </a:r>
            <a:r>
              <a:rPr lang="en-US" b="1" dirty="0"/>
              <a:t>Moderate Effect </a:t>
            </a:r>
            <a:r>
              <a:rPr lang="en-US" dirty="0"/>
              <a:t>(fourth option from the left).</a:t>
            </a:r>
          </a:p>
          <a:p>
            <a:pPr marL="233291" indent="-233291">
              <a:buFont typeface="+mj-lt"/>
              <a:buAutoNum type="arabicPeriod" startAt="10"/>
            </a:pPr>
            <a:r>
              <a:rPr lang="en-US" dirty="0"/>
              <a:t>Select the rounded rectangle at the top of the graphic. Under</a:t>
            </a:r>
            <a:r>
              <a:rPr lang="en-US" b="1" dirty="0"/>
              <a:t> SmartArt</a:t>
            </a:r>
            <a:r>
              <a:rPr lang="en-US" dirty="0"/>
              <a:t> </a:t>
            </a:r>
            <a:r>
              <a:rPr lang="en-US" b="1" dirty="0"/>
              <a:t>Tools</a:t>
            </a:r>
            <a:r>
              <a:rPr lang="en-US" dirty="0"/>
              <a:t>, on the </a:t>
            </a:r>
            <a:r>
              <a:rPr lang="en-US" b="1" dirty="0"/>
              <a:t>Format</a:t>
            </a:r>
            <a:r>
              <a:rPr lang="en-US" dirty="0"/>
              <a:t> tab, in the </a:t>
            </a:r>
            <a:r>
              <a:rPr lang="en-US" b="1" dirty="0"/>
              <a:t>Shape</a:t>
            </a:r>
            <a:r>
              <a:rPr lang="en-US" dirty="0"/>
              <a:t> </a:t>
            </a:r>
            <a:r>
              <a:rPr lang="en-US" b="1" dirty="0"/>
              <a:t>Styles</a:t>
            </a:r>
            <a:r>
              <a:rPr lang="en-US" dirty="0"/>
              <a:t> group, click the arrow next to </a:t>
            </a:r>
            <a:r>
              <a:rPr lang="en-US" b="1" dirty="0"/>
              <a:t>Shape</a:t>
            </a:r>
            <a:r>
              <a:rPr lang="en-US" dirty="0"/>
              <a:t> </a:t>
            </a:r>
            <a:r>
              <a:rPr lang="en-US" b="1" dirty="0"/>
              <a:t>Fill</a:t>
            </a:r>
            <a:r>
              <a:rPr lang="en-US" dirty="0"/>
              <a:t>, and then under </a:t>
            </a:r>
            <a:r>
              <a:rPr lang="en-US" b="1" dirty="0"/>
              <a:t>Theme Colors </a:t>
            </a:r>
            <a:r>
              <a:rPr lang="en-US" dirty="0"/>
              <a:t>click </a:t>
            </a:r>
            <a:r>
              <a:rPr lang="en-US" b="1" dirty="0"/>
              <a:t>White, Background 1, Darker 35% </a:t>
            </a:r>
            <a:r>
              <a:rPr lang="en-US" dirty="0"/>
              <a:t>(fifth row, first option from the left).</a:t>
            </a:r>
          </a:p>
          <a:p>
            <a:pPr marL="233291" indent="-233291" defTabSz="933168">
              <a:buFont typeface="+mj-lt"/>
              <a:buAutoNum type="arabicPeriod" startAt="10"/>
              <a:defRPr/>
            </a:pPr>
            <a:r>
              <a:rPr lang="en-US" dirty="0"/>
              <a:t>Click each of the five picture placeholders in the SmartArt graphic, select a picture, and then click </a:t>
            </a:r>
            <a:r>
              <a:rPr lang="en-US" b="1" dirty="0"/>
              <a:t>Insert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reproduce the animation effects on this slide, do the following:</a:t>
            </a:r>
          </a:p>
          <a:p>
            <a:pPr marL="233291" indent="-233291">
              <a:buFont typeface="+mj-lt"/>
              <a:buAutoNum type="arabicPeriod"/>
            </a:pPr>
            <a:r>
              <a:rPr lang="en-US" dirty="0"/>
              <a:t>On the </a:t>
            </a:r>
            <a:r>
              <a:rPr lang="en-US" b="1" dirty="0"/>
              <a:t>Animations</a:t>
            </a:r>
            <a:r>
              <a:rPr lang="en-US" dirty="0"/>
              <a:t> tab, in the </a:t>
            </a:r>
            <a:r>
              <a:rPr lang="en-US" b="1" dirty="0"/>
              <a:t>Advanced Animations</a:t>
            </a:r>
            <a:r>
              <a:rPr lang="en-US" dirty="0"/>
              <a:t> group, click </a:t>
            </a:r>
            <a:r>
              <a:rPr lang="en-US" b="1" dirty="0"/>
              <a:t>Animation Pane</a:t>
            </a:r>
            <a:r>
              <a:rPr lang="en-US" dirty="0"/>
              <a:t>.</a:t>
            </a:r>
          </a:p>
          <a:p>
            <a:pPr marL="233291" indent="-233291">
              <a:buFont typeface="+mj-lt"/>
              <a:buAutoNum type="arabicPeriod"/>
            </a:pPr>
            <a:r>
              <a:rPr lang="en-US" dirty="0"/>
              <a:t>On the slide, select the graphic. On the </a:t>
            </a:r>
            <a:r>
              <a:rPr lang="en-US" b="1" dirty="0"/>
              <a:t>Animations</a:t>
            </a:r>
            <a:r>
              <a:rPr lang="en-US" dirty="0"/>
              <a:t> tab, in the </a:t>
            </a:r>
            <a:r>
              <a:rPr lang="en-US" b="1" dirty="0"/>
              <a:t>Animation</a:t>
            </a:r>
            <a:r>
              <a:rPr lang="en-US" dirty="0"/>
              <a:t> group, click the </a:t>
            </a:r>
            <a:r>
              <a:rPr lang="en-US" b="1" dirty="0"/>
              <a:t>More</a:t>
            </a:r>
            <a:r>
              <a:rPr lang="en-US" dirty="0"/>
              <a:t> arrow at the Effects Gallery and under </a:t>
            </a:r>
            <a:r>
              <a:rPr lang="en-US" b="1" dirty="0"/>
              <a:t>Entrance</a:t>
            </a:r>
            <a:r>
              <a:rPr lang="en-US" dirty="0"/>
              <a:t>, click </a:t>
            </a:r>
            <a:r>
              <a:rPr lang="en-US" b="1" dirty="0"/>
              <a:t>Float In</a:t>
            </a:r>
            <a:r>
              <a:rPr lang="en-US" dirty="0"/>
              <a:t>.</a:t>
            </a:r>
          </a:p>
          <a:p>
            <a:pPr marL="233291" indent="-233291" defTabSz="933168">
              <a:buFont typeface="+mj-lt"/>
              <a:buAutoNum type="arabicPeriod"/>
              <a:defRPr/>
            </a:pPr>
            <a:r>
              <a:rPr lang="en-US" dirty="0"/>
              <a:t>In the </a:t>
            </a:r>
            <a:r>
              <a:rPr lang="en-US" b="1" dirty="0"/>
              <a:t>Animation</a:t>
            </a:r>
            <a:r>
              <a:rPr lang="en-US" dirty="0"/>
              <a:t> group, click </a:t>
            </a:r>
            <a:r>
              <a:rPr lang="en-US" b="1" dirty="0"/>
              <a:t>Effect Options</a:t>
            </a:r>
            <a:r>
              <a:rPr lang="en-US" dirty="0"/>
              <a:t>, and under </a:t>
            </a:r>
            <a:r>
              <a:rPr lang="en-US" b="1" dirty="0"/>
              <a:t>Sequence</a:t>
            </a:r>
            <a:r>
              <a:rPr lang="en-US" dirty="0"/>
              <a:t>, click </a:t>
            </a:r>
            <a:r>
              <a:rPr lang="en-US" b="1" dirty="0"/>
              <a:t>One </a:t>
            </a:r>
            <a:r>
              <a:rPr lang="en-US" b="1"/>
              <a:t>by One</a:t>
            </a:r>
            <a:r>
              <a:rPr lang="en-US" dirty="0"/>
              <a:t>. </a:t>
            </a:r>
          </a:p>
          <a:p>
            <a:pPr marL="233291" indent="-233291">
              <a:buFont typeface="+mj-lt"/>
              <a:buAutoNum type="arabicPeriod"/>
            </a:pPr>
            <a:r>
              <a:rPr lang="en-US" dirty="0"/>
              <a:t>In the </a:t>
            </a:r>
            <a:r>
              <a:rPr lang="en-US" b="1" dirty="0"/>
              <a:t>Timing</a:t>
            </a:r>
            <a:r>
              <a:rPr lang="en-US" dirty="0"/>
              <a:t> group, in the </a:t>
            </a:r>
            <a:r>
              <a:rPr lang="en-US" b="1" dirty="0"/>
              <a:t>Duration</a:t>
            </a:r>
            <a:r>
              <a:rPr lang="en-US" dirty="0"/>
              <a:t> list, click </a:t>
            </a:r>
            <a:r>
              <a:rPr lang="en-US" b="1" dirty="0"/>
              <a:t>01.00</a:t>
            </a:r>
            <a:r>
              <a:rPr lang="en-US" dirty="0"/>
              <a:t>.</a:t>
            </a:r>
          </a:p>
          <a:p>
            <a:pPr marL="233291" indent="-233291" defTabSz="933168">
              <a:buFont typeface="+mj-lt"/>
              <a:buAutoNum type="arabicPeriod"/>
              <a:defRPr/>
            </a:pPr>
            <a:r>
              <a:rPr lang="en-US" dirty="0"/>
              <a:t>In the </a:t>
            </a:r>
            <a:r>
              <a:rPr lang="en-US" b="1" dirty="0"/>
              <a:t>Animation Pane</a:t>
            </a:r>
            <a:r>
              <a:rPr lang="en-US" dirty="0"/>
              <a:t>, click the double-arrow below the animation effect to expand the list of effects, then do the following to modify the list of effects:</a:t>
            </a:r>
          </a:p>
          <a:p>
            <a:pPr marL="699876" lvl="1" indent="-233291" defTabSz="933168">
              <a:buFont typeface="Arial" pitchFamily="34" charset="0"/>
              <a:buChar char="•"/>
              <a:defRPr/>
            </a:pPr>
            <a:r>
              <a:rPr lang="en-US" dirty="0"/>
              <a:t>Select the first animation effect, and then do the following:</a:t>
            </a:r>
          </a:p>
          <a:p>
            <a:pPr marL="1166460" lvl="2" indent="-233291" defTabSz="933168">
              <a:buFont typeface="+mj-lt"/>
              <a:buAutoNum type="arabicPeriod"/>
              <a:defRPr/>
            </a:pPr>
            <a:r>
              <a:rPr lang="en-US" dirty="0"/>
              <a:t>On the </a:t>
            </a:r>
            <a:r>
              <a:rPr lang="en-US" b="1" dirty="0"/>
              <a:t>Animations</a:t>
            </a:r>
            <a:r>
              <a:rPr lang="en-US" dirty="0"/>
              <a:t> tab, in the </a:t>
            </a:r>
            <a:r>
              <a:rPr lang="en-US" b="1" dirty="0"/>
              <a:t>Animation</a:t>
            </a:r>
            <a:r>
              <a:rPr lang="en-US" dirty="0"/>
              <a:t> group, click the </a:t>
            </a:r>
            <a:r>
              <a:rPr lang="en-US" b="1" dirty="0"/>
              <a:t>More</a:t>
            </a:r>
            <a:r>
              <a:rPr lang="en-US" dirty="0"/>
              <a:t> arrow at the Effects Gallery and then click </a:t>
            </a:r>
            <a:r>
              <a:rPr lang="en-US" b="1" dirty="0"/>
              <a:t>More Entrance Effects</a:t>
            </a:r>
            <a:r>
              <a:rPr lang="en-US" dirty="0"/>
              <a:t>. In the </a:t>
            </a:r>
            <a:r>
              <a:rPr lang="en-US" b="1" dirty="0"/>
              <a:t>Change Entrance Effects</a:t>
            </a:r>
            <a:r>
              <a:rPr lang="en-US" dirty="0"/>
              <a:t> dialog box, under </a:t>
            </a:r>
            <a:r>
              <a:rPr lang="en-US" b="1" dirty="0"/>
              <a:t>Moderate</a:t>
            </a:r>
            <a:r>
              <a:rPr lang="en-US" dirty="0"/>
              <a:t>, click </a:t>
            </a:r>
            <a:r>
              <a:rPr lang="en-US" b="1" dirty="0"/>
              <a:t>Basic Zoom</a:t>
            </a:r>
            <a:r>
              <a:rPr lang="en-US" dirty="0"/>
              <a:t>.</a:t>
            </a:r>
          </a:p>
          <a:p>
            <a:pPr marL="1166460" lvl="2" indent="-233291" defTabSz="933168">
              <a:buFont typeface="+mj-lt"/>
              <a:buAutoNum type="arabicPeriod"/>
              <a:defRPr/>
            </a:pPr>
            <a:r>
              <a:rPr lang="en-US" dirty="0"/>
              <a:t>Click </a:t>
            </a:r>
            <a:r>
              <a:rPr lang="en-US" b="1" dirty="0"/>
              <a:t>Effect Options</a:t>
            </a:r>
            <a:r>
              <a:rPr lang="en-US" dirty="0"/>
              <a:t>, and under </a:t>
            </a:r>
            <a:r>
              <a:rPr lang="en-US" b="1" dirty="0"/>
              <a:t>Zoom</a:t>
            </a:r>
            <a:r>
              <a:rPr lang="en-US" dirty="0"/>
              <a:t>, click </a:t>
            </a:r>
            <a:r>
              <a:rPr lang="en-US" b="1" dirty="0"/>
              <a:t>Out Slightly</a:t>
            </a:r>
            <a:r>
              <a:rPr lang="en-US" dirty="0"/>
              <a:t>. </a:t>
            </a:r>
          </a:p>
          <a:p>
            <a:pPr marL="1166460" lvl="2" indent="-233291" defTabSz="933168">
              <a:buFont typeface="+mj-lt"/>
              <a:buAutoNum type="arabicPeriod"/>
              <a:defRPr/>
            </a:pPr>
            <a:r>
              <a:rPr lang="en-US" dirty="0"/>
              <a:t>In the </a:t>
            </a:r>
            <a:r>
              <a:rPr lang="en-US" b="1" dirty="0"/>
              <a:t>Timing </a:t>
            </a:r>
            <a:r>
              <a:rPr lang="en-US" dirty="0"/>
              <a:t>group, in the </a:t>
            </a:r>
            <a:r>
              <a:rPr lang="en-US" b="1" dirty="0"/>
              <a:t>Start</a:t>
            </a:r>
            <a:r>
              <a:rPr lang="en-US" dirty="0"/>
              <a:t> list, select </a:t>
            </a:r>
            <a:r>
              <a:rPr lang="en-US" b="1" dirty="0"/>
              <a:t>With Previous</a:t>
            </a:r>
            <a:r>
              <a:rPr lang="en-US" dirty="0"/>
              <a:t>.</a:t>
            </a:r>
          </a:p>
          <a:p>
            <a:pPr marL="1166460" lvl="2" indent="-233291" defTabSz="933168">
              <a:buFont typeface="+mj-lt"/>
              <a:buAutoNum type="arabicPeriod"/>
              <a:defRPr/>
            </a:pPr>
            <a:r>
              <a:rPr lang="en-US" dirty="0"/>
              <a:t>Also in the </a:t>
            </a:r>
            <a:r>
              <a:rPr lang="en-US" b="1" dirty="0"/>
              <a:t>Timing</a:t>
            </a:r>
            <a:r>
              <a:rPr lang="en-US" dirty="0"/>
              <a:t> group, in the </a:t>
            </a:r>
            <a:r>
              <a:rPr lang="en-US" b="1" dirty="0"/>
              <a:t>Duration</a:t>
            </a:r>
            <a:r>
              <a:rPr lang="en-US" dirty="0"/>
              <a:t> list, click </a:t>
            </a:r>
            <a:r>
              <a:rPr lang="en-US" b="1" dirty="0"/>
              <a:t>01.00</a:t>
            </a:r>
            <a:r>
              <a:rPr lang="en-US" dirty="0"/>
              <a:t>.</a:t>
            </a:r>
          </a:p>
          <a:p>
            <a:pPr marL="699876" lvl="1" indent="-233291" defTabSz="933168">
              <a:buFont typeface="Arial" pitchFamily="34" charset="0"/>
              <a:buChar char="•"/>
              <a:defRPr/>
            </a:pPr>
            <a:r>
              <a:rPr lang="en-US" dirty="0"/>
              <a:t>Press and hold CTRL, select the third, fifth, seventh, ninth, and 11</a:t>
            </a:r>
            <a:r>
              <a:rPr lang="en-US" baseline="30000" dirty="0"/>
              <a:t>th</a:t>
            </a:r>
            <a:r>
              <a:rPr lang="en-US" dirty="0"/>
              <a:t> animation effects (effects for the text shapes), and then do the following:</a:t>
            </a:r>
          </a:p>
          <a:p>
            <a:pPr marL="1166460" lvl="2" indent="-233291" defTabSz="933168">
              <a:buFont typeface="+mj-lt"/>
              <a:buAutoNum type="arabicPeriod"/>
              <a:defRPr/>
            </a:pPr>
            <a:r>
              <a:rPr lang="en-US" dirty="0"/>
              <a:t>On the </a:t>
            </a:r>
            <a:r>
              <a:rPr lang="en-US" b="1" dirty="0"/>
              <a:t>Animations</a:t>
            </a:r>
            <a:r>
              <a:rPr lang="en-US" dirty="0"/>
              <a:t> tab, in the </a:t>
            </a:r>
            <a:r>
              <a:rPr lang="en-US" b="1" dirty="0"/>
              <a:t>Animation</a:t>
            </a:r>
            <a:r>
              <a:rPr lang="en-US" dirty="0"/>
              <a:t> group, click the </a:t>
            </a:r>
            <a:r>
              <a:rPr lang="en-US" b="1" dirty="0"/>
              <a:t>More</a:t>
            </a:r>
            <a:r>
              <a:rPr lang="en-US" dirty="0"/>
              <a:t> arrow at the Effects Gallery and then click </a:t>
            </a:r>
            <a:r>
              <a:rPr lang="en-US" b="1" dirty="0"/>
              <a:t>More Entrance Effects</a:t>
            </a:r>
            <a:r>
              <a:rPr lang="en-US" dirty="0"/>
              <a:t>. In the </a:t>
            </a:r>
            <a:r>
              <a:rPr lang="en-US" b="1" dirty="0"/>
              <a:t>Change Entrance Effects</a:t>
            </a:r>
            <a:r>
              <a:rPr lang="en-US" dirty="0"/>
              <a:t> dialog box, under </a:t>
            </a:r>
            <a:r>
              <a:rPr lang="en-US" b="1" dirty="0"/>
              <a:t>Basic</a:t>
            </a:r>
            <a:r>
              <a:rPr lang="en-US" dirty="0"/>
              <a:t>, click </a:t>
            </a:r>
            <a:r>
              <a:rPr lang="en-US" b="1" dirty="0"/>
              <a:t>Peek In</a:t>
            </a:r>
            <a:r>
              <a:rPr lang="en-US" dirty="0"/>
              <a:t>, and then click </a:t>
            </a:r>
            <a:r>
              <a:rPr lang="en-US" b="1" dirty="0"/>
              <a:t>OK</a:t>
            </a:r>
            <a:r>
              <a:rPr lang="en-US" dirty="0"/>
              <a:t>. </a:t>
            </a:r>
          </a:p>
          <a:p>
            <a:pPr marL="1166460" lvl="2" indent="-233291" defTabSz="933168">
              <a:lnSpc>
                <a:spcPct val="90000"/>
              </a:lnSpc>
              <a:spcAft>
                <a:spcPts val="612"/>
              </a:spcAft>
              <a:buFont typeface="+mj-lt"/>
              <a:buAutoNum type="arabicPeriod"/>
              <a:defRPr/>
            </a:pPr>
            <a:r>
              <a:rPr lang="en-US" dirty="0"/>
              <a:t>In the </a:t>
            </a:r>
            <a:r>
              <a:rPr lang="en-US" b="1" dirty="0"/>
              <a:t>Animation</a:t>
            </a:r>
            <a:r>
              <a:rPr lang="en-US" dirty="0"/>
              <a:t> group, click </a:t>
            </a:r>
            <a:r>
              <a:rPr lang="en-US" b="1" dirty="0"/>
              <a:t>Effect Options</a:t>
            </a:r>
            <a:r>
              <a:rPr lang="en-US" dirty="0"/>
              <a:t>, and under </a:t>
            </a:r>
            <a:r>
              <a:rPr lang="en-US" b="1" dirty="0"/>
              <a:t>Direction</a:t>
            </a:r>
            <a:r>
              <a:rPr lang="en-US" dirty="0"/>
              <a:t>, click </a:t>
            </a:r>
            <a:r>
              <a:rPr lang="en-US" b="1" dirty="0"/>
              <a:t>From Top</a:t>
            </a:r>
            <a:r>
              <a:rPr lang="en-US" dirty="0"/>
              <a:t>.</a:t>
            </a:r>
            <a:r>
              <a:rPr lang="en-US" b="1" dirty="0"/>
              <a:t> </a:t>
            </a:r>
          </a:p>
          <a:p>
            <a:pPr marL="1166460" lvl="2" indent="-233291" defTabSz="933168">
              <a:buFont typeface="+mj-lt"/>
              <a:buAutoNum type="arabicPeriod"/>
              <a:defRPr/>
            </a:pPr>
            <a:r>
              <a:rPr lang="en-US" dirty="0"/>
              <a:t>In the </a:t>
            </a:r>
            <a:r>
              <a:rPr lang="en-US" b="1" dirty="0"/>
              <a:t>Timing</a:t>
            </a:r>
            <a:r>
              <a:rPr lang="en-US" dirty="0"/>
              <a:t> group, in the </a:t>
            </a:r>
            <a:r>
              <a:rPr lang="en-US" b="1" dirty="0"/>
              <a:t>Duration</a:t>
            </a:r>
            <a:r>
              <a:rPr lang="en-US" dirty="0"/>
              <a:t> list, click </a:t>
            </a:r>
            <a:r>
              <a:rPr lang="en-US" b="1" dirty="0"/>
              <a:t>01.00</a:t>
            </a:r>
            <a:r>
              <a:rPr lang="en-US" dirty="0"/>
              <a:t>.</a:t>
            </a:r>
          </a:p>
          <a:p>
            <a:pPr marL="699876" lvl="1" indent="-233291" defTabSz="933168">
              <a:lnSpc>
                <a:spcPct val="90000"/>
              </a:lnSpc>
              <a:spcAft>
                <a:spcPts val="612"/>
              </a:spcAft>
              <a:buFont typeface="Arial" pitchFamily="34" charset="0"/>
              <a:buChar char="•"/>
              <a:defRPr/>
            </a:pPr>
            <a:r>
              <a:rPr lang="en-US" dirty="0"/>
              <a:t>Press and hold CTRL, select the second, fourth, sixth, eighth, and 10</a:t>
            </a:r>
            <a:r>
              <a:rPr lang="en-US" baseline="30000" dirty="0"/>
              <a:t>th</a:t>
            </a:r>
            <a:r>
              <a:rPr lang="en-US" dirty="0"/>
              <a:t>  animation effects (effects for the pictures). In the </a:t>
            </a:r>
            <a:r>
              <a:rPr lang="en-US" b="1" dirty="0"/>
              <a:t>Timing </a:t>
            </a:r>
            <a:r>
              <a:rPr lang="en-US" dirty="0"/>
              <a:t>group, in the </a:t>
            </a:r>
            <a:r>
              <a:rPr lang="en-US" b="1" dirty="0"/>
              <a:t>Start</a:t>
            </a:r>
            <a:r>
              <a:rPr lang="en-US" dirty="0"/>
              <a:t> list, select </a:t>
            </a:r>
            <a:r>
              <a:rPr lang="en-US" b="1" dirty="0"/>
              <a:t>After Previous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reproduce the background effects on this slide, do the following:</a:t>
            </a:r>
          </a:p>
          <a:p>
            <a:pPr marL="233291" indent="-233291">
              <a:buFont typeface="+mj-lt"/>
              <a:buAutoNum type="arabicPeriod"/>
            </a:pPr>
            <a:r>
              <a:rPr lang="en-US" dirty="0"/>
              <a:t>Right-click the slide background area, and then click </a:t>
            </a:r>
            <a:r>
              <a:rPr lang="en-US" b="1" dirty="0"/>
              <a:t>Format Background</a:t>
            </a:r>
            <a:r>
              <a:rPr lang="en-US" dirty="0"/>
              <a:t>. In the </a:t>
            </a:r>
            <a:r>
              <a:rPr lang="en-US" b="1" dirty="0"/>
              <a:t>Format Background </a:t>
            </a:r>
            <a:r>
              <a:rPr lang="en-US" dirty="0"/>
              <a:t>dialog box, click </a:t>
            </a:r>
            <a:r>
              <a:rPr lang="en-US" b="1" dirty="0"/>
              <a:t>Fill</a:t>
            </a:r>
            <a:r>
              <a:rPr lang="en-US" dirty="0"/>
              <a:t> in the left pane, select </a:t>
            </a:r>
            <a:r>
              <a:rPr lang="en-US" b="1" dirty="0"/>
              <a:t>Gradient fill</a:t>
            </a:r>
            <a:r>
              <a:rPr lang="en-US" dirty="0"/>
              <a:t> in the </a:t>
            </a:r>
            <a:r>
              <a:rPr lang="en-US" b="1" dirty="0"/>
              <a:t>Fill</a:t>
            </a:r>
            <a:r>
              <a:rPr lang="en-US" dirty="0"/>
              <a:t> pane, and then do the following:</a:t>
            </a:r>
          </a:p>
          <a:p>
            <a:pPr marL="699876" lvl="1" indent="-233291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Type</a:t>
            </a:r>
            <a:r>
              <a:rPr lang="en-US" dirty="0"/>
              <a:t> list, select </a:t>
            </a:r>
            <a:r>
              <a:rPr lang="en-US" b="1" dirty="0"/>
              <a:t>Linear</a:t>
            </a:r>
            <a:r>
              <a:rPr lang="en-US" dirty="0"/>
              <a:t>.</a:t>
            </a:r>
          </a:p>
          <a:p>
            <a:pPr marL="699876" lvl="1" indent="-233291">
              <a:buFont typeface="Arial" pitchFamily="34" charset="0"/>
              <a:buChar char="•"/>
            </a:pPr>
            <a:r>
              <a:rPr lang="en-US" dirty="0"/>
              <a:t>Click the button next to </a:t>
            </a:r>
            <a:r>
              <a:rPr lang="en-US" b="1" dirty="0"/>
              <a:t>Direction</a:t>
            </a:r>
            <a:r>
              <a:rPr lang="en-US" dirty="0"/>
              <a:t>, and then click </a:t>
            </a:r>
            <a:r>
              <a:rPr lang="en-US" b="1" dirty="0"/>
              <a:t>Linear Down </a:t>
            </a:r>
            <a:r>
              <a:rPr lang="en-US" dirty="0"/>
              <a:t>(first row, second option from the left).</a:t>
            </a:r>
          </a:p>
          <a:p>
            <a:pPr marL="233291" indent="-233291">
              <a:buFont typeface="+mj-lt"/>
              <a:buAutoNum type="arabicPeriod"/>
            </a:pPr>
            <a:r>
              <a:rPr lang="en-US" dirty="0"/>
              <a:t>Under </a:t>
            </a:r>
            <a:r>
              <a:rPr lang="en-US" b="1" dirty="0"/>
              <a:t>Gradient stops</a:t>
            </a:r>
            <a:r>
              <a:rPr lang="en-US" dirty="0"/>
              <a:t>, click </a:t>
            </a:r>
            <a:r>
              <a:rPr lang="en-US" b="1" dirty="0"/>
              <a:t>Add gradient stop</a:t>
            </a:r>
            <a:r>
              <a:rPr lang="en-US" dirty="0"/>
              <a:t> or </a:t>
            </a:r>
            <a:r>
              <a:rPr lang="en-US" b="1" dirty="0"/>
              <a:t>Remove gradient stop</a:t>
            </a:r>
            <a:r>
              <a:rPr lang="en-US" dirty="0"/>
              <a:t> until two stops appear on the slider, then customize the gradient stops as follows:</a:t>
            </a:r>
          </a:p>
          <a:p>
            <a:pPr marL="699876" lvl="1" indent="-233291">
              <a:buFont typeface="Arial" pitchFamily="34" charset="0"/>
              <a:buChar char="•"/>
            </a:pPr>
            <a:r>
              <a:rPr lang="en-US" dirty="0"/>
              <a:t>Select the first stop in the slider, and then do the following:</a:t>
            </a:r>
          </a:p>
          <a:p>
            <a:pPr marL="1166460" lvl="2" indent="-233291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Position </a:t>
            </a:r>
            <a:r>
              <a:rPr lang="en-US" dirty="0"/>
              <a:t>box, enter </a:t>
            </a:r>
            <a:r>
              <a:rPr lang="en-US" b="1" dirty="0"/>
              <a:t>0%</a:t>
            </a:r>
            <a:r>
              <a:rPr lang="en-US" dirty="0"/>
              <a:t>.</a:t>
            </a:r>
          </a:p>
          <a:p>
            <a:pPr marL="1166460" lvl="2" indent="-233291" defTabSz="933168">
              <a:buFont typeface="Arial" pitchFamily="34" charset="0"/>
              <a:buChar char="•"/>
              <a:defRPr/>
            </a:pPr>
            <a:r>
              <a:rPr lang="en-US" dirty="0"/>
              <a:t>Click the button next to </a:t>
            </a:r>
            <a:r>
              <a:rPr lang="en-US" b="1" dirty="0"/>
              <a:t>Color</a:t>
            </a:r>
            <a:r>
              <a:rPr lang="en-US" dirty="0"/>
              <a:t>, click </a:t>
            </a:r>
            <a:r>
              <a:rPr lang="en-US" b="1" dirty="0"/>
              <a:t>More Colors</a:t>
            </a:r>
            <a:r>
              <a:rPr lang="en-US" dirty="0"/>
              <a:t>, and then in the </a:t>
            </a:r>
            <a:r>
              <a:rPr lang="en-US" b="1" dirty="0"/>
              <a:t>Colors</a:t>
            </a:r>
            <a:r>
              <a:rPr lang="en-US" dirty="0"/>
              <a:t> dialog box, on the </a:t>
            </a:r>
            <a:r>
              <a:rPr lang="en-US" b="1" dirty="0"/>
              <a:t>Custom</a:t>
            </a:r>
            <a:r>
              <a:rPr lang="en-US" dirty="0"/>
              <a:t> tab, enter values for Red: </a:t>
            </a:r>
            <a:r>
              <a:rPr lang="en-US" b="1" dirty="0"/>
              <a:t>130</a:t>
            </a:r>
            <a:r>
              <a:rPr lang="en-US" dirty="0"/>
              <a:t>, Green: </a:t>
            </a:r>
            <a:r>
              <a:rPr lang="en-US" b="1" dirty="0"/>
              <a:t>126</a:t>
            </a:r>
            <a:r>
              <a:rPr lang="en-US" dirty="0"/>
              <a:t>, and Blue: </a:t>
            </a:r>
            <a:r>
              <a:rPr lang="en-US" b="1" dirty="0"/>
              <a:t>102</a:t>
            </a:r>
            <a:r>
              <a:rPr lang="en-US" dirty="0"/>
              <a:t>.</a:t>
            </a:r>
          </a:p>
          <a:p>
            <a:pPr marL="699876" lvl="1" indent="-233291">
              <a:buFont typeface="Arial" pitchFamily="34" charset="0"/>
              <a:buChar char="•"/>
            </a:pPr>
            <a:r>
              <a:rPr lang="en-US" dirty="0"/>
              <a:t>Select the last stop on the slider, and then do the following: </a:t>
            </a:r>
          </a:p>
          <a:p>
            <a:pPr marL="1166460" lvl="2" indent="-233291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Position </a:t>
            </a:r>
            <a:r>
              <a:rPr lang="en-US" dirty="0"/>
              <a:t>box, enter </a:t>
            </a:r>
            <a:r>
              <a:rPr lang="en-US" b="1" dirty="0"/>
              <a:t>71%</a:t>
            </a:r>
            <a:r>
              <a:rPr lang="en-US" dirty="0"/>
              <a:t>.</a:t>
            </a:r>
          </a:p>
          <a:p>
            <a:pPr marL="1166460" lvl="2" indent="-233291">
              <a:buFont typeface="Arial" pitchFamily="34" charset="0"/>
              <a:buChar char="•"/>
            </a:pPr>
            <a:r>
              <a:rPr lang="en-US" dirty="0"/>
              <a:t>Click the button next to </a:t>
            </a:r>
            <a:r>
              <a:rPr lang="en-US" b="1" dirty="0"/>
              <a:t>Color</a:t>
            </a:r>
            <a:r>
              <a:rPr lang="en-US" dirty="0"/>
              <a:t>, and then click </a:t>
            </a:r>
            <a:r>
              <a:rPr lang="en-US" b="1" dirty="0"/>
              <a:t>Black, Text 1 </a:t>
            </a:r>
            <a:r>
              <a:rPr lang="en-US" dirty="0"/>
              <a:t>(first row, second option from the left). </a:t>
            </a:r>
          </a:p>
          <a:p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4038" y="469900"/>
            <a:ext cx="3201987" cy="2400300"/>
          </a:xfrm>
        </p:spPr>
      </p:sp>
    </p:spTree>
    <p:extLst>
      <p:ext uri="{BB962C8B-B14F-4D97-AF65-F5344CB8AC3E}">
        <p14:creationId xmlns:p14="http://schemas.microsoft.com/office/powerpoint/2010/main" val="3048058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0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76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99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67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8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15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1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6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70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5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eg"/><Relationship Id="rId7" Type="http://schemas.openxmlformats.org/officeDocument/2006/relationships/hyperlink" Target="http://www.ucpcultureatwork.org/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adsp.org/resources/the-nadsp-competency-areas/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6AA3E"/>
            </a:gs>
            <a:gs pos="1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067284675"/>
              </p:ext>
            </p:extLst>
          </p:nvPr>
        </p:nvGraphicFramePr>
        <p:xfrm>
          <a:off x="381000" y="1397000"/>
          <a:ext cx="8458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19200" y="4572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small" dirty="0">
                <a:solidFill>
                  <a:schemeClr val="bg1"/>
                </a:solidFill>
              </a:rPr>
              <a:t>Welcome to UCP Central PA!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99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40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we do what we do?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FB03EE-6005-48CE-ABA5-61B75138D0FE}"/>
              </a:ext>
            </a:extLst>
          </p:cNvPr>
          <p:cNvSpPr/>
          <p:nvPr/>
        </p:nvSpPr>
        <p:spPr>
          <a:xfrm>
            <a:off x="533400" y="1493397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Our talented team of caring and compassionate employees facilitate a life without limits in many ways. Although, one thing remains constant—our unwavering focus 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on the needs, interests, and abilities of each person. This is what they have to say…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546020"/>
            <a:ext cx="5011374" cy="1138773"/>
          </a:xfrm>
          <a:prstGeom prst="rect">
            <a:avLst/>
          </a:prstGeom>
          <a:solidFill>
            <a:schemeClr val="tx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“Not a lot of people enjoy going to work every day, but I do. I want to help each individual reach their goals and love the home they live in.”                                          </a:t>
            </a:r>
            <a:r>
              <a:rPr lang="en-US" sz="1400" i="1" dirty="0">
                <a:solidFill>
                  <a:schemeClr val="bg1"/>
                </a:solidFill>
              </a:rPr>
              <a:t>~</a:t>
            </a:r>
            <a:r>
              <a:rPr lang="en-US" sz="1400" dirty="0" err="1">
                <a:solidFill>
                  <a:schemeClr val="bg1"/>
                </a:solidFill>
              </a:rPr>
              <a:t>Tandi</a:t>
            </a:r>
            <a:r>
              <a:rPr lang="en-US" sz="1400" dirty="0">
                <a:solidFill>
                  <a:schemeClr val="bg1"/>
                </a:solidFill>
              </a:rPr>
              <a:t> Lauver, Residential Services</a:t>
            </a:r>
            <a:endParaRPr lang="en-US" sz="1400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1" b="4199"/>
          <a:stretch/>
        </p:blipFill>
        <p:spPr>
          <a:xfrm>
            <a:off x="235591" y="3615049"/>
            <a:ext cx="3193409" cy="292200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2" name="TextBox 11"/>
          <p:cNvSpPr txBox="1"/>
          <p:nvPr/>
        </p:nvSpPr>
        <p:spPr>
          <a:xfrm>
            <a:off x="3352800" y="4995004"/>
            <a:ext cx="5562600" cy="1569660"/>
          </a:xfrm>
          <a:prstGeom prst="rect">
            <a:avLst/>
          </a:prstGeom>
          <a:solidFill>
            <a:schemeClr val="tx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 “</a:t>
            </a:r>
            <a:r>
              <a:rPr lang="en-US" sz="1600" i="1" dirty="0">
                <a:solidFill>
                  <a:schemeClr val="bg1"/>
                </a:solidFill>
              </a:rPr>
              <a:t>I had no way of knowing when I first took this job that it would end up being my calling. I love the fact that no two days are alike, that the dynamics change day to day. I take it as a challenge to </a:t>
            </a:r>
            <a:r>
              <a:rPr lang="en-US" sz="1600" b="1" i="1" dirty="0">
                <a:solidFill>
                  <a:schemeClr val="bg1"/>
                </a:solidFill>
              </a:rPr>
              <a:t>t</a:t>
            </a:r>
            <a:r>
              <a:rPr lang="en-US" sz="1600" i="1" dirty="0">
                <a:solidFill>
                  <a:schemeClr val="bg1"/>
                </a:solidFill>
              </a:rPr>
              <a:t>hink outside the box to find ways to improve someone’s capabilities and potential…</a:t>
            </a:r>
            <a:r>
              <a:rPr lang="en-US" sz="1600" dirty="0">
                <a:solidFill>
                  <a:schemeClr val="bg1"/>
                </a:solidFill>
              </a:rPr>
              <a:t>” </a:t>
            </a:r>
          </a:p>
          <a:p>
            <a:r>
              <a:rPr lang="en-US" sz="1400" dirty="0">
                <a:solidFill>
                  <a:schemeClr val="bg1"/>
                </a:solidFill>
              </a:rPr>
              <a:t>~ Sue </a:t>
            </a:r>
            <a:r>
              <a:rPr lang="en-US" sz="1400" dirty="0" err="1">
                <a:solidFill>
                  <a:schemeClr val="bg1"/>
                </a:solidFill>
              </a:rPr>
              <a:t>Eynon</a:t>
            </a:r>
            <a:r>
              <a:rPr lang="en-US" sz="1400" dirty="0">
                <a:solidFill>
                  <a:schemeClr val="bg1"/>
                </a:solidFill>
              </a:rPr>
              <a:t>, Community Participation Supports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36" b="6293"/>
          <a:stretch/>
        </p:blipFill>
        <p:spPr>
          <a:xfrm>
            <a:off x="5482554" y="2377822"/>
            <a:ext cx="3425855" cy="2698232"/>
          </a:xfrm>
          <a:prstGeom prst="rect">
            <a:avLst/>
          </a:prstGeom>
          <a:effectLst>
            <a:softEdge rad="63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68855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3962400"/>
            <a:ext cx="4106251" cy="2123658"/>
          </a:xfrm>
          <a:prstGeom prst="rect">
            <a:avLst/>
          </a:prstGeom>
          <a:solidFill>
            <a:schemeClr val="tx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endParaRPr lang="en-US" sz="1400" b="1" i="1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“The approach we’ve taken, the changes we’ve adopted, and the adjustments we’ve made in the home and to his routine all have one over-arching goal: to ensure JT lives the best life possible.” 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~ </a:t>
            </a:r>
            <a:r>
              <a:rPr lang="en-US" sz="1400" dirty="0">
                <a:solidFill>
                  <a:schemeClr val="bg1"/>
                </a:solidFill>
              </a:rPr>
              <a:t>Zaire Brown, Supervisor Residential Services </a:t>
            </a:r>
          </a:p>
          <a:p>
            <a:endParaRPr lang="en-US" sz="1400" i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4"/>
          <a:stretch/>
        </p:blipFill>
        <p:spPr>
          <a:xfrm>
            <a:off x="387293" y="304800"/>
            <a:ext cx="4023758" cy="36576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440" y="3658076"/>
            <a:ext cx="3921891" cy="294141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8" name="TextBox 17"/>
          <p:cNvSpPr txBox="1"/>
          <p:nvPr/>
        </p:nvSpPr>
        <p:spPr>
          <a:xfrm>
            <a:off x="4745680" y="457200"/>
            <a:ext cx="4017320" cy="3200876"/>
          </a:xfrm>
          <a:prstGeom prst="rect">
            <a:avLst/>
          </a:prstGeom>
          <a:solidFill>
            <a:schemeClr val="tx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“I have always loved working with individuals, dating back to my early years as a special education teacher. Even before that, my first summer job was working with disadvantaged teens. I love all aspects of my current position with UCP--everything from helping individuals secure the job and helping employers find a match—to supporting individuals in their new job and training them for growth. Bottom line: you either have it in you to do this line of work, or you don’t. I’m so glad that I do.” 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~ </a:t>
            </a:r>
            <a:r>
              <a:rPr lang="en-US" sz="1400" dirty="0">
                <a:solidFill>
                  <a:schemeClr val="bg1"/>
                </a:solidFill>
              </a:rPr>
              <a:t>Bonnie George, Employment Services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174417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en-US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Culture defined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447800"/>
            <a:ext cx="8229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Our employees ensure that our </a:t>
            </a:r>
            <a:r>
              <a:rPr lang="en-US" b="1" dirty="0"/>
              <a:t>six culture principles</a:t>
            </a:r>
            <a:r>
              <a:rPr lang="en-US" dirty="0"/>
              <a:t> </a:t>
            </a:r>
            <a:r>
              <a:rPr lang="en-US" i="1" dirty="0"/>
              <a:t>(AKA pillars</a:t>
            </a:r>
            <a:r>
              <a:rPr lang="en-US" dirty="0"/>
              <a:t>) are prominent in everything we do.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Be </a:t>
            </a:r>
            <a:r>
              <a:rPr lang="en-US" b="1" u="sng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person focused</a:t>
            </a:r>
            <a:r>
              <a:rPr lang="en-US" b="1" dirty="0">
                <a:latin typeface="+mj-lt"/>
              </a:rPr>
              <a:t>,</a:t>
            </a:r>
            <a:r>
              <a:rPr lang="en-US" dirty="0">
                <a:latin typeface="+mj-lt"/>
              </a:rPr>
              <a:t> ensure that each person’s interests and needs are the driving force behind your actions.  </a:t>
            </a:r>
          </a:p>
          <a:p>
            <a:endParaRPr lang="en-US" sz="1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communicate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>
                <a:latin typeface="+mj-lt"/>
              </a:rPr>
              <a:t>effectively, be clear and concise and ensure understanding with all stakeholders. </a:t>
            </a:r>
          </a:p>
          <a:p>
            <a:endParaRPr lang="en-US" sz="1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Exhibit </a:t>
            </a:r>
            <a:r>
              <a:rPr lang="en-US" b="1" u="sng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teamwork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, </a:t>
            </a:r>
            <a:r>
              <a:rPr lang="en-US" dirty="0">
                <a:latin typeface="+mj-lt"/>
              </a:rPr>
              <a:t>foster collaboration through trust, accountability, and respect. </a:t>
            </a:r>
          </a:p>
          <a:p>
            <a:endParaRPr lang="en-US" sz="1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inspire leadership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,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>
                <a:latin typeface="+mj-lt"/>
              </a:rPr>
              <a:t>demonstrate a commitment to help others learn new skills in a highly collaborative manner. </a:t>
            </a:r>
          </a:p>
          <a:p>
            <a:endParaRPr lang="en-US" sz="1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Remain </a:t>
            </a:r>
            <a:r>
              <a:rPr lang="en-US" b="1" u="sng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connected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,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>
                <a:latin typeface="+mj-lt"/>
              </a:rPr>
              <a:t>be passionate about–and proud of–the work you do, individually and with your team.</a:t>
            </a:r>
          </a:p>
          <a:p>
            <a:endParaRPr lang="en-US" sz="1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innovate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,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>
                <a:latin typeface="+mj-lt"/>
              </a:rPr>
              <a:t>work together to find creative and innovative ways to develop and deliver programs and services.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458058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7C5D6439-BAFD-6C47-ACE6-2417AE81E9A6}"/>
              </a:ext>
            </a:extLst>
          </p:cNvPr>
          <p:cNvSpPr txBox="1">
            <a:spLocks/>
          </p:cNvSpPr>
          <p:nvPr/>
        </p:nvSpPr>
        <p:spPr>
          <a:xfrm>
            <a:off x="352162" y="78446"/>
            <a:ext cx="8229600" cy="127604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UCP Culture at Work </a:t>
            </a:r>
          </a:p>
          <a:p>
            <a:r>
              <a:rPr lang="en-US" sz="36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the Principles Recognition Program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0DDB0F-B4F8-4268-8F95-EA16DE6400E9}"/>
              </a:ext>
            </a:extLst>
          </p:cNvPr>
          <p:cNvSpPr txBox="1"/>
          <p:nvPr/>
        </p:nvSpPr>
        <p:spPr>
          <a:xfrm>
            <a:off x="368996" y="1558958"/>
            <a:ext cx="8212766" cy="6463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Our employee recognition program is built upon those six core principles--and when we see someone exemplify these traits, we want them to know! 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98C566-60E2-4039-B0AA-CFD9DF8347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423" y="2473428"/>
            <a:ext cx="1490887" cy="1929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CC0377C-8D69-4742-BC44-30EB9E7FF7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903" y="2441134"/>
            <a:ext cx="1355955" cy="19580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98C4AE-E9AC-43DB-B2CA-BF49C34A3C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9" r="6990"/>
          <a:stretch/>
        </p:blipFill>
        <p:spPr>
          <a:xfrm>
            <a:off x="3647078" y="2519886"/>
            <a:ext cx="1676401" cy="1734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B20E82-C334-4EAC-8B5A-2C8B69B29C2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1" r="23529"/>
          <a:stretch/>
        </p:blipFill>
        <p:spPr>
          <a:xfrm>
            <a:off x="583910" y="2457684"/>
            <a:ext cx="1258574" cy="1929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80E0E07-91AB-48C0-A984-5539C4744750}"/>
              </a:ext>
            </a:extLst>
          </p:cNvPr>
          <p:cNvSpPr txBox="1"/>
          <p:nvPr/>
        </p:nvSpPr>
        <p:spPr>
          <a:xfrm>
            <a:off x="2590800" y="5299042"/>
            <a:ext cx="599096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533F"/>
                </a:solidFill>
              </a:rPr>
              <a:t>Recognize a team member for being a STAR </a:t>
            </a:r>
          </a:p>
          <a:p>
            <a:pPr algn="ctr"/>
            <a:r>
              <a:rPr lang="en-US" sz="2400" b="1" spc="-68" dirty="0">
                <a:solidFill>
                  <a:srgbClr val="00533F"/>
                </a:solidFill>
                <a:latin typeface="Arial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www.UCPCultureAtWork.org</a:t>
            </a:r>
            <a:endParaRPr lang="en-US" sz="2400" b="1" spc="-68" dirty="0">
              <a:solidFill>
                <a:srgbClr val="00533F"/>
              </a:solidFill>
              <a:latin typeface="Arial"/>
              <a:cs typeface="Arial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9CFDCDA6-4566-4581-9D60-446BD99966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36" y="4572000"/>
            <a:ext cx="2119845" cy="211984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FFF92D-A549-4B03-BC4B-8D5479C5F1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254" y="2473428"/>
            <a:ext cx="1241742" cy="1929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1351558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en-US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important to us?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600200"/>
            <a:ext cx="8763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533F"/>
                </a:solidFill>
              </a:rPr>
              <a:t>In addition to ensuring that the </a:t>
            </a:r>
            <a:r>
              <a:rPr lang="en-US" b="1" i="1" dirty="0">
                <a:solidFill>
                  <a:srgbClr val="00533F"/>
                </a:solidFill>
              </a:rPr>
              <a:t>SIX UCP Culture Principles </a:t>
            </a:r>
            <a:r>
              <a:rPr lang="en-US" i="1" dirty="0">
                <a:solidFill>
                  <a:srgbClr val="00533F"/>
                </a:solidFill>
              </a:rPr>
              <a:t>are prominent in everything you do, Life Themes are just as important as you deliver the UCP Mission: </a:t>
            </a:r>
          </a:p>
          <a:p>
            <a:endParaRPr lang="en-US" sz="1200" i="1" dirty="0">
              <a:solidFill>
                <a:srgbClr val="00533F"/>
              </a:solidFill>
            </a:endParaRPr>
          </a:p>
          <a:p>
            <a:r>
              <a:rPr lang="en-US" b="1" dirty="0">
                <a:solidFill>
                  <a:srgbClr val="00533F"/>
                </a:solidFill>
              </a:rPr>
              <a:t>Life </a:t>
            </a:r>
            <a:r>
              <a:rPr lang="en-US" b="1" i="1" dirty="0">
                <a:solidFill>
                  <a:srgbClr val="00533F"/>
                </a:solidFill>
              </a:rPr>
              <a:t>Themes </a:t>
            </a:r>
            <a:r>
              <a:rPr lang="en-US" i="1" dirty="0">
                <a:solidFill>
                  <a:srgbClr val="00533F"/>
                </a:solidFill>
              </a:rPr>
              <a:t>(dominant patterns of a person’s attitudes, beliefs, and behaviors) </a:t>
            </a:r>
            <a:r>
              <a:rPr lang="en-US" dirty="0">
                <a:solidFill>
                  <a:srgbClr val="00533F"/>
                </a:solidFill>
              </a:rPr>
              <a:t>that are important in our work: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533F"/>
                </a:solidFill>
              </a:rPr>
              <a:t>Be positive in nature</a:t>
            </a:r>
            <a:r>
              <a:rPr lang="en-US" dirty="0"/>
              <a:t>; quickly connect with others to develop positive and collaborative relationships.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533F"/>
                </a:solidFill>
              </a:rPr>
              <a:t>Remain mission focused</a:t>
            </a:r>
            <a:r>
              <a:rPr lang="en-US" dirty="0"/>
              <a:t>; understand how your personal efforts impact others’ lives.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533F"/>
                </a:solidFill>
              </a:rPr>
              <a:t>Be action oriented; </a:t>
            </a:r>
            <a:r>
              <a:rPr lang="en-US" dirty="0"/>
              <a:t>remain goal driven and strive to balance the personal needs of others with the task at hand.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533F"/>
                </a:solidFill>
              </a:rPr>
              <a:t>Be results driven</a:t>
            </a:r>
            <a:r>
              <a:rPr lang="en-US" dirty="0"/>
              <a:t>; maintain a balance between outcomes and the steps necessary to achieve them. </a:t>
            </a:r>
          </a:p>
          <a:p>
            <a:endParaRPr lang="en-US" sz="1200" dirty="0"/>
          </a:p>
          <a:p>
            <a:r>
              <a:rPr lang="en-US" dirty="0"/>
              <a:t>Employees at UCP are on-track when they live the culture principles and the life themes.   Employees who master the fifteen competencies as defined by the </a:t>
            </a:r>
            <a:r>
              <a:rPr lang="en-US" i="1" dirty="0"/>
              <a:t>National Alliance for Direct Support Professionals </a:t>
            </a:r>
            <a:r>
              <a:rPr lang="en-US" dirty="0"/>
              <a:t>reach the gold standard for performance. </a:t>
            </a:r>
            <a:r>
              <a:rPr lang="en-US" dirty="0">
                <a:hlinkClick r:id="rId3"/>
              </a:rPr>
              <a:t>https://nadsp.org/resources/the-nadsp-competency-areas/</a:t>
            </a:r>
            <a:r>
              <a:rPr lang="en-US" dirty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5265718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en-US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Culture of Listening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600200"/>
            <a:ext cx="8763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533F"/>
                </a:solidFill>
              </a:rPr>
              <a:t>UCPListens.com</a:t>
            </a:r>
            <a:r>
              <a:rPr lang="en-US" sz="1600" dirty="0"/>
              <a:t> </a:t>
            </a:r>
            <a:r>
              <a:rPr lang="en-US" dirty="0"/>
              <a:t>is your one stop place for our feedback opportunities. We want to listen to you, learn from you, and grow as an organization as a result. 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My 2 Cents- </a:t>
            </a:r>
            <a:r>
              <a:rPr lang="en-US" dirty="0"/>
              <a:t>An electronic comment box for employees to share feedback with leadership.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Speedbumps &amp; Solutions-</a:t>
            </a:r>
            <a:r>
              <a:rPr lang="en-US" dirty="0"/>
              <a:t> An opportunity to define a speedbump (problem) you are encountering and proposing a solution to that problem.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Recognition Program: Living the Principles-</a:t>
            </a:r>
            <a:r>
              <a:rPr lang="en-US" dirty="0"/>
              <a:t> An opportunity for you to recognize your peers for modeling the principles that define who we are on our best days.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Surveys-</a:t>
            </a:r>
            <a:r>
              <a:rPr lang="en-US" dirty="0"/>
              <a:t> An opportunity for you to provide feedback to leadership through structured surveys.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Compliance</a:t>
            </a:r>
            <a:r>
              <a:rPr lang="en-US" dirty="0"/>
              <a:t>- An opportunity for you to share concerns about improper conduct related to policies, laws, or regulations with our compliance officer without fear of retaliation. </a:t>
            </a:r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7598012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C4844-101E-4791-A4D0-76B7F8ED4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chemeClr val="bg1"/>
                </a:solidFill>
              </a:rPr>
              <a:t>Welcome to the UCP team! We are happy you chose UCP as a place to continue to grow in your career. You are important to us—as we simply cannot deliver our mission without your caring heart and selfless spirit. </a:t>
            </a:r>
          </a:p>
          <a:p>
            <a:pPr marL="0" indent="0">
              <a:buNone/>
            </a:pPr>
            <a:br>
              <a:rPr lang="en-US" i="1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~Janeen Latin, President/CEO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6" r="3302"/>
          <a:stretch/>
        </p:blipFill>
        <p:spPr>
          <a:xfrm>
            <a:off x="5181600" y="3372704"/>
            <a:ext cx="3352800" cy="25954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62742969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en-US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&amp;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112276" cy="434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Out Our MISSION</a:t>
            </a:r>
          </a:p>
          <a:p>
            <a:pPr marL="0" indent="0" algn="ctr">
              <a:buNone/>
            </a:pPr>
            <a:r>
              <a:rPr lang="en-US" sz="2400" dirty="0"/>
              <a:t>We empower people of diverse abilities to live a meaningful life through innovative support and services.</a:t>
            </a:r>
          </a:p>
          <a:p>
            <a:pPr marL="0" indent="0" algn="ctr">
              <a:buNone/>
            </a:pPr>
            <a:r>
              <a:rPr lang="en-US" sz="2400" dirty="0"/>
              <a:t> 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Pursuing Our VISION</a:t>
            </a:r>
          </a:p>
          <a:p>
            <a:pPr marL="0" indent="0" algn="ctr">
              <a:buNone/>
            </a:pPr>
            <a:r>
              <a:rPr lang="en-US" sz="2400" dirty="0"/>
              <a:t>Communities that embrace every individual’s abilities.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7730" y="1691481"/>
            <a:ext cx="3829070" cy="4770437"/>
          </a:xfrm>
          <a:effectLst>
            <a:softEdge rad="63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728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572000"/>
            <a:ext cx="8458200" cy="1981199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Our 1,600 staff members provide supports and services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in the home, in facility-based settings, and in the community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to more than 2,500 individuals of all ages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and abilities each year.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8676" y="381000"/>
            <a:ext cx="5342847" cy="3964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28811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9200"/>
            <a:ext cx="3207348" cy="6280150"/>
          </a:xfr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endParaRPr lang="en-US" sz="900" b="1" dirty="0">
              <a:solidFill>
                <a:schemeClr val="bg1"/>
              </a:solidFill>
            </a:endParaRPr>
          </a:p>
          <a:p>
            <a:pPr algn="ctr"/>
            <a:endParaRPr lang="en-US" sz="900" b="1" u="sng" dirty="0">
              <a:solidFill>
                <a:schemeClr val="bg1"/>
              </a:solidFill>
            </a:endParaRPr>
          </a:p>
          <a:p>
            <a:pPr algn="ctr"/>
            <a:r>
              <a:rPr lang="en-US" sz="1800" b="1" u="sng" dirty="0">
                <a:solidFill>
                  <a:schemeClr val="bg1"/>
                </a:solidFill>
              </a:rPr>
              <a:t>Diagnosis/Type of Disability</a:t>
            </a:r>
          </a:p>
          <a:p>
            <a:endParaRPr lang="en-US" sz="1000" dirty="0">
              <a:solidFill>
                <a:srgbClr val="FF0000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Despite our name, Cerebral Palsy is only one of more than 80 conditions and diagnoses for which UCP provides care and services. The </a:t>
            </a:r>
            <a:r>
              <a:rPr lang="en-US" sz="1800" b="1" i="1" dirty="0">
                <a:solidFill>
                  <a:schemeClr val="bg1"/>
                </a:solidFill>
              </a:rPr>
              <a:t>most prevalent diagnoses or conditions </a:t>
            </a:r>
            <a:r>
              <a:rPr lang="en-US" sz="1800" dirty="0">
                <a:solidFill>
                  <a:schemeClr val="bg1"/>
                </a:solidFill>
              </a:rPr>
              <a:t>of the people who have benefitted from our services in the last year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Intellectual/developmental</a:t>
            </a:r>
          </a:p>
          <a:p>
            <a:r>
              <a:rPr lang="en-US" sz="1800" dirty="0">
                <a:solidFill>
                  <a:schemeClr val="bg1"/>
                </a:solidFill>
              </a:rPr>
              <a:t>      disability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Developmental delay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Cerebral Palsy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Autism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Down Syndrome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0" y="353314"/>
            <a:ext cx="5111750" cy="58531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2000" b="1" dirty="0"/>
              <a:t>Supports and Services </a:t>
            </a:r>
            <a:r>
              <a:rPr lang="en-US" sz="2000" dirty="0"/>
              <a:t>are</a:t>
            </a:r>
            <a:r>
              <a:rPr lang="en-US" sz="2000" b="1" dirty="0"/>
              <a:t> </a:t>
            </a:r>
            <a:r>
              <a:rPr lang="en-US" sz="2000" dirty="0"/>
              <a:t>offered in the central PA region as shown above, including administrative offices in Camp Hill, Selinsgrove and Lewistown.</a:t>
            </a:r>
            <a:endParaRPr lang="en-US" sz="2000" b="1" dirty="0"/>
          </a:p>
          <a:p>
            <a:endParaRPr lang="en-US" dirty="0"/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A491A672-C144-4F77-AA6D-E301C2F6E2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5" t="15619" r="11946"/>
          <a:stretch/>
        </p:blipFill>
        <p:spPr>
          <a:xfrm>
            <a:off x="3828875" y="318714"/>
            <a:ext cx="5075428" cy="432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DO…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2286000"/>
          </a:xfr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en-US" sz="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Intervention Services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We offer children who are experiencing delays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in meeting developmental milestones various                                                                      therapies to help them reach their full potential.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592A6B1-6AC7-475E-B5F6-F1A6E21E4780}"/>
              </a:ext>
            </a:extLst>
          </p:cNvPr>
          <p:cNvSpPr txBox="1">
            <a:spLocks/>
          </p:cNvSpPr>
          <p:nvPr/>
        </p:nvSpPr>
        <p:spPr>
          <a:xfrm>
            <a:off x="304800" y="4060272"/>
            <a:ext cx="8534400" cy="256912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 				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				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Support Services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				We deliver a broad system of support for 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				the entire family including grandparents 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				and siblings.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F91009-B4BA-4AE0-A04B-31A4DB877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4007920"/>
            <a:ext cx="3451840" cy="2588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9906" y="1598866"/>
            <a:ext cx="3509294" cy="2287334"/>
          </a:xfrm>
          <a:prstGeom prst="rect">
            <a:avLst/>
          </a:prstGeom>
          <a:effectLst>
            <a:softEdge rad="3175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70132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  <a:solidFill>
            <a:schemeClr val="accent5">
              <a:lumMod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DO…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381000" y="1600200"/>
            <a:ext cx="4114800" cy="4876800"/>
          </a:xfr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Changing Hands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We restore and refurbish home medical equipment and assistive technology (AT) devices and redistribute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them to the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community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free of charge.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941148D-32B6-4E9F-A451-30C3250F4FA3}"/>
              </a:ext>
            </a:extLst>
          </p:cNvPr>
          <p:cNvSpPr txBox="1">
            <a:spLocks/>
          </p:cNvSpPr>
          <p:nvPr/>
        </p:nvSpPr>
        <p:spPr>
          <a:xfrm>
            <a:off x="4724400" y="1600200"/>
            <a:ext cx="4038600" cy="4876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Assistive Technology Services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Our AT devices and services make everyday living easier, and otherwise impossible tasks possible.</a:t>
            </a:r>
          </a:p>
          <a:p>
            <a:pPr marL="0" indent="0">
              <a:buFont typeface="Arial" pitchFamily="34" charset="0"/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E9AE77-F63E-44B1-B1FD-DD0AABD469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7754" y="3025625"/>
            <a:ext cx="2301491" cy="306760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4B551B5D-9CC4-42C8-8A2F-9217873AD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1786" y="1676400"/>
            <a:ext cx="2496394" cy="3124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326128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DO…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2209800"/>
          </a:xfr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en-US" sz="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Employment Services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We provide the support, resources, and access                                                                                  that helps people secure, maintain, and succeed                                                                             at competitive, meaningful employment. 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B08EB5-8EA8-493E-BCC7-052B4A9652B8}"/>
              </a:ext>
            </a:extLst>
          </p:cNvPr>
          <p:cNvSpPr txBox="1">
            <a:spLocks/>
          </p:cNvSpPr>
          <p:nvPr/>
        </p:nvSpPr>
        <p:spPr>
          <a:xfrm>
            <a:off x="304800" y="3962400"/>
            <a:ext cx="8534400" cy="2514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800" b="1" dirty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chemeClr val="bg1"/>
                </a:solidFill>
              </a:rPr>
              <a:t>					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and Community Services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					We help people lead fuller, more 						independent, engaging lives while 						volunteering, working, shopping, 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					or participating in recreational 						opportunities. 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9CB9DA-690A-46E6-8B35-A325858830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5558" y="3653073"/>
            <a:ext cx="2913283" cy="2852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4989" y="1438854"/>
            <a:ext cx="3155611" cy="2371145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911694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6411" y="274638"/>
            <a:ext cx="8534400" cy="1143000"/>
          </a:xfrm>
          <a:solidFill>
            <a:schemeClr val="accent5">
              <a:lumMod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DO…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2286000"/>
          </a:xfr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Participation Supports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We match each person’s strengths,                                                                                                                                                                                 preferences, and abilities with available                                                                                                                                                             local opportunities in order to help them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build strong community connections.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3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941148D-32B6-4E9F-A451-30C3250F4FA3}"/>
              </a:ext>
            </a:extLst>
          </p:cNvPr>
          <p:cNvSpPr txBox="1">
            <a:spLocks/>
          </p:cNvSpPr>
          <p:nvPr/>
        </p:nvSpPr>
        <p:spPr>
          <a:xfrm>
            <a:off x="304800" y="4068762"/>
            <a:ext cx="8534400" cy="2514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chemeClr val="bg1"/>
                </a:solidFill>
              </a:rPr>
              <a:t>				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chemeClr val="bg1"/>
                </a:solidFill>
              </a:rPr>
              <a:t>													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Residential Services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				We provide a place to call home, and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     				a nurturing and supportive family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				environment rich with life experiences. </a:t>
            </a:r>
          </a:p>
          <a:p>
            <a:pPr marL="0" indent="0">
              <a:buFont typeface="Arial" pitchFamily="34" charset="0"/>
              <a:buNone/>
            </a:pPr>
            <a:endParaRPr lang="en-US" sz="2300" dirty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300" b="1" dirty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2080" y="1464941"/>
            <a:ext cx="3634479" cy="264859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2159EF-121C-47E2-964F-87628A8406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381" y="3886200"/>
            <a:ext cx="3743219" cy="2705100"/>
          </a:xfrm>
          <a:prstGeom prst="rect">
            <a:avLst/>
          </a:prstGeom>
          <a:effectLst>
            <a:softEdge rad="63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633250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  <a:solidFill>
            <a:schemeClr val="accent5">
              <a:lumMod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DO…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941148D-32B6-4E9F-A451-30C3250F4FA3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153400" cy="480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  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Agency with Choice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   We provide the opportunity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   for individuals to manage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   their own supports and services.</a:t>
            </a:r>
          </a:p>
          <a:p>
            <a:pPr marL="0" indent="0">
              <a:buFont typeface="Arial" pitchFamily="34" charset="0"/>
              <a:buNone/>
            </a:pPr>
            <a:endParaRPr lang="en-US" sz="2300" b="1" dirty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3900" y="1905000"/>
            <a:ext cx="3453638" cy="4001018"/>
          </a:xfrm>
          <a:prstGeom prst="rect">
            <a:avLst/>
          </a:prstGeom>
          <a:effectLst>
            <a:softEdge rad="3175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2479921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2|2.6|2.1|2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6.7|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6.7|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6.7|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9|2.1|3.8|4.6|4.1|6.5|2.2|7.2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9|4.3|9.4|3.2|6.9|2.4|10.4|6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9|2.1|3.8|4.6|4.1|6.5|2.2|7.2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9|4.3|9.4|3.2|6.9|2.4|10.4|6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9|4.3|9.4|3.2|6.9|2.4|10.4|6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2.3|9.2|5.7|7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2.3|9.2|5.7|7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0902D99-6D34-4974-BE6D-CA732313B1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2402</Words>
  <Application>Microsoft Office PowerPoint</Application>
  <PresentationFormat>On-screen Show (4:3)</PresentationFormat>
  <Paragraphs>209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Times New Roman</vt:lpstr>
      <vt:lpstr>Wingdings</vt:lpstr>
      <vt:lpstr>Office Theme</vt:lpstr>
      <vt:lpstr>PowerPoint Presentation</vt:lpstr>
      <vt:lpstr>Mission &amp; Vision</vt:lpstr>
      <vt:lpstr>PowerPoint Presentation</vt:lpstr>
      <vt:lpstr>PowerPoint Presentation</vt:lpstr>
      <vt:lpstr>WHAT WE DO…</vt:lpstr>
      <vt:lpstr>WHAT WE DO…</vt:lpstr>
      <vt:lpstr>WHAT WE DO…</vt:lpstr>
      <vt:lpstr>WHAT WE DO…</vt:lpstr>
      <vt:lpstr>WHAT WE DO…</vt:lpstr>
      <vt:lpstr>Why we do what we do?</vt:lpstr>
      <vt:lpstr>PowerPoint Presentation</vt:lpstr>
      <vt:lpstr>Our Culture defined</vt:lpstr>
      <vt:lpstr>PowerPoint Presentation</vt:lpstr>
      <vt:lpstr>What’s important to us?</vt:lpstr>
      <vt:lpstr>A Culture of Listening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2020-06-17T20:14:24Z</dcterms:created>
  <dcterms:modified xsi:type="dcterms:W3CDTF">2022-08-04T18:18:39Z</dcterms:modified>
</cp:coreProperties>
</file>