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1" r:id="rId1"/>
  </p:sldMasterIdLst>
  <p:notesMasterIdLst>
    <p:notesMasterId r:id="rId18"/>
  </p:notesMasterIdLst>
  <p:sldIdLst>
    <p:sldId id="256" r:id="rId2"/>
    <p:sldId id="289" r:id="rId3"/>
    <p:sldId id="275" r:id="rId4"/>
    <p:sldId id="271" r:id="rId5"/>
    <p:sldId id="280" r:id="rId6"/>
    <p:sldId id="291" r:id="rId7"/>
    <p:sldId id="277" r:id="rId8"/>
    <p:sldId id="272" r:id="rId9"/>
    <p:sldId id="284" r:id="rId10"/>
    <p:sldId id="290" r:id="rId11"/>
    <p:sldId id="274" r:id="rId12"/>
    <p:sldId id="282" r:id="rId13"/>
    <p:sldId id="261" r:id="rId14"/>
    <p:sldId id="267" r:id="rId15"/>
    <p:sldId id="269"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67803" autoAdjust="0"/>
  </p:normalViewPr>
  <p:slideViewPr>
    <p:cSldViewPr snapToGrid="0">
      <p:cViewPr varScale="1">
        <p:scale>
          <a:sx n="77" d="100"/>
          <a:sy n="77" d="100"/>
        </p:scale>
        <p:origin x="13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5A6CD-DD1A-4C66-A753-7C8408A3C8CA}" type="doc">
      <dgm:prSet loTypeId="urn:microsoft.com/office/officeart/2018/2/layout/IconVerticalSolidList" loCatId="icon" qsTypeId="urn:microsoft.com/office/officeart/2005/8/quickstyle/simple1" qsCatId="simple" csTypeId="urn:microsoft.com/office/officeart/2018/5/colors/Iconchunking_neutralicontext_accent6_2" csCatId="accent6" phldr="1"/>
      <dgm:spPr/>
      <dgm:t>
        <a:bodyPr/>
        <a:lstStyle/>
        <a:p>
          <a:endParaRPr lang="en-US"/>
        </a:p>
      </dgm:t>
    </dgm:pt>
    <dgm:pt modelId="{F865C79C-C6EA-48FA-ABAF-008D6DE4E3B4}">
      <dgm:prSet/>
      <dgm:spPr/>
      <dgm:t>
        <a:bodyPr/>
        <a:lstStyle/>
        <a:p>
          <a:r>
            <a:rPr lang="en-US" b="1" dirty="0"/>
            <a:t>Community Presence &amp; Participation is KEY</a:t>
          </a:r>
        </a:p>
      </dgm:t>
    </dgm:pt>
    <dgm:pt modelId="{18E751D2-DE09-4A7B-9DE7-C245B35A0BD7}" type="parTrans" cxnId="{C5B07996-5D54-4EDA-867A-70DF3A9640CF}">
      <dgm:prSet/>
      <dgm:spPr/>
      <dgm:t>
        <a:bodyPr/>
        <a:lstStyle/>
        <a:p>
          <a:endParaRPr lang="en-US"/>
        </a:p>
      </dgm:t>
    </dgm:pt>
    <dgm:pt modelId="{61CF0025-BB3D-4997-9044-B26B4FA757EE}" type="sibTrans" cxnId="{C5B07996-5D54-4EDA-867A-70DF3A9640CF}">
      <dgm:prSet/>
      <dgm:spPr/>
      <dgm:t>
        <a:bodyPr/>
        <a:lstStyle/>
        <a:p>
          <a:endParaRPr lang="en-US"/>
        </a:p>
      </dgm:t>
    </dgm:pt>
    <dgm:pt modelId="{11FB2BF2-5C2D-470E-B814-4CD83D2049A2}">
      <dgm:prSet/>
      <dgm:spPr/>
      <dgm:t>
        <a:bodyPr/>
        <a:lstStyle/>
        <a:p>
          <a:r>
            <a:rPr lang="en-US" dirty="0"/>
            <a:t>People must be active in their communities - go to typical places that other non-disabled persons go - banks, churches, gyms, restaurants, grocery stores, libraries…</a:t>
          </a:r>
        </a:p>
      </dgm:t>
    </dgm:pt>
    <dgm:pt modelId="{0472EDBD-EC92-461E-BA1F-0A94832291CF}" type="parTrans" cxnId="{6104300F-2102-4F3D-A111-4A610268E820}">
      <dgm:prSet/>
      <dgm:spPr/>
      <dgm:t>
        <a:bodyPr/>
        <a:lstStyle/>
        <a:p>
          <a:endParaRPr lang="en-US"/>
        </a:p>
      </dgm:t>
    </dgm:pt>
    <dgm:pt modelId="{07D6798B-CD44-46D2-8BDB-D9AAB451AF49}" type="sibTrans" cxnId="{6104300F-2102-4F3D-A111-4A610268E820}">
      <dgm:prSet/>
      <dgm:spPr/>
      <dgm:t>
        <a:bodyPr/>
        <a:lstStyle/>
        <a:p>
          <a:endParaRPr lang="en-US"/>
        </a:p>
      </dgm:t>
    </dgm:pt>
    <dgm:pt modelId="{C6FEA42B-6B99-4B02-93E8-760BB8E1274F}">
      <dgm:prSet/>
      <dgm:spPr/>
      <dgm:t>
        <a:bodyPr/>
        <a:lstStyle/>
        <a:p>
          <a:r>
            <a:rPr lang="en-US" dirty="0"/>
            <a:t>YOUR Role to ensure the person is </a:t>
          </a:r>
          <a:r>
            <a:rPr lang="en-US"/>
            <a:t>actively involved </a:t>
          </a:r>
          <a:r>
            <a:rPr lang="en-US" dirty="0"/>
            <a:t>in transactions, events, community functions (based upon individuals' preferences)</a:t>
          </a:r>
        </a:p>
      </dgm:t>
    </dgm:pt>
    <dgm:pt modelId="{EC41117D-B927-4450-92AA-678E29F6EBE9}" type="parTrans" cxnId="{E7B6744F-1373-40AA-B5C6-6C3079EFFFD9}">
      <dgm:prSet/>
      <dgm:spPr/>
      <dgm:t>
        <a:bodyPr/>
        <a:lstStyle/>
        <a:p>
          <a:endParaRPr lang="en-US"/>
        </a:p>
      </dgm:t>
    </dgm:pt>
    <dgm:pt modelId="{EA062610-671E-46B4-9070-F83E954ED998}" type="sibTrans" cxnId="{E7B6744F-1373-40AA-B5C6-6C3079EFFFD9}">
      <dgm:prSet/>
      <dgm:spPr/>
      <dgm:t>
        <a:bodyPr/>
        <a:lstStyle/>
        <a:p>
          <a:endParaRPr lang="en-US"/>
        </a:p>
      </dgm:t>
    </dgm:pt>
    <dgm:pt modelId="{64CFE22B-77C8-45B1-95C3-8C391FD6177D}" type="pres">
      <dgm:prSet presAssocID="{DE25A6CD-DD1A-4C66-A753-7C8408A3C8CA}" presName="root" presStyleCnt="0">
        <dgm:presLayoutVars>
          <dgm:dir/>
          <dgm:resizeHandles val="exact"/>
        </dgm:presLayoutVars>
      </dgm:prSet>
      <dgm:spPr/>
    </dgm:pt>
    <dgm:pt modelId="{E684CCF7-08DA-469B-B9EF-EADC3D6FE026}" type="pres">
      <dgm:prSet presAssocID="{F865C79C-C6EA-48FA-ABAF-008D6DE4E3B4}" presName="compNode" presStyleCnt="0"/>
      <dgm:spPr/>
    </dgm:pt>
    <dgm:pt modelId="{C0832554-FE2F-4D4A-AF6F-61CD06297F44}" type="pres">
      <dgm:prSet presAssocID="{F865C79C-C6EA-48FA-ABAF-008D6DE4E3B4}" presName="bgRect" presStyleLbl="bgShp" presStyleIdx="0" presStyleCnt="3"/>
      <dgm:spPr/>
    </dgm:pt>
    <dgm:pt modelId="{0E2579A4-2A96-4D40-BED3-28E4BE46A0AC}" type="pres">
      <dgm:prSet presAssocID="{F865C79C-C6EA-48FA-ABAF-008D6DE4E3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52947460-1511-43D2-B9CD-597D336A3555}" type="pres">
      <dgm:prSet presAssocID="{F865C79C-C6EA-48FA-ABAF-008D6DE4E3B4}" presName="spaceRect" presStyleCnt="0"/>
      <dgm:spPr/>
    </dgm:pt>
    <dgm:pt modelId="{68CA99B1-08BE-4F93-8BEE-DAEB99F0C15F}" type="pres">
      <dgm:prSet presAssocID="{F865C79C-C6EA-48FA-ABAF-008D6DE4E3B4}" presName="parTx" presStyleLbl="revTx" presStyleIdx="0" presStyleCnt="3">
        <dgm:presLayoutVars>
          <dgm:chMax val="0"/>
          <dgm:chPref val="0"/>
        </dgm:presLayoutVars>
      </dgm:prSet>
      <dgm:spPr/>
    </dgm:pt>
    <dgm:pt modelId="{88619AF3-E327-4772-A22A-D507A7477E03}" type="pres">
      <dgm:prSet presAssocID="{61CF0025-BB3D-4997-9044-B26B4FA757EE}" presName="sibTrans" presStyleCnt="0"/>
      <dgm:spPr/>
    </dgm:pt>
    <dgm:pt modelId="{4AE8D09D-905A-4E3B-A59F-AB4757BF3E07}" type="pres">
      <dgm:prSet presAssocID="{11FB2BF2-5C2D-470E-B814-4CD83D2049A2}" presName="compNode" presStyleCnt="0"/>
      <dgm:spPr/>
    </dgm:pt>
    <dgm:pt modelId="{BFEC4E69-C350-462C-93A4-A17F67BEBB3B}" type="pres">
      <dgm:prSet presAssocID="{11FB2BF2-5C2D-470E-B814-4CD83D2049A2}" presName="bgRect" presStyleLbl="bgShp" presStyleIdx="1" presStyleCnt="3"/>
      <dgm:spPr/>
    </dgm:pt>
    <dgm:pt modelId="{652D71C3-80BE-4AED-A0FE-BF91B91DCE8E}" type="pres">
      <dgm:prSet presAssocID="{11FB2BF2-5C2D-470E-B814-4CD83D2049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A3B3CDD4-5610-4AE9-ABA3-E1F81E7528C3}" type="pres">
      <dgm:prSet presAssocID="{11FB2BF2-5C2D-470E-B814-4CD83D2049A2}" presName="spaceRect" presStyleCnt="0"/>
      <dgm:spPr/>
    </dgm:pt>
    <dgm:pt modelId="{C21ED356-42E2-436A-BC8E-22498E6F87CE}" type="pres">
      <dgm:prSet presAssocID="{11FB2BF2-5C2D-470E-B814-4CD83D2049A2}" presName="parTx" presStyleLbl="revTx" presStyleIdx="1" presStyleCnt="3">
        <dgm:presLayoutVars>
          <dgm:chMax val="0"/>
          <dgm:chPref val="0"/>
        </dgm:presLayoutVars>
      </dgm:prSet>
      <dgm:spPr/>
    </dgm:pt>
    <dgm:pt modelId="{DFC189C3-0E14-41A2-A7EC-8558CE5B31BF}" type="pres">
      <dgm:prSet presAssocID="{07D6798B-CD44-46D2-8BDB-D9AAB451AF49}" presName="sibTrans" presStyleCnt="0"/>
      <dgm:spPr/>
    </dgm:pt>
    <dgm:pt modelId="{3FDFF900-A725-44BA-BE5D-70669E580661}" type="pres">
      <dgm:prSet presAssocID="{C6FEA42B-6B99-4B02-93E8-760BB8E1274F}" presName="compNode" presStyleCnt="0"/>
      <dgm:spPr/>
    </dgm:pt>
    <dgm:pt modelId="{7DDACB56-E5E2-4E2A-A735-B63DAD92A992}" type="pres">
      <dgm:prSet presAssocID="{C6FEA42B-6B99-4B02-93E8-760BB8E1274F}" presName="bgRect" presStyleLbl="bgShp" presStyleIdx="2" presStyleCnt="3"/>
      <dgm:spPr/>
    </dgm:pt>
    <dgm:pt modelId="{6D1CA72F-1F26-4D54-A5C1-F53C1EA0FAC3}" type="pres">
      <dgm:prSet presAssocID="{C6FEA42B-6B99-4B02-93E8-760BB8E127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50695396-ED01-4F62-95B2-D6C5A1C20FEE}" type="pres">
      <dgm:prSet presAssocID="{C6FEA42B-6B99-4B02-93E8-760BB8E1274F}" presName="spaceRect" presStyleCnt="0"/>
      <dgm:spPr/>
    </dgm:pt>
    <dgm:pt modelId="{695B3264-2AFC-433E-A4AA-CC6777EEF812}" type="pres">
      <dgm:prSet presAssocID="{C6FEA42B-6B99-4B02-93E8-760BB8E1274F}" presName="parTx" presStyleLbl="revTx" presStyleIdx="2" presStyleCnt="3">
        <dgm:presLayoutVars>
          <dgm:chMax val="0"/>
          <dgm:chPref val="0"/>
        </dgm:presLayoutVars>
      </dgm:prSet>
      <dgm:spPr/>
    </dgm:pt>
  </dgm:ptLst>
  <dgm:cxnLst>
    <dgm:cxn modelId="{6104300F-2102-4F3D-A111-4A610268E820}" srcId="{DE25A6CD-DD1A-4C66-A753-7C8408A3C8CA}" destId="{11FB2BF2-5C2D-470E-B814-4CD83D2049A2}" srcOrd="1" destOrd="0" parTransId="{0472EDBD-EC92-461E-BA1F-0A94832291CF}" sibTransId="{07D6798B-CD44-46D2-8BDB-D9AAB451AF49}"/>
    <dgm:cxn modelId="{93A31C18-D9FF-41E1-ACF9-29A5FB4FA3FD}" type="presOf" srcId="{DE25A6CD-DD1A-4C66-A753-7C8408A3C8CA}" destId="{64CFE22B-77C8-45B1-95C3-8C391FD6177D}" srcOrd="0" destOrd="0" presId="urn:microsoft.com/office/officeart/2018/2/layout/IconVerticalSolidList"/>
    <dgm:cxn modelId="{E7B6744F-1373-40AA-B5C6-6C3079EFFFD9}" srcId="{DE25A6CD-DD1A-4C66-A753-7C8408A3C8CA}" destId="{C6FEA42B-6B99-4B02-93E8-760BB8E1274F}" srcOrd="2" destOrd="0" parTransId="{EC41117D-B927-4450-92AA-678E29F6EBE9}" sibTransId="{EA062610-671E-46B4-9070-F83E954ED998}"/>
    <dgm:cxn modelId="{C5B07996-5D54-4EDA-867A-70DF3A9640CF}" srcId="{DE25A6CD-DD1A-4C66-A753-7C8408A3C8CA}" destId="{F865C79C-C6EA-48FA-ABAF-008D6DE4E3B4}" srcOrd="0" destOrd="0" parTransId="{18E751D2-DE09-4A7B-9DE7-C245B35A0BD7}" sibTransId="{61CF0025-BB3D-4997-9044-B26B4FA757EE}"/>
    <dgm:cxn modelId="{577472AE-A8E3-4F5E-8671-A571B2496543}" type="presOf" srcId="{F865C79C-C6EA-48FA-ABAF-008D6DE4E3B4}" destId="{68CA99B1-08BE-4F93-8BEE-DAEB99F0C15F}" srcOrd="0" destOrd="0" presId="urn:microsoft.com/office/officeart/2018/2/layout/IconVerticalSolidList"/>
    <dgm:cxn modelId="{880B15D4-77B8-4D88-8764-9A8EB2DF057B}" type="presOf" srcId="{11FB2BF2-5C2D-470E-B814-4CD83D2049A2}" destId="{C21ED356-42E2-436A-BC8E-22498E6F87CE}" srcOrd="0" destOrd="0" presId="urn:microsoft.com/office/officeart/2018/2/layout/IconVerticalSolidList"/>
    <dgm:cxn modelId="{7909D5EC-6174-466D-B860-01959480F8A0}" type="presOf" srcId="{C6FEA42B-6B99-4B02-93E8-760BB8E1274F}" destId="{695B3264-2AFC-433E-A4AA-CC6777EEF812}" srcOrd="0" destOrd="0" presId="urn:microsoft.com/office/officeart/2018/2/layout/IconVerticalSolidList"/>
    <dgm:cxn modelId="{4FF10DDD-666A-41FA-A188-194893651E46}" type="presParOf" srcId="{64CFE22B-77C8-45B1-95C3-8C391FD6177D}" destId="{E684CCF7-08DA-469B-B9EF-EADC3D6FE026}" srcOrd="0" destOrd="0" presId="urn:microsoft.com/office/officeart/2018/2/layout/IconVerticalSolidList"/>
    <dgm:cxn modelId="{23584A31-A3FE-4163-A912-8C45D0A6D707}" type="presParOf" srcId="{E684CCF7-08DA-469B-B9EF-EADC3D6FE026}" destId="{C0832554-FE2F-4D4A-AF6F-61CD06297F44}" srcOrd="0" destOrd="0" presId="urn:microsoft.com/office/officeart/2018/2/layout/IconVerticalSolidList"/>
    <dgm:cxn modelId="{EAD2D1D4-F253-4803-9E96-4F7E8154AF63}" type="presParOf" srcId="{E684CCF7-08DA-469B-B9EF-EADC3D6FE026}" destId="{0E2579A4-2A96-4D40-BED3-28E4BE46A0AC}" srcOrd="1" destOrd="0" presId="urn:microsoft.com/office/officeart/2018/2/layout/IconVerticalSolidList"/>
    <dgm:cxn modelId="{A9E7D379-0A9D-4781-B2F7-519B4E8A36E8}" type="presParOf" srcId="{E684CCF7-08DA-469B-B9EF-EADC3D6FE026}" destId="{52947460-1511-43D2-B9CD-597D336A3555}" srcOrd="2" destOrd="0" presId="urn:microsoft.com/office/officeart/2018/2/layout/IconVerticalSolidList"/>
    <dgm:cxn modelId="{ABC7C8CD-F9A2-4815-864D-C31D68780239}" type="presParOf" srcId="{E684CCF7-08DA-469B-B9EF-EADC3D6FE026}" destId="{68CA99B1-08BE-4F93-8BEE-DAEB99F0C15F}" srcOrd="3" destOrd="0" presId="urn:microsoft.com/office/officeart/2018/2/layout/IconVerticalSolidList"/>
    <dgm:cxn modelId="{3245EBF8-8592-445A-8474-ECA34658FE45}" type="presParOf" srcId="{64CFE22B-77C8-45B1-95C3-8C391FD6177D}" destId="{88619AF3-E327-4772-A22A-D507A7477E03}" srcOrd="1" destOrd="0" presId="urn:microsoft.com/office/officeart/2018/2/layout/IconVerticalSolidList"/>
    <dgm:cxn modelId="{3A6DACC0-C48F-40C8-96F6-32FD59A77A37}" type="presParOf" srcId="{64CFE22B-77C8-45B1-95C3-8C391FD6177D}" destId="{4AE8D09D-905A-4E3B-A59F-AB4757BF3E07}" srcOrd="2" destOrd="0" presId="urn:microsoft.com/office/officeart/2018/2/layout/IconVerticalSolidList"/>
    <dgm:cxn modelId="{C0B39A82-AADF-42F0-9941-2EDD2D278C5F}" type="presParOf" srcId="{4AE8D09D-905A-4E3B-A59F-AB4757BF3E07}" destId="{BFEC4E69-C350-462C-93A4-A17F67BEBB3B}" srcOrd="0" destOrd="0" presId="urn:microsoft.com/office/officeart/2018/2/layout/IconVerticalSolidList"/>
    <dgm:cxn modelId="{D10AB32A-8458-4A72-8A1E-0265DE04E739}" type="presParOf" srcId="{4AE8D09D-905A-4E3B-A59F-AB4757BF3E07}" destId="{652D71C3-80BE-4AED-A0FE-BF91B91DCE8E}" srcOrd="1" destOrd="0" presId="urn:microsoft.com/office/officeart/2018/2/layout/IconVerticalSolidList"/>
    <dgm:cxn modelId="{1CB5CD0B-7C1E-430A-84BF-5BB054AB08CC}" type="presParOf" srcId="{4AE8D09D-905A-4E3B-A59F-AB4757BF3E07}" destId="{A3B3CDD4-5610-4AE9-ABA3-E1F81E7528C3}" srcOrd="2" destOrd="0" presId="urn:microsoft.com/office/officeart/2018/2/layout/IconVerticalSolidList"/>
    <dgm:cxn modelId="{8EA243FB-3FE8-4A36-8D82-6A5FFE048B7E}" type="presParOf" srcId="{4AE8D09D-905A-4E3B-A59F-AB4757BF3E07}" destId="{C21ED356-42E2-436A-BC8E-22498E6F87CE}" srcOrd="3" destOrd="0" presId="urn:microsoft.com/office/officeart/2018/2/layout/IconVerticalSolidList"/>
    <dgm:cxn modelId="{6E188FB4-72F1-47E4-93B0-129D632CF841}" type="presParOf" srcId="{64CFE22B-77C8-45B1-95C3-8C391FD6177D}" destId="{DFC189C3-0E14-41A2-A7EC-8558CE5B31BF}" srcOrd="3" destOrd="0" presId="urn:microsoft.com/office/officeart/2018/2/layout/IconVerticalSolidList"/>
    <dgm:cxn modelId="{2F173DF4-1BAD-4069-8409-E9796541A845}" type="presParOf" srcId="{64CFE22B-77C8-45B1-95C3-8C391FD6177D}" destId="{3FDFF900-A725-44BA-BE5D-70669E580661}" srcOrd="4" destOrd="0" presId="urn:microsoft.com/office/officeart/2018/2/layout/IconVerticalSolidList"/>
    <dgm:cxn modelId="{009121F5-7113-444A-93D2-999CBC9C1168}" type="presParOf" srcId="{3FDFF900-A725-44BA-BE5D-70669E580661}" destId="{7DDACB56-E5E2-4E2A-A735-B63DAD92A992}" srcOrd="0" destOrd="0" presId="urn:microsoft.com/office/officeart/2018/2/layout/IconVerticalSolidList"/>
    <dgm:cxn modelId="{071DCDD1-8617-4098-851F-F8C8CE347AC1}" type="presParOf" srcId="{3FDFF900-A725-44BA-BE5D-70669E580661}" destId="{6D1CA72F-1F26-4D54-A5C1-F53C1EA0FAC3}" srcOrd="1" destOrd="0" presId="urn:microsoft.com/office/officeart/2018/2/layout/IconVerticalSolidList"/>
    <dgm:cxn modelId="{AE8AE146-48EC-4B2E-892D-236AA8797675}" type="presParOf" srcId="{3FDFF900-A725-44BA-BE5D-70669E580661}" destId="{50695396-ED01-4F62-95B2-D6C5A1C20FEE}" srcOrd="2" destOrd="0" presId="urn:microsoft.com/office/officeart/2018/2/layout/IconVerticalSolidList"/>
    <dgm:cxn modelId="{C8CADB9F-FF81-4C16-A61B-DC16EF4CE453}" type="presParOf" srcId="{3FDFF900-A725-44BA-BE5D-70669E580661}" destId="{695B3264-2AFC-433E-A4AA-CC6777EEF81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9A7F3-0C79-44EB-A9B1-972B7BA25A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24CC4F-7EA5-4EF6-A013-DDC1BB20FF48}">
      <dgm:prSet/>
      <dgm:spPr/>
      <dgm:t>
        <a:bodyPr/>
        <a:lstStyle/>
        <a:p>
          <a:pPr>
            <a:lnSpc>
              <a:spcPct val="100000"/>
            </a:lnSpc>
          </a:pPr>
          <a:r>
            <a:rPr lang="en-US" dirty="0"/>
            <a:t>YOUR ROLE is to help people plan and achieve their personal goals and desires through:</a:t>
          </a:r>
        </a:p>
      </dgm:t>
    </dgm:pt>
    <dgm:pt modelId="{3D61053D-1B31-4666-B9A7-4785628436D2}" type="parTrans" cxnId="{AE4FC51F-12CE-484B-BB93-D6040B071E99}">
      <dgm:prSet/>
      <dgm:spPr/>
      <dgm:t>
        <a:bodyPr/>
        <a:lstStyle/>
        <a:p>
          <a:endParaRPr lang="en-US"/>
        </a:p>
      </dgm:t>
    </dgm:pt>
    <dgm:pt modelId="{AA94A8AD-9E56-4570-A763-E12BAF950E32}" type="sibTrans" cxnId="{AE4FC51F-12CE-484B-BB93-D6040B071E99}">
      <dgm:prSet/>
      <dgm:spPr/>
      <dgm:t>
        <a:bodyPr/>
        <a:lstStyle/>
        <a:p>
          <a:endParaRPr lang="en-US"/>
        </a:p>
      </dgm:t>
    </dgm:pt>
    <dgm:pt modelId="{40F743BF-2D6D-46EE-81A2-7C506EF06EB4}">
      <dgm:prSet/>
      <dgm:spPr/>
      <dgm:t>
        <a:bodyPr/>
        <a:lstStyle/>
        <a:p>
          <a:pPr>
            <a:lnSpc>
              <a:spcPct val="100000"/>
            </a:lnSpc>
          </a:pPr>
          <a:r>
            <a:rPr lang="en-US" dirty="0"/>
            <a:t>COMMUNITY PRESENCE &amp; PARTICIPATION, </a:t>
          </a:r>
        </a:p>
      </dgm:t>
    </dgm:pt>
    <dgm:pt modelId="{C13AC7F7-1831-41A1-BA58-232ACA7F90A7}" type="parTrans" cxnId="{5D2C7981-687C-43D7-95FD-15943CE072CB}">
      <dgm:prSet/>
      <dgm:spPr/>
      <dgm:t>
        <a:bodyPr/>
        <a:lstStyle/>
        <a:p>
          <a:endParaRPr lang="en-US"/>
        </a:p>
      </dgm:t>
    </dgm:pt>
    <dgm:pt modelId="{C6211CF2-CB37-4A95-BE6B-DAE1B4BAD6F5}" type="sibTrans" cxnId="{5D2C7981-687C-43D7-95FD-15943CE072CB}">
      <dgm:prSet/>
      <dgm:spPr/>
      <dgm:t>
        <a:bodyPr/>
        <a:lstStyle/>
        <a:p>
          <a:endParaRPr lang="en-US"/>
        </a:p>
      </dgm:t>
    </dgm:pt>
    <dgm:pt modelId="{E53DCFC0-FA90-4BE1-8521-00EE3250133F}">
      <dgm:prSet/>
      <dgm:spPr/>
      <dgm:t>
        <a:bodyPr/>
        <a:lstStyle/>
        <a:p>
          <a:pPr>
            <a:lnSpc>
              <a:spcPct val="100000"/>
            </a:lnSpc>
          </a:pPr>
          <a:r>
            <a:rPr lang="en-US" dirty="0"/>
            <a:t>ENCOURAGE VALUED SOCIAL ROLES, </a:t>
          </a:r>
        </a:p>
      </dgm:t>
    </dgm:pt>
    <dgm:pt modelId="{B58631C9-F824-40F7-9C7E-B1B3751F8B51}" type="parTrans" cxnId="{58654C26-F08E-4853-B26C-61A988FCBCE5}">
      <dgm:prSet/>
      <dgm:spPr/>
      <dgm:t>
        <a:bodyPr/>
        <a:lstStyle/>
        <a:p>
          <a:endParaRPr lang="en-US"/>
        </a:p>
      </dgm:t>
    </dgm:pt>
    <dgm:pt modelId="{D4131179-F567-46CE-AE7B-47D9DFF4963B}" type="sibTrans" cxnId="{58654C26-F08E-4853-B26C-61A988FCBCE5}">
      <dgm:prSet/>
      <dgm:spPr/>
      <dgm:t>
        <a:bodyPr/>
        <a:lstStyle/>
        <a:p>
          <a:endParaRPr lang="en-US"/>
        </a:p>
      </dgm:t>
    </dgm:pt>
    <dgm:pt modelId="{B5B08B66-E11F-4B03-A4A3-1DFAF9BC31D0}">
      <dgm:prSet/>
      <dgm:spPr/>
      <dgm:t>
        <a:bodyPr/>
        <a:lstStyle/>
        <a:p>
          <a:pPr>
            <a:lnSpc>
              <a:spcPct val="100000"/>
            </a:lnSpc>
          </a:pPr>
          <a:r>
            <a:rPr lang="en-US" dirty="0"/>
            <a:t>PROMOTE INDIVIDUAL CHOICE, </a:t>
          </a:r>
        </a:p>
      </dgm:t>
    </dgm:pt>
    <dgm:pt modelId="{1C955029-7117-47AD-AE5F-4E663B3E7FCF}" type="parTrans" cxnId="{691D7385-CA47-4128-9CCD-D1876E85C34A}">
      <dgm:prSet/>
      <dgm:spPr/>
      <dgm:t>
        <a:bodyPr/>
        <a:lstStyle/>
        <a:p>
          <a:endParaRPr lang="en-US"/>
        </a:p>
      </dgm:t>
    </dgm:pt>
    <dgm:pt modelId="{7DDF3F21-41E8-418F-B97D-DEB36943DF93}" type="sibTrans" cxnId="{691D7385-CA47-4128-9CCD-D1876E85C34A}">
      <dgm:prSet/>
      <dgm:spPr/>
      <dgm:t>
        <a:bodyPr/>
        <a:lstStyle/>
        <a:p>
          <a:endParaRPr lang="en-US"/>
        </a:p>
      </dgm:t>
    </dgm:pt>
    <dgm:pt modelId="{1A3DEAF8-CCCF-429D-AF1F-9859DE60B8CA}">
      <dgm:prSet/>
      <dgm:spPr/>
      <dgm:t>
        <a:bodyPr/>
        <a:lstStyle/>
        <a:p>
          <a:pPr>
            <a:lnSpc>
              <a:spcPct val="100000"/>
            </a:lnSpc>
          </a:pPr>
          <a:r>
            <a:rPr lang="en-US" dirty="0"/>
            <a:t>SUPPORT CONTRIBUTION</a:t>
          </a:r>
        </a:p>
      </dgm:t>
    </dgm:pt>
    <dgm:pt modelId="{1D48B43F-9815-4174-87DB-78B15F45BE11}" type="parTrans" cxnId="{7DFA674F-BD00-45FE-BD44-6CF0BFDA4D9F}">
      <dgm:prSet/>
      <dgm:spPr/>
      <dgm:t>
        <a:bodyPr/>
        <a:lstStyle/>
        <a:p>
          <a:endParaRPr lang="en-US"/>
        </a:p>
      </dgm:t>
    </dgm:pt>
    <dgm:pt modelId="{1BF7F52D-C6FB-430F-8CA8-535F9CF01790}" type="sibTrans" cxnId="{7DFA674F-BD00-45FE-BD44-6CF0BFDA4D9F}">
      <dgm:prSet/>
      <dgm:spPr/>
      <dgm:t>
        <a:bodyPr/>
        <a:lstStyle/>
        <a:p>
          <a:endParaRPr lang="en-US"/>
        </a:p>
      </dgm:t>
    </dgm:pt>
    <dgm:pt modelId="{909E9BD6-C18B-48CA-8E4B-26572E0E6007}">
      <dgm:prSet/>
      <dgm:spPr/>
      <dgm:t>
        <a:bodyPr/>
        <a:lstStyle/>
        <a:p>
          <a:pPr algn="l">
            <a:lnSpc>
              <a:spcPct val="100000"/>
            </a:lnSpc>
          </a:pPr>
          <a:r>
            <a:rPr lang="en-US" dirty="0"/>
            <a:t>…to ensure everyone experiences</a:t>
          </a:r>
          <a:r>
            <a:rPr lang="en-US" i="1" dirty="0"/>
            <a:t> their </a:t>
          </a:r>
          <a:r>
            <a:rPr lang="en-US" dirty="0"/>
            <a:t>EVERYDAY LIFE! </a:t>
          </a:r>
        </a:p>
      </dgm:t>
    </dgm:pt>
    <dgm:pt modelId="{1535F21C-8E11-4B12-996D-EBDE561A6F1E}" type="parTrans" cxnId="{1DF62C54-7006-4ECB-805D-51BAD465E493}">
      <dgm:prSet/>
      <dgm:spPr/>
      <dgm:t>
        <a:bodyPr/>
        <a:lstStyle/>
        <a:p>
          <a:endParaRPr lang="en-US"/>
        </a:p>
      </dgm:t>
    </dgm:pt>
    <dgm:pt modelId="{BB187605-716A-452F-9678-46836B6C0759}" type="sibTrans" cxnId="{1DF62C54-7006-4ECB-805D-51BAD465E493}">
      <dgm:prSet/>
      <dgm:spPr/>
      <dgm:t>
        <a:bodyPr/>
        <a:lstStyle/>
        <a:p>
          <a:endParaRPr lang="en-US"/>
        </a:p>
      </dgm:t>
    </dgm:pt>
    <dgm:pt modelId="{64940847-978E-45C4-858A-8E6D17D32CD1}" type="pres">
      <dgm:prSet presAssocID="{20A9A7F3-0C79-44EB-A9B1-972B7BA25ABE}" presName="root" presStyleCnt="0">
        <dgm:presLayoutVars>
          <dgm:dir/>
          <dgm:resizeHandles val="exact"/>
        </dgm:presLayoutVars>
      </dgm:prSet>
      <dgm:spPr/>
    </dgm:pt>
    <dgm:pt modelId="{FFF170F8-636D-49E9-BC65-DD6ACD282923}" type="pres">
      <dgm:prSet presAssocID="{5624CC4F-7EA5-4EF6-A013-DDC1BB20FF48}" presName="compNode" presStyleCnt="0"/>
      <dgm:spPr/>
    </dgm:pt>
    <dgm:pt modelId="{F72CB72B-5AF3-4878-A157-2009A4ACC428}" type="pres">
      <dgm:prSet presAssocID="{5624CC4F-7EA5-4EF6-A013-DDC1BB20FF48}" presName="bgRect" presStyleLbl="bgShp" presStyleIdx="0" presStyleCnt="6"/>
      <dgm:spPr/>
    </dgm:pt>
    <dgm:pt modelId="{2CBE9ECD-3A32-4EE5-BBA3-19605DF6B876}" type="pres">
      <dgm:prSet presAssocID="{5624CC4F-7EA5-4EF6-A013-DDC1BB20FF4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DCE872AD-D66F-4C31-AF36-F63A4C77BCF2}" type="pres">
      <dgm:prSet presAssocID="{5624CC4F-7EA5-4EF6-A013-DDC1BB20FF48}" presName="spaceRect" presStyleCnt="0"/>
      <dgm:spPr/>
    </dgm:pt>
    <dgm:pt modelId="{72128A2A-DA22-4D49-BA0B-AAF9626B814C}" type="pres">
      <dgm:prSet presAssocID="{5624CC4F-7EA5-4EF6-A013-DDC1BB20FF48}" presName="parTx" presStyleLbl="revTx" presStyleIdx="0" presStyleCnt="6">
        <dgm:presLayoutVars>
          <dgm:chMax val="0"/>
          <dgm:chPref val="0"/>
        </dgm:presLayoutVars>
      </dgm:prSet>
      <dgm:spPr/>
    </dgm:pt>
    <dgm:pt modelId="{4295CFFC-7D92-4E4D-B4D4-DC6B40B15740}" type="pres">
      <dgm:prSet presAssocID="{AA94A8AD-9E56-4570-A763-E12BAF950E32}" presName="sibTrans" presStyleCnt="0"/>
      <dgm:spPr/>
    </dgm:pt>
    <dgm:pt modelId="{AFE13B3A-64AF-45ED-BBD4-DB69A1A52430}" type="pres">
      <dgm:prSet presAssocID="{40F743BF-2D6D-46EE-81A2-7C506EF06EB4}" presName="compNode" presStyleCnt="0"/>
      <dgm:spPr/>
    </dgm:pt>
    <dgm:pt modelId="{3F35E83F-9074-470E-BA46-4110E9910309}" type="pres">
      <dgm:prSet presAssocID="{40F743BF-2D6D-46EE-81A2-7C506EF06EB4}" presName="bgRect" presStyleLbl="bgShp" presStyleIdx="1" presStyleCnt="6"/>
      <dgm:spPr/>
    </dgm:pt>
    <dgm:pt modelId="{8EE7315E-E93D-49F9-A367-C1EC1C2F1664}" type="pres">
      <dgm:prSet presAssocID="{40F743BF-2D6D-46EE-81A2-7C506EF06EB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E1093CB1-D09B-40AB-9E4A-037C9F1BEDCF}" type="pres">
      <dgm:prSet presAssocID="{40F743BF-2D6D-46EE-81A2-7C506EF06EB4}" presName="spaceRect" presStyleCnt="0"/>
      <dgm:spPr/>
    </dgm:pt>
    <dgm:pt modelId="{E8FB2650-0D26-480F-9DFC-5D699A705D6F}" type="pres">
      <dgm:prSet presAssocID="{40F743BF-2D6D-46EE-81A2-7C506EF06EB4}" presName="parTx" presStyleLbl="revTx" presStyleIdx="1" presStyleCnt="6">
        <dgm:presLayoutVars>
          <dgm:chMax val="0"/>
          <dgm:chPref val="0"/>
        </dgm:presLayoutVars>
      </dgm:prSet>
      <dgm:spPr/>
    </dgm:pt>
    <dgm:pt modelId="{472D115B-DF39-4EBA-B2FE-A162C66008FF}" type="pres">
      <dgm:prSet presAssocID="{C6211CF2-CB37-4A95-BE6B-DAE1B4BAD6F5}" presName="sibTrans" presStyleCnt="0"/>
      <dgm:spPr/>
    </dgm:pt>
    <dgm:pt modelId="{93A4AE00-726D-4368-917A-8F1310375B2C}" type="pres">
      <dgm:prSet presAssocID="{E53DCFC0-FA90-4BE1-8521-00EE3250133F}" presName="compNode" presStyleCnt="0"/>
      <dgm:spPr/>
    </dgm:pt>
    <dgm:pt modelId="{2ADD8B6F-3BCD-42DD-9C01-37B26D0675E4}" type="pres">
      <dgm:prSet presAssocID="{E53DCFC0-FA90-4BE1-8521-00EE3250133F}" presName="bgRect" presStyleLbl="bgShp" presStyleIdx="2" presStyleCnt="6"/>
      <dgm:spPr/>
    </dgm:pt>
    <dgm:pt modelId="{1B0AE2E7-16F9-45D8-8B71-018071B1DB57}" type="pres">
      <dgm:prSet presAssocID="{E53DCFC0-FA90-4BE1-8521-00EE3250133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4371D21F-370A-43BD-837E-CDCD5CD5F622}" type="pres">
      <dgm:prSet presAssocID="{E53DCFC0-FA90-4BE1-8521-00EE3250133F}" presName="spaceRect" presStyleCnt="0"/>
      <dgm:spPr/>
    </dgm:pt>
    <dgm:pt modelId="{719FAA9C-83A7-4B52-BEAD-B8FB2544FDFD}" type="pres">
      <dgm:prSet presAssocID="{E53DCFC0-FA90-4BE1-8521-00EE3250133F}" presName="parTx" presStyleLbl="revTx" presStyleIdx="2" presStyleCnt="6">
        <dgm:presLayoutVars>
          <dgm:chMax val="0"/>
          <dgm:chPref val="0"/>
        </dgm:presLayoutVars>
      </dgm:prSet>
      <dgm:spPr/>
    </dgm:pt>
    <dgm:pt modelId="{5E63AAD3-99E0-4993-A393-5B374C7385C1}" type="pres">
      <dgm:prSet presAssocID="{D4131179-F567-46CE-AE7B-47D9DFF4963B}" presName="sibTrans" presStyleCnt="0"/>
      <dgm:spPr/>
    </dgm:pt>
    <dgm:pt modelId="{A5E4A604-F0E8-4970-8076-20309DB1B747}" type="pres">
      <dgm:prSet presAssocID="{B5B08B66-E11F-4B03-A4A3-1DFAF9BC31D0}" presName="compNode" presStyleCnt="0"/>
      <dgm:spPr/>
    </dgm:pt>
    <dgm:pt modelId="{4847A2E2-85CB-46AE-BFD4-33B4D9A17881}" type="pres">
      <dgm:prSet presAssocID="{B5B08B66-E11F-4B03-A4A3-1DFAF9BC31D0}" presName="bgRect" presStyleLbl="bgShp" presStyleIdx="3" presStyleCnt="6"/>
      <dgm:spPr/>
    </dgm:pt>
    <dgm:pt modelId="{B55CF2DE-AA22-4DFE-94B0-2AD246A198DE}" type="pres">
      <dgm:prSet presAssocID="{B5B08B66-E11F-4B03-A4A3-1DFAF9BC31D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7FEA6265-7CF5-4659-90D2-93934C317788}" type="pres">
      <dgm:prSet presAssocID="{B5B08B66-E11F-4B03-A4A3-1DFAF9BC31D0}" presName="spaceRect" presStyleCnt="0"/>
      <dgm:spPr/>
    </dgm:pt>
    <dgm:pt modelId="{73101486-22AA-4F7A-BE00-385FCCD73D1F}" type="pres">
      <dgm:prSet presAssocID="{B5B08B66-E11F-4B03-A4A3-1DFAF9BC31D0}" presName="parTx" presStyleLbl="revTx" presStyleIdx="3" presStyleCnt="6">
        <dgm:presLayoutVars>
          <dgm:chMax val="0"/>
          <dgm:chPref val="0"/>
        </dgm:presLayoutVars>
      </dgm:prSet>
      <dgm:spPr/>
    </dgm:pt>
    <dgm:pt modelId="{181E27E3-37BD-411E-8B55-726B134845B7}" type="pres">
      <dgm:prSet presAssocID="{7DDF3F21-41E8-418F-B97D-DEB36943DF93}" presName="sibTrans" presStyleCnt="0"/>
      <dgm:spPr/>
    </dgm:pt>
    <dgm:pt modelId="{C14670DC-E7E7-44CB-8337-6E77359AE829}" type="pres">
      <dgm:prSet presAssocID="{1A3DEAF8-CCCF-429D-AF1F-9859DE60B8CA}" presName="compNode" presStyleCnt="0"/>
      <dgm:spPr/>
    </dgm:pt>
    <dgm:pt modelId="{D32AD4D2-0DB3-4906-BAF5-73B83E37D9E1}" type="pres">
      <dgm:prSet presAssocID="{1A3DEAF8-CCCF-429D-AF1F-9859DE60B8CA}" presName="bgRect" presStyleLbl="bgShp" presStyleIdx="4" presStyleCnt="6"/>
      <dgm:spPr/>
    </dgm:pt>
    <dgm:pt modelId="{F0A3D2D5-96F9-42E1-AB5F-B51DB1C5ECAD}" type="pres">
      <dgm:prSet presAssocID="{1A3DEAF8-CCCF-429D-AF1F-9859DE60B8C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E76262BE-2A2F-4940-9342-FDF44D7E0569}" type="pres">
      <dgm:prSet presAssocID="{1A3DEAF8-CCCF-429D-AF1F-9859DE60B8CA}" presName="spaceRect" presStyleCnt="0"/>
      <dgm:spPr/>
    </dgm:pt>
    <dgm:pt modelId="{AFC139B7-B744-46F4-821E-C751648E8CDE}" type="pres">
      <dgm:prSet presAssocID="{1A3DEAF8-CCCF-429D-AF1F-9859DE60B8CA}" presName="parTx" presStyleLbl="revTx" presStyleIdx="4" presStyleCnt="6">
        <dgm:presLayoutVars>
          <dgm:chMax val="0"/>
          <dgm:chPref val="0"/>
        </dgm:presLayoutVars>
      </dgm:prSet>
      <dgm:spPr/>
    </dgm:pt>
    <dgm:pt modelId="{4864FB7D-F7C1-473B-8E7E-4C7158189F68}" type="pres">
      <dgm:prSet presAssocID="{1BF7F52D-C6FB-430F-8CA8-535F9CF01790}" presName="sibTrans" presStyleCnt="0"/>
      <dgm:spPr/>
    </dgm:pt>
    <dgm:pt modelId="{2015A0CB-94EA-485E-9D34-6AD3406763C2}" type="pres">
      <dgm:prSet presAssocID="{909E9BD6-C18B-48CA-8E4B-26572E0E6007}" presName="compNode" presStyleCnt="0"/>
      <dgm:spPr/>
    </dgm:pt>
    <dgm:pt modelId="{A2F3E454-5671-4123-808D-0CB5B6998186}" type="pres">
      <dgm:prSet presAssocID="{909E9BD6-C18B-48CA-8E4B-26572E0E6007}" presName="bgRect" presStyleLbl="bgShp" presStyleIdx="5" presStyleCnt="6"/>
      <dgm:spPr/>
    </dgm:pt>
    <dgm:pt modelId="{AD70C782-2E62-4FE4-8202-8618964AF54D}" type="pres">
      <dgm:prSet presAssocID="{909E9BD6-C18B-48CA-8E4B-26572E0E600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niversal Access"/>
        </a:ext>
      </dgm:extLst>
    </dgm:pt>
    <dgm:pt modelId="{1BC1E4BE-6495-4F06-B3AC-95DBA8FFD9C6}" type="pres">
      <dgm:prSet presAssocID="{909E9BD6-C18B-48CA-8E4B-26572E0E6007}" presName="spaceRect" presStyleCnt="0"/>
      <dgm:spPr/>
    </dgm:pt>
    <dgm:pt modelId="{9342934A-47A9-470D-912C-A28470C28038}" type="pres">
      <dgm:prSet presAssocID="{909E9BD6-C18B-48CA-8E4B-26572E0E6007}" presName="parTx" presStyleLbl="revTx" presStyleIdx="5" presStyleCnt="6">
        <dgm:presLayoutVars>
          <dgm:chMax val="0"/>
          <dgm:chPref val="0"/>
        </dgm:presLayoutVars>
      </dgm:prSet>
      <dgm:spPr/>
    </dgm:pt>
  </dgm:ptLst>
  <dgm:cxnLst>
    <dgm:cxn modelId="{39884003-75D5-4E50-8255-B627FFE354E9}" type="presOf" srcId="{1A3DEAF8-CCCF-429D-AF1F-9859DE60B8CA}" destId="{AFC139B7-B744-46F4-821E-C751648E8CDE}" srcOrd="0" destOrd="0" presId="urn:microsoft.com/office/officeart/2018/2/layout/IconVerticalSolidList"/>
    <dgm:cxn modelId="{53410118-CA64-441D-8DEB-B18B89185950}" type="presOf" srcId="{B5B08B66-E11F-4B03-A4A3-1DFAF9BC31D0}" destId="{73101486-22AA-4F7A-BE00-385FCCD73D1F}" srcOrd="0" destOrd="0" presId="urn:microsoft.com/office/officeart/2018/2/layout/IconVerticalSolidList"/>
    <dgm:cxn modelId="{AE4FC51F-12CE-484B-BB93-D6040B071E99}" srcId="{20A9A7F3-0C79-44EB-A9B1-972B7BA25ABE}" destId="{5624CC4F-7EA5-4EF6-A013-DDC1BB20FF48}" srcOrd="0" destOrd="0" parTransId="{3D61053D-1B31-4666-B9A7-4785628436D2}" sibTransId="{AA94A8AD-9E56-4570-A763-E12BAF950E32}"/>
    <dgm:cxn modelId="{58654C26-F08E-4853-B26C-61A988FCBCE5}" srcId="{20A9A7F3-0C79-44EB-A9B1-972B7BA25ABE}" destId="{E53DCFC0-FA90-4BE1-8521-00EE3250133F}" srcOrd="2" destOrd="0" parTransId="{B58631C9-F824-40F7-9C7E-B1B3751F8B51}" sibTransId="{D4131179-F567-46CE-AE7B-47D9DFF4963B}"/>
    <dgm:cxn modelId="{E67C1E32-C8F6-4064-8726-BFEF1082F745}" type="presOf" srcId="{5624CC4F-7EA5-4EF6-A013-DDC1BB20FF48}" destId="{72128A2A-DA22-4D49-BA0B-AAF9626B814C}" srcOrd="0" destOrd="0" presId="urn:microsoft.com/office/officeart/2018/2/layout/IconVerticalSolidList"/>
    <dgm:cxn modelId="{92A63B6A-1D78-4002-98A3-57517FB5F6B2}" type="presOf" srcId="{20A9A7F3-0C79-44EB-A9B1-972B7BA25ABE}" destId="{64940847-978E-45C4-858A-8E6D17D32CD1}" srcOrd="0" destOrd="0" presId="urn:microsoft.com/office/officeart/2018/2/layout/IconVerticalSolidList"/>
    <dgm:cxn modelId="{7DFA674F-BD00-45FE-BD44-6CF0BFDA4D9F}" srcId="{20A9A7F3-0C79-44EB-A9B1-972B7BA25ABE}" destId="{1A3DEAF8-CCCF-429D-AF1F-9859DE60B8CA}" srcOrd="4" destOrd="0" parTransId="{1D48B43F-9815-4174-87DB-78B15F45BE11}" sibTransId="{1BF7F52D-C6FB-430F-8CA8-535F9CF01790}"/>
    <dgm:cxn modelId="{1DF62C54-7006-4ECB-805D-51BAD465E493}" srcId="{20A9A7F3-0C79-44EB-A9B1-972B7BA25ABE}" destId="{909E9BD6-C18B-48CA-8E4B-26572E0E6007}" srcOrd="5" destOrd="0" parTransId="{1535F21C-8E11-4B12-996D-EBDE561A6F1E}" sibTransId="{BB187605-716A-452F-9678-46836B6C0759}"/>
    <dgm:cxn modelId="{FB00E358-D53C-4C23-A5D6-2C24A04F3B87}" type="presOf" srcId="{E53DCFC0-FA90-4BE1-8521-00EE3250133F}" destId="{719FAA9C-83A7-4B52-BEAD-B8FB2544FDFD}" srcOrd="0" destOrd="0" presId="urn:microsoft.com/office/officeart/2018/2/layout/IconVerticalSolidList"/>
    <dgm:cxn modelId="{5D2C7981-687C-43D7-95FD-15943CE072CB}" srcId="{20A9A7F3-0C79-44EB-A9B1-972B7BA25ABE}" destId="{40F743BF-2D6D-46EE-81A2-7C506EF06EB4}" srcOrd="1" destOrd="0" parTransId="{C13AC7F7-1831-41A1-BA58-232ACA7F90A7}" sibTransId="{C6211CF2-CB37-4A95-BE6B-DAE1B4BAD6F5}"/>
    <dgm:cxn modelId="{691D7385-CA47-4128-9CCD-D1876E85C34A}" srcId="{20A9A7F3-0C79-44EB-A9B1-972B7BA25ABE}" destId="{B5B08B66-E11F-4B03-A4A3-1DFAF9BC31D0}" srcOrd="3" destOrd="0" parTransId="{1C955029-7117-47AD-AE5F-4E663B3E7FCF}" sibTransId="{7DDF3F21-41E8-418F-B97D-DEB36943DF93}"/>
    <dgm:cxn modelId="{C85F1F92-B9CA-41A0-957D-53C0E22A848A}" type="presOf" srcId="{40F743BF-2D6D-46EE-81A2-7C506EF06EB4}" destId="{E8FB2650-0D26-480F-9DFC-5D699A705D6F}" srcOrd="0" destOrd="0" presId="urn:microsoft.com/office/officeart/2018/2/layout/IconVerticalSolidList"/>
    <dgm:cxn modelId="{087387D5-282A-40CC-8860-FE9841F2CFCF}" type="presOf" srcId="{909E9BD6-C18B-48CA-8E4B-26572E0E6007}" destId="{9342934A-47A9-470D-912C-A28470C28038}" srcOrd="0" destOrd="0" presId="urn:microsoft.com/office/officeart/2018/2/layout/IconVerticalSolidList"/>
    <dgm:cxn modelId="{0BB60157-FCC2-459C-858B-0681C66DEAFD}" type="presParOf" srcId="{64940847-978E-45C4-858A-8E6D17D32CD1}" destId="{FFF170F8-636D-49E9-BC65-DD6ACD282923}" srcOrd="0" destOrd="0" presId="urn:microsoft.com/office/officeart/2018/2/layout/IconVerticalSolidList"/>
    <dgm:cxn modelId="{6A15F3AF-EA92-40A6-B628-FD815BEF584E}" type="presParOf" srcId="{FFF170F8-636D-49E9-BC65-DD6ACD282923}" destId="{F72CB72B-5AF3-4878-A157-2009A4ACC428}" srcOrd="0" destOrd="0" presId="urn:microsoft.com/office/officeart/2018/2/layout/IconVerticalSolidList"/>
    <dgm:cxn modelId="{61FB4E81-F728-463B-84FC-30D773322E7C}" type="presParOf" srcId="{FFF170F8-636D-49E9-BC65-DD6ACD282923}" destId="{2CBE9ECD-3A32-4EE5-BBA3-19605DF6B876}" srcOrd="1" destOrd="0" presId="urn:microsoft.com/office/officeart/2018/2/layout/IconVerticalSolidList"/>
    <dgm:cxn modelId="{C0FD7152-BB15-445B-A29A-FB66E6961EA3}" type="presParOf" srcId="{FFF170F8-636D-49E9-BC65-DD6ACD282923}" destId="{DCE872AD-D66F-4C31-AF36-F63A4C77BCF2}" srcOrd="2" destOrd="0" presId="urn:microsoft.com/office/officeart/2018/2/layout/IconVerticalSolidList"/>
    <dgm:cxn modelId="{FD9A8332-28A9-4C42-9088-A6CEEAEA6702}" type="presParOf" srcId="{FFF170F8-636D-49E9-BC65-DD6ACD282923}" destId="{72128A2A-DA22-4D49-BA0B-AAF9626B814C}" srcOrd="3" destOrd="0" presId="urn:microsoft.com/office/officeart/2018/2/layout/IconVerticalSolidList"/>
    <dgm:cxn modelId="{14AA96A1-82B2-4F8A-A52B-D79B60185C35}" type="presParOf" srcId="{64940847-978E-45C4-858A-8E6D17D32CD1}" destId="{4295CFFC-7D92-4E4D-B4D4-DC6B40B15740}" srcOrd="1" destOrd="0" presId="urn:microsoft.com/office/officeart/2018/2/layout/IconVerticalSolidList"/>
    <dgm:cxn modelId="{FE4744E2-BFCC-4F10-BD98-907C9CA2C4D9}" type="presParOf" srcId="{64940847-978E-45C4-858A-8E6D17D32CD1}" destId="{AFE13B3A-64AF-45ED-BBD4-DB69A1A52430}" srcOrd="2" destOrd="0" presId="urn:microsoft.com/office/officeart/2018/2/layout/IconVerticalSolidList"/>
    <dgm:cxn modelId="{BD3BD803-AF43-40CB-9B7A-2D9C3A7B038D}" type="presParOf" srcId="{AFE13B3A-64AF-45ED-BBD4-DB69A1A52430}" destId="{3F35E83F-9074-470E-BA46-4110E9910309}" srcOrd="0" destOrd="0" presId="urn:microsoft.com/office/officeart/2018/2/layout/IconVerticalSolidList"/>
    <dgm:cxn modelId="{3DF8D65D-6CDF-4AE2-975F-FF2AF525A6CE}" type="presParOf" srcId="{AFE13B3A-64AF-45ED-BBD4-DB69A1A52430}" destId="{8EE7315E-E93D-49F9-A367-C1EC1C2F1664}" srcOrd="1" destOrd="0" presId="urn:microsoft.com/office/officeart/2018/2/layout/IconVerticalSolidList"/>
    <dgm:cxn modelId="{1F0F0C12-7E84-47B4-806E-C707D9F1ABBD}" type="presParOf" srcId="{AFE13B3A-64AF-45ED-BBD4-DB69A1A52430}" destId="{E1093CB1-D09B-40AB-9E4A-037C9F1BEDCF}" srcOrd="2" destOrd="0" presId="urn:microsoft.com/office/officeart/2018/2/layout/IconVerticalSolidList"/>
    <dgm:cxn modelId="{460D9273-18B1-49D8-943A-8F6D21989295}" type="presParOf" srcId="{AFE13B3A-64AF-45ED-BBD4-DB69A1A52430}" destId="{E8FB2650-0D26-480F-9DFC-5D699A705D6F}" srcOrd="3" destOrd="0" presId="urn:microsoft.com/office/officeart/2018/2/layout/IconVerticalSolidList"/>
    <dgm:cxn modelId="{D617479A-2FB3-4134-BB40-DC0F61AE584A}" type="presParOf" srcId="{64940847-978E-45C4-858A-8E6D17D32CD1}" destId="{472D115B-DF39-4EBA-B2FE-A162C66008FF}" srcOrd="3" destOrd="0" presId="urn:microsoft.com/office/officeart/2018/2/layout/IconVerticalSolidList"/>
    <dgm:cxn modelId="{0F9D15D1-EF00-432C-87A4-2EA08FDAE6B6}" type="presParOf" srcId="{64940847-978E-45C4-858A-8E6D17D32CD1}" destId="{93A4AE00-726D-4368-917A-8F1310375B2C}" srcOrd="4" destOrd="0" presId="urn:microsoft.com/office/officeart/2018/2/layout/IconVerticalSolidList"/>
    <dgm:cxn modelId="{792DF684-299B-4927-ADBD-2E60DD987384}" type="presParOf" srcId="{93A4AE00-726D-4368-917A-8F1310375B2C}" destId="{2ADD8B6F-3BCD-42DD-9C01-37B26D0675E4}" srcOrd="0" destOrd="0" presId="urn:microsoft.com/office/officeart/2018/2/layout/IconVerticalSolidList"/>
    <dgm:cxn modelId="{3CCBF02B-7046-4BCA-9BBD-3C34B18ED9D4}" type="presParOf" srcId="{93A4AE00-726D-4368-917A-8F1310375B2C}" destId="{1B0AE2E7-16F9-45D8-8B71-018071B1DB57}" srcOrd="1" destOrd="0" presId="urn:microsoft.com/office/officeart/2018/2/layout/IconVerticalSolidList"/>
    <dgm:cxn modelId="{7317BF6F-C0C7-4966-906D-EAC62D9A2A1E}" type="presParOf" srcId="{93A4AE00-726D-4368-917A-8F1310375B2C}" destId="{4371D21F-370A-43BD-837E-CDCD5CD5F622}" srcOrd="2" destOrd="0" presId="urn:microsoft.com/office/officeart/2018/2/layout/IconVerticalSolidList"/>
    <dgm:cxn modelId="{F20FD7F3-674D-4A2B-9BFF-1A78344C6CA1}" type="presParOf" srcId="{93A4AE00-726D-4368-917A-8F1310375B2C}" destId="{719FAA9C-83A7-4B52-BEAD-B8FB2544FDFD}" srcOrd="3" destOrd="0" presId="urn:microsoft.com/office/officeart/2018/2/layout/IconVerticalSolidList"/>
    <dgm:cxn modelId="{6868D289-8874-4361-901D-D56635D0E0F3}" type="presParOf" srcId="{64940847-978E-45C4-858A-8E6D17D32CD1}" destId="{5E63AAD3-99E0-4993-A393-5B374C7385C1}" srcOrd="5" destOrd="0" presId="urn:microsoft.com/office/officeart/2018/2/layout/IconVerticalSolidList"/>
    <dgm:cxn modelId="{EDA4470D-4ECD-4A00-BE9B-6F6EA5FA8016}" type="presParOf" srcId="{64940847-978E-45C4-858A-8E6D17D32CD1}" destId="{A5E4A604-F0E8-4970-8076-20309DB1B747}" srcOrd="6" destOrd="0" presId="urn:microsoft.com/office/officeart/2018/2/layout/IconVerticalSolidList"/>
    <dgm:cxn modelId="{876657DA-11E9-45B6-AD44-D8923D7189E3}" type="presParOf" srcId="{A5E4A604-F0E8-4970-8076-20309DB1B747}" destId="{4847A2E2-85CB-46AE-BFD4-33B4D9A17881}" srcOrd="0" destOrd="0" presId="urn:microsoft.com/office/officeart/2018/2/layout/IconVerticalSolidList"/>
    <dgm:cxn modelId="{D4EFE9AD-B4A6-47D1-850A-8C7B06251574}" type="presParOf" srcId="{A5E4A604-F0E8-4970-8076-20309DB1B747}" destId="{B55CF2DE-AA22-4DFE-94B0-2AD246A198DE}" srcOrd="1" destOrd="0" presId="urn:microsoft.com/office/officeart/2018/2/layout/IconVerticalSolidList"/>
    <dgm:cxn modelId="{8DA33A51-6ADA-4EAA-BDC1-6F66BEADA464}" type="presParOf" srcId="{A5E4A604-F0E8-4970-8076-20309DB1B747}" destId="{7FEA6265-7CF5-4659-90D2-93934C317788}" srcOrd="2" destOrd="0" presId="urn:microsoft.com/office/officeart/2018/2/layout/IconVerticalSolidList"/>
    <dgm:cxn modelId="{25F9DCC3-D800-4951-90CD-164441F2C26C}" type="presParOf" srcId="{A5E4A604-F0E8-4970-8076-20309DB1B747}" destId="{73101486-22AA-4F7A-BE00-385FCCD73D1F}" srcOrd="3" destOrd="0" presId="urn:microsoft.com/office/officeart/2018/2/layout/IconVerticalSolidList"/>
    <dgm:cxn modelId="{5375BE4B-69AA-4398-93E5-79B11FEF4418}" type="presParOf" srcId="{64940847-978E-45C4-858A-8E6D17D32CD1}" destId="{181E27E3-37BD-411E-8B55-726B134845B7}" srcOrd="7" destOrd="0" presId="urn:microsoft.com/office/officeart/2018/2/layout/IconVerticalSolidList"/>
    <dgm:cxn modelId="{B1560326-925D-4C26-AF99-544FFFB94EB6}" type="presParOf" srcId="{64940847-978E-45C4-858A-8E6D17D32CD1}" destId="{C14670DC-E7E7-44CB-8337-6E77359AE829}" srcOrd="8" destOrd="0" presId="urn:microsoft.com/office/officeart/2018/2/layout/IconVerticalSolidList"/>
    <dgm:cxn modelId="{26CC5A3D-FD9D-4F33-9B71-6A0B391BCA91}" type="presParOf" srcId="{C14670DC-E7E7-44CB-8337-6E77359AE829}" destId="{D32AD4D2-0DB3-4906-BAF5-73B83E37D9E1}" srcOrd="0" destOrd="0" presId="urn:microsoft.com/office/officeart/2018/2/layout/IconVerticalSolidList"/>
    <dgm:cxn modelId="{EF4A8DDA-ACAF-4626-970A-B7D05F2F6201}" type="presParOf" srcId="{C14670DC-E7E7-44CB-8337-6E77359AE829}" destId="{F0A3D2D5-96F9-42E1-AB5F-B51DB1C5ECAD}" srcOrd="1" destOrd="0" presId="urn:microsoft.com/office/officeart/2018/2/layout/IconVerticalSolidList"/>
    <dgm:cxn modelId="{CA5A17CD-C349-4844-A733-90A1CFAA4159}" type="presParOf" srcId="{C14670DC-E7E7-44CB-8337-6E77359AE829}" destId="{E76262BE-2A2F-4940-9342-FDF44D7E0569}" srcOrd="2" destOrd="0" presId="urn:microsoft.com/office/officeart/2018/2/layout/IconVerticalSolidList"/>
    <dgm:cxn modelId="{350D71F9-7637-4863-96BB-8A10B008A72A}" type="presParOf" srcId="{C14670DC-E7E7-44CB-8337-6E77359AE829}" destId="{AFC139B7-B744-46F4-821E-C751648E8CDE}" srcOrd="3" destOrd="0" presId="urn:microsoft.com/office/officeart/2018/2/layout/IconVerticalSolidList"/>
    <dgm:cxn modelId="{7E86CB4F-DC0D-4958-ACD0-7C0EBEB1060C}" type="presParOf" srcId="{64940847-978E-45C4-858A-8E6D17D32CD1}" destId="{4864FB7D-F7C1-473B-8E7E-4C7158189F68}" srcOrd="9" destOrd="0" presId="urn:microsoft.com/office/officeart/2018/2/layout/IconVerticalSolidList"/>
    <dgm:cxn modelId="{5AC8D0AF-2598-49CF-AC94-45C83351EB2A}" type="presParOf" srcId="{64940847-978E-45C4-858A-8E6D17D32CD1}" destId="{2015A0CB-94EA-485E-9D34-6AD3406763C2}" srcOrd="10" destOrd="0" presId="urn:microsoft.com/office/officeart/2018/2/layout/IconVerticalSolidList"/>
    <dgm:cxn modelId="{0F54BC95-8518-4ED4-8F4D-C882CC42CF45}" type="presParOf" srcId="{2015A0CB-94EA-485E-9D34-6AD3406763C2}" destId="{A2F3E454-5671-4123-808D-0CB5B6998186}" srcOrd="0" destOrd="0" presId="urn:microsoft.com/office/officeart/2018/2/layout/IconVerticalSolidList"/>
    <dgm:cxn modelId="{ECBD94F7-17D1-4F61-B964-953FD2B1635F}" type="presParOf" srcId="{2015A0CB-94EA-485E-9D34-6AD3406763C2}" destId="{AD70C782-2E62-4FE4-8202-8618964AF54D}" srcOrd="1" destOrd="0" presId="urn:microsoft.com/office/officeart/2018/2/layout/IconVerticalSolidList"/>
    <dgm:cxn modelId="{A1CD8771-D0D6-4CC4-BA0E-1B0E0AAE1461}" type="presParOf" srcId="{2015A0CB-94EA-485E-9D34-6AD3406763C2}" destId="{1BC1E4BE-6495-4F06-B3AC-95DBA8FFD9C6}" srcOrd="2" destOrd="0" presId="urn:microsoft.com/office/officeart/2018/2/layout/IconVerticalSolidList"/>
    <dgm:cxn modelId="{732C2F91-C68E-4DB9-B448-60D1512C33B2}" type="presParOf" srcId="{2015A0CB-94EA-485E-9D34-6AD3406763C2}" destId="{9342934A-47A9-470D-912C-A28470C280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32554-FE2F-4D4A-AF6F-61CD06297F44}">
      <dsp:nvSpPr>
        <dsp:cNvPr id="0" name=""/>
        <dsp:cNvSpPr/>
      </dsp:nvSpPr>
      <dsp:spPr>
        <a:xfrm>
          <a:off x="0" y="531"/>
          <a:ext cx="10515600" cy="124293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579A4-2A96-4D40-BED3-28E4BE46A0A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CA99B1-08BE-4F93-8BEE-DAEB99F0C15F}">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1" kern="1200" dirty="0"/>
            <a:t>Community Presence &amp; Participation is KEY</a:t>
          </a:r>
        </a:p>
      </dsp:txBody>
      <dsp:txXfrm>
        <a:off x="1435590" y="531"/>
        <a:ext cx="9080009" cy="1242935"/>
      </dsp:txXfrm>
    </dsp:sp>
    <dsp:sp modelId="{BFEC4E69-C350-462C-93A4-A17F67BEBB3B}">
      <dsp:nvSpPr>
        <dsp:cNvPr id="0" name=""/>
        <dsp:cNvSpPr/>
      </dsp:nvSpPr>
      <dsp:spPr>
        <a:xfrm>
          <a:off x="0" y="1554201"/>
          <a:ext cx="10515600" cy="124293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D71C3-80BE-4AED-A0FE-BF91B91DCE8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1ED356-42E2-436A-BC8E-22498E6F87CE}">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dirty="0"/>
            <a:t>People must be active in their communities - go to typical places that other non-disabled persons go - banks, churches, gyms, restaurants, grocery stores, libraries…</a:t>
          </a:r>
        </a:p>
      </dsp:txBody>
      <dsp:txXfrm>
        <a:off x="1435590" y="1554201"/>
        <a:ext cx="9080009" cy="1242935"/>
      </dsp:txXfrm>
    </dsp:sp>
    <dsp:sp modelId="{7DDACB56-E5E2-4E2A-A735-B63DAD92A992}">
      <dsp:nvSpPr>
        <dsp:cNvPr id="0" name=""/>
        <dsp:cNvSpPr/>
      </dsp:nvSpPr>
      <dsp:spPr>
        <a:xfrm>
          <a:off x="0" y="3107870"/>
          <a:ext cx="10515600" cy="124293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CA72F-1F26-4D54-A5C1-F53C1EA0FAC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5B3264-2AFC-433E-A4AA-CC6777EEF812}">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dirty="0"/>
            <a:t>YOUR Role to ensure the person is </a:t>
          </a:r>
          <a:r>
            <a:rPr lang="en-US" sz="2300" kern="1200"/>
            <a:t>actively involved </a:t>
          </a:r>
          <a:r>
            <a:rPr lang="en-US" sz="2300" kern="1200" dirty="0"/>
            <a:t>in transactions, events, community functions (based upon individuals' preferences)</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CB72B-5AF3-4878-A157-2009A4ACC428}">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BE9ECD-3A32-4EE5-BBA3-19605DF6B876}">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128A2A-DA22-4D49-BA0B-AAF9626B814C}">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dirty="0"/>
            <a:t>YOUR ROLE is to help people plan and achieve their personal goals and desires through:</a:t>
          </a:r>
        </a:p>
      </dsp:txBody>
      <dsp:txXfrm>
        <a:off x="937002" y="1903"/>
        <a:ext cx="5576601" cy="811257"/>
      </dsp:txXfrm>
    </dsp:sp>
    <dsp:sp modelId="{3F35E83F-9074-470E-BA46-4110E9910309}">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7315E-E93D-49F9-A367-C1EC1C2F1664}">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FB2650-0D26-480F-9DFC-5D699A705D6F}">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dirty="0"/>
            <a:t>COMMUNITY PRESENCE &amp; PARTICIPATION, </a:t>
          </a:r>
        </a:p>
      </dsp:txBody>
      <dsp:txXfrm>
        <a:off x="937002" y="1015975"/>
        <a:ext cx="5576601" cy="811257"/>
      </dsp:txXfrm>
    </dsp:sp>
    <dsp:sp modelId="{2ADD8B6F-3BCD-42DD-9C01-37B26D0675E4}">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AE2E7-16F9-45D8-8B71-018071B1DB57}">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9FAA9C-83A7-4B52-BEAD-B8FB2544FDFD}">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dirty="0"/>
            <a:t>ENCOURAGE VALUED SOCIAL ROLES, </a:t>
          </a:r>
        </a:p>
      </dsp:txBody>
      <dsp:txXfrm>
        <a:off x="937002" y="2030048"/>
        <a:ext cx="5576601" cy="811257"/>
      </dsp:txXfrm>
    </dsp:sp>
    <dsp:sp modelId="{4847A2E2-85CB-46AE-BFD4-33B4D9A17881}">
      <dsp:nvSpPr>
        <dsp:cNvPr id="0" name=""/>
        <dsp:cNvSpPr/>
      </dsp:nvSpPr>
      <dsp:spPr>
        <a:xfrm>
          <a:off x="0" y="3044120"/>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5CF2DE-AA22-4DFE-94B0-2AD246A198DE}">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101486-22AA-4F7A-BE00-385FCCD73D1F}">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dirty="0"/>
            <a:t>PROMOTE INDIVIDUAL CHOICE, </a:t>
          </a:r>
        </a:p>
      </dsp:txBody>
      <dsp:txXfrm>
        <a:off x="937002" y="3044120"/>
        <a:ext cx="5576601" cy="811257"/>
      </dsp:txXfrm>
    </dsp:sp>
    <dsp:sp modelId="{D32AD4D2-0DB3-4906-BAF5-73B83E37D9E1}">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3D2D5-96F9-42E1-AB5F-B51DB1C5ECAD}">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C139B7-B744-46F4-821E-C751648E8CDE}">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dirty="0"/>
            <a:t>SUPPORT CONTRIBUTION</a:t>
          </a:r>
        </a:p>
      </dsp:txBody>
      <dsp:txXfrm>
        <a:off x="937002" y="4058192"/>
        <a:ext cx="5576601" cy="811257"/>
      </dsp:txXfrm>
    </dsp:sp>
    <dsp:sp modelId="{A2F3E454-5671-4123-808D-0CB5B6998186}">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0C782-2E62-4FE4-8202-8618964AF54D}">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42934A-47A9-470D-912C-A28470C28038}">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100000"/>
            </a:lnSpc>
            <a:spcBef>
              <a:spcPct val="0"/>
            </a:spcBef>
            <a:spcAft>
              <a:spcPct val="35000"/>
            </a:spcAft>
            <a:buNone/>
          </a:pPr>
          <a:r>
            <a:rPr lang="en-US" sz="1900" kern="1200" dirty="0"/>
            <a:t>…to ensure everyone experiences</a:t>
          </a:r>
          <a:r>
            <a:rPr lang="en-US" sz="1900" i="1" kern="1200" dirty="0"/>
            <a:t> their </a:t>
          </a:r>
          <a:r>
            <a:rPr lang="en-US" sz="1900" kern="1200" dirty="0"/>
            <a:t>EVERYDAY LIFE! </a:t>
          </a:r>
        </a:p>
      </dsp:txBody>
      <dsp:txXfrm>
        <a:off x="937002" y="5072264"/>
        <a:ext cx="5576601" cy="8112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816455-F13F-46C0-918E-088F55D31F19}"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0EA3E-51F2-404A-A17A-1BC06DB90408}" type="slidenum">
              <a:rPr lang="en-US" smtClean="0"/>
              <a:t>‹#›</a:t>
            </a:fld>
            <a:endParaRPr lang="en-US"/>
          </a:p>
        </p:txBody>
      </p:sp>
    </p:spTree>
    <p:extLst>
      <p:ext uri="{BB962C8B-B14F-4D97-AF65-F5344CB8AC3E}">
        <p14:creationId xmlns:p14="http://schemas.microsoft.com/office/powerpoint/2010/main" val="3069639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D0EA3E-51F2-404A-A17A-1BC06DB90408}" type="slidenum">
              <a:rPr lang="en-US" smtClean="0"/>
              <a:t>1</a:t>
            </a:fld>
            <a:endParaRPr lang="en-US"/>
          </a:p>
        </p:txBody>
      </p:sp>
    </p:spTree>
    <p:extLst>
      <p:ext uri="{BB962C8B-B14F-4D97-AF65-F5344CB8AC3E}">
        <p14:creationId xmlns:p14="http://schemas.microsoft.com/office/powerpoint/2010/main" val="200093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Carefully watch this 12-minute video and make note of the 1. valued social roles that Kenny gains because of person-centered planning practices and 2. think about ways his life is impacted and what that means both to him and to his family.</a:t>
            </a:r>
          </a:p>
          <a:p>
            <a:endParaRPr lang="en-US" b="0" dirty="0"/>
          </a:p>
          <a:p>
            <a:r>
              <a:rPr lang="en-US" b="1" dirty="0"/>
              <a:t>QUESTION: List one valued social role Kenny gains.</a:t>
            </a:r>
          </a:p>
          <a:p>
            <a:r>
              <a:rPr lang="en-US" b="1" dirty="0"/>
              <a:t>QUESTION: How does gaining the valued social role you listed positively impact Kenny’s life?</a:t>
            </a:r>
          </a:p>
          <a:p>
            <a:endParaRPr lang="en-US" b="1" dirty="0"/>
          </a:p>
        </p:txBody>
      </p:sp>
      <p:sp>
        <p:nvSpPr>
          <p:cNvPr id="4" name="Slide Number Placeholder 3"/>
          <p:cNvSpPr>
            <a:spLocks noGrp="1"/>
          </p:cNvSpPr>
          <p:nvPr>
            <p:ph type="sldNum" sz="quarter" idx="5"/>
          </p:nvPr>
        </p:nvSpPr>
        <p:spPr/>
        <p:txBody>
          <a:bodyPr/>
          <a:lstStyle/>
          <a:p>
            <a:fld id="{54D0EA3E-51F2-404A-A17A-1BC06DB90408}" type="slidenum">
              <a:rPr lang="en-US" smtClean="0"/>
              <a:t>10</a:t>
            </a:fld>
            <a:endParaRPr lang="en-US"/>
          </a:p>
        </p:txBody>
      </p:sp>
    </p:spTree>
    <p:extLst>
      <p:ext uri="{BB962C8B-B14F-4D97-AF65-F5344CB8AC3E}">
        <p14:creationId xmlns:p14="http://schemas.microsoft.com/office/powerpoint/2010/main" val="367601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t>YES! Valued roles give a person a “place” in society and powerfully impact people’s lives –</a:t>
            </a:r>
          </a:p>
          <a:p>
            <a:pPr defTabSz="931774">
              <a:defRPr/>
            </a:pPr>
            <a:endParaRPr lang="en-US" dirty="0"/>
          </a:p>
          <a:p>
            <a:pPr defTabSz="931774">
              <a:defRPr/>
            </a:pPr>
            <a:r>
              <a:rPr lang="en-US" dirty="0"/>
              <a:t>READ SLIDE</a:t>
            </a:r>
          </a:p>
          <a:p>
            <a:pPr defTabSz="931774">
              <a:defRPr/>
            </a:pPr>
            <a:endParaRPr lang="en-US" dirty="0"/>
          </a:p>
          <a:p>
            <a:pPr defTabSz="931774">
              <a:defRPr/>
            </a:pPr>
            <a:r>
              <a:rPr lang="en-US" dirty="0"/>
              <a:t>Dr. </a:t>
            </a:r>
            <a:r>
              <a:rPr lang="en-US" dirty="0" err="1"/>
              <a:t>Wolfensberger</a:t>
            </a:r>
            <a:r>
              <a:rPr lang="en-US" dirty="0"/>
              <a:t> was referring to these as “the good things in life.”</a:t>
            </a:r>
          </a:p>
        </p:txBody>
      </p:sp>
      <p:sp>
        <p:nvSpPr>
          <p:cNvPr id="4" name="Slide Number Placeholder 3"/>
          <p:cNvSpPr>
            <a:spLocks noGrp="1"/>
          </p:cNvSpPr>
          <p:nvPr>
            <p:ph type="sldNum" sz="quarter" idx="5"/>
          </p:nvPr>
        </p:nvSpPr>
        <p:spPr/>
        <p:txBody>
          <a:bodyPr/>
          <a:lstStyle/>
          <a:p>
            <a:fld id="{54D0EA3E-51F2-404A-A17A-1BC06DB90408}" type="slidenum">
              <a:rPr lang="en-US" smtClean="0"/>
              <a:t>11</a:t>
            </a:fld>
            <a:endParaRPr lang="en-US"/>
          </a:p>
        </p:txBody>
      </p:sp>
    </p:spTree>
    <p:extLst>
      <p:ext uri="{BB962C8B-B14F-4D97-AF65-F5344CB8AC3E}">
        <p14:creationId xmlns:p14="http://schemas.microsoft.com/office/powerpoint/2010/main" val="3960693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O'Brien is a leading thinker who has written widely in the field of disability. He and his wife are lifelong advocates of Person-Centered Planning and they developed framework that can serve as a guide for supporting people with developmental disabilities. They built their work in the early 90’s on the theories of Dr. Wolfersberger’s. </a:t>
            </a:r>
          </a:p>
          <a:p>
            <a:endParaRPr lang="en-US" dirty="0"/>
          </a:p>
          <a:p>
            <a:r>
              <a:rPr lang="en-US" dirty="0"/>
              <a:t>John says that Person-Centered Planning serves as a container for shaping collective intention around what a particular person finds meaningful and valuable in composing a life that they, and the people who love them, find worth living. The O’Brien’s person-centered framework is called the Five Valued Experiences. The Five Valued Experiences are Belonging, Respect, Sharing Spaces, Contribution, Choice, and each one are needed for us to enjoy a happy and meaningful life. Unfortunately, people with disabilities have WAY more access barriers to those valued experiences. </a:t>
            </a:r>
          </a:p>
          <a:p>
            <a:endParaRPr lang="en-US" dirty="0"/>
          </a:p>
          <a:p>
            <a:r>
              <a:rPr lang="en-US" dirty="0"/>
              <a:t>By incorporating the Five Accomplishments, on this screen, as part of the framework for person-centered planning, people with disabilities have a greater chance of gaining those Five Valued Experiences. The accomplishments are 1. Community Presence – how can we increase the presence of a person in local community life? , 2. Community Participation – how can we expand and deepen people’s relationships?, 3. Encouraging Valued Social Roles – how can we enhance the reputation people have and increase the # of valued ways people can contribute?, 4. Promoting Choice- how can we help people have more control and choice in life?, and 5. Supporting Contribution – how can we assist people to develop more competencies?</a:t>
            </a:r>
          </a:p>
          <a:p>
            <a:endParaRPr lang="en-US" dirty="0"/>
          </a:p>
          <a:p>
            <a:r>
              <a:rPr lang="en-US" dirty="0"/>
              <a:t>Really, the goal is community integration through integrative relationships.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4D0EA3E-51F2-404A-A17A-1BC06DB90408}" type="slidenum">
              <a:rPr lang="en-US" smtClean="0"/>
              <a:t>12</a:t>
            </a:fld>
            <a:endParaRPr lang="en-US"/>
          </a:p>
        </p:txBody>
      </p:sp>
    </p:spTree>
    <p:extLst>
      <p:ext uri="{BB962C8B-B14F-4D97-AF65-F5344CB8AC3E}">
        <p14:creationId xmlns:p14="http://schemas.microsoft.com/office/powerpoint/2010/main" val="182535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Our role and mission is to help foster and enhance integrative relationships that are freely given (unpaid) with valued typical people. </a:t>
            </a:r>
          </a:p>
          <a:p>
            <a:pPr defTabSz="931774">
              <a:defRPr/>
            </a:pPr>
            <a:r>
              <a:rPr lang="en-US" b="0" i="0" dirty="0">
                <a:solidFill>
                  <a:schemeClr val="tx1"/>
                </a:solidFill>
              </a:rPr>
              <a:t>In order to do that, people must be present and active in their communities; they need to go to typical places that other non-disabled persons go. Banks, churches, gyms, restaurants, grocery stores, library's, events, etc. </a:t>
            </a:r>
          </a:p>
          <a:p>
            <a:pPr defTabSz="931774">
              <a:defRPr/>
            </a:pPr>
            <a:r>
              <a:rPr lang="en-US" b="0" i="0" dirty="0">
                <a:solidFill>
                  <a:schemeClr val="tx1"/>
                </a:solidFill>
              </a:rPr>
              <a:t>People need to be fully integrated into their communities and when they are, </a:t>
            </a:r>
            <a:r>
              <a:rPr lang="en-US" dirty="0"/>
              <a:t>opportunities to connect and build relationships will increase, as will the opportunity to contribute! But it’s important to recognize that takes intention and time. Kenny’s everyday life was achieved over years, not weeks or months.</a:t>
            </a:r>
          </a:p>
          <a:p>
            <a:endParaRPr lang="en-US" dirty="0"/>
          </a:p>
        </p:txBody>
      </p:sp>
      <p:sp>
        <p:nvSpPr>
          <p:cNvPr id="4" name="Slide Number Placeholder 3"/>
          <p:cNvSpPr>
            <a:spLocks noGrp="1"/>
          </p:cNvSpPr>
          <p:nvPr>
            <p:ph type="sldNum" sz="quarter" idx="5"/>
          </p:nvPr>
        </p:nvSpPr>
        <p:spPr/>
        <p:txBody>
          <a:bodyPr/>
          <a:lstStyle/>
          <a:p>
            <a:fld id="{54D0EA3E-51F2-404A-A17A-1BC06DB90408}" type="slidenum">
              <a:rPr lang="en-US" smtClean="0"/>
              <a:t>13</a:t>
            </a:fld>
            <a:endParaRPr lang="en-US"/>
          </a:p>
        </p:txBody>
      </p:sp>
    </p:spTree>
    <p:extLst>
      <p:ext uri="{BB962C8B-B14F-4D97-AF65-F5344CB8AC3E}">
        <p14:creationId xmlns:p14="http://schemas.microsoft.com/office/powerpoint/2010/main" val="389380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An important part of our work is to encourage people we support to develop skills and gain competencies through things like –</a:t>
            </a:r>
          </a:p>
          <a:p>
            <a:r>
              <a:rPr lang="en-US" dirty="0">
                <a:solidFill>
                  <a:schemeClr val="tx1"/>
                </a:solidFill>
              </a:rPr>
              <a:t>Teaching and expanding on skills to support the ability to contribute.</a:t>
            </a:r>
          </a:p>
          <a:p>
            <a:r>
              <a:rPr lang="en-US" dirty="0">
                <a:solidFill>
                  <a:schemeClr val="tx1"/>
                </a:solidFill>
              </a:rPr>
              <a:t>Encouraging people to try to do for themselves and to promote independence.</a:t>
            </a:r>
          </a:p>
          <a:p>
            <a:pPr defTabSz="931774">
              <a:defRPr/>
            </a:pPr>
            <a:r>
              <a:rPr lang="en-US" dirty="0">
                <a:solidFill>
                  <a:schemeClr val="tx1"/>
                </a:solidFill>
              </a:rPr>
              <a:t>Encouraging new life experiences, while being mindful to follow the outcomes that are developed for each person, so we are all working towards the same goal and vision.</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4D0EA3E-51F2-404A-A17A-1BC06DB90408}" type="slidenum">
              <a:rPr lang="en-US" smtClean="0"/>
              <a:t>14</a:t>
            </a:fld>
            <a:endParaRPr lang="en-US"/>
          </a:p>
        </p:txBody>
      </p:sp>
    </p:spTree>
    <p:extLst>
      <p:ext uri="{BB962C8B-B14F-4D97-AF65-F5344CB8AC3E}">
        <p14:creationId xmlns:p14="http://schemas.microsoft.com/office/powerpoint/2010/main" val="35409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Ultimately, when individuals increase the number of relationships they have with non-disabled, non-paid persons they will be more confident, connected, independent and will </a:t>
            </a:r>
            <a:r>
              <a:rPr lang="en-US" dirty="0">
                <a:solidFill>
                  <a:schemeClr val="bg1"/>
                </a:solidFill>
              </a:rPr>
              <a:t>have a more </a:t>
            </a:r>
            <a:r>
              <a:rPr lang="en-US" dirty="0">
                <a:solidFill>
                  <a:srgbClr val="FFFFFF"/>
                </a:solidFill>
              </a:rPr>
              <a:t>meaningful and valued life, in both their home and communities. </a:t>
            </a:r>
          </a:p>
        </p:txBody>
      </p:sp>
      <p:sp>
        <p:nvSpPr>
          <p:cNvPr id="4" name="Slide Number Placeholder 3"/>
          <p:cNvSpPr>
            <a:spLocks noGrp="1"/>
          </p:cNvSpPr>
          <p:nvPr>
            <p:ph type="sldNum" sz="quarter" idx="5"/>
          </p:nvPr>
        </p:nvSpPr>
        <p:spPr/>
        <p:txBody>
          <a:bodyPr/>
          <a:lstStyle/>
          <a:p>
            <a:fld id="{54D0EA3E-51F2-404A-A17A-1BC06DB90408}" type="slidenum">
              <a:rPr lang="en-US" smtClean="0"/>
              <a:t>15</a:t>
            </a:fld>
            <a:endParaRPr lang="en-US"/>
          </a:p>
        </p:txBody>
      </p:sp>
    </p:spTree>
    <p:extLst>
      <p:ext uri="{BB962C8B-B14F-4D97-AF65-F5344CB8AC3E}">
        <p14:creationId xmlns:p14="http://schemas.microsoft.com/office/powerpoint/2010/main" val="105408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our title, our mission is the same – to empower people of diverse abilities to live a meaningful life through innovative support and services – and by doing so, we are helping people to work towards their vision of an Everyday Life. </a:t>
            </a:r>
          </a:p>
        </p:txBody>
      </p:sp>
      <p:sp>
        <p:nvSpPr>
          <p:cNvPr id="4" name="Slide Number Placeholder 3"/>
          <p:cNvSpPr>
            <a:spLocks noGrp="1"/>
          </p:cNvSpPr>
          <p:nvPr>
            <p:ph type="sldNum" sz="quarter" idx="5"/>
          </p:nvPr>
        </p:nvSpPr>
        <p:spPr/>
        <p:txBody>
          <a:bodyPr/>
          <a:lstStyle/>
          <a:p>
            <a:fld id="{54D0EA3E-51F2-404A-A17A-1BC06DB90408}" type="slidenum">
              <a:rPr lang="en-US" smtClean="0"/>
              <a:t>16</a:t>
            </a:fld>
            <a:endParaRPr lang="en-US"/>
          </a:p>
        </p:txBody>
      </p:sp>
    </p:spTree>
    <p:extLst>
      <p:ext uri="{BB962C8B-B14F-4D97-AF65-F5344CB8AC3E}">
        <p14:creationId xmlns:p14="http://schemas.microsoft.com/office/powerpoint/2010/main" val="141007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54D0EA3E-51F2-404A-A17A-1BC06DB90408}" type="slidenum">
              <a:rPr lang="en-US" smtClean="0"/>
              <a:t>2</a:t>
            </a:fld>
            <a:endParaRPr lang="en-US"/>
          </a:p>
        </p:txBody>
      </p:sp>
    </p:spTree>
    <p:extLst>
      <p:ext uri="{BB962C8B-B14F-4D97-AF65-F5344CB8AC3E}">
        <p14:creationId xmlns:p14="http://schemas.microsoft.com/office/powerpoint/2010/main" val="47493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54D0EA3E-51F2-404A-A17A-1BC06DB90408}" type="slidenum">
              <a:rPr lang="en-US" smtClean="0"/>
              <a:t>3</a:t>
            </a:fld>
            <a:endParaRPr lang="en-US"/>
          </a:p>
        </p:txBody>
      </p:sp>
    </p:spTree>
    <p:extLst>
      <p:ext uri="{BB962C8B-B14F-4D97-AF65-F5344CB8AC3E}">
        <p14:creationId xmlns:p14="http://schemas.microsoft.com/office/powerpoint/2010/main" val="4619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are to use the recommendations of </a:t>
            </a:r>
            <a:r>
              <a:rPr lang="en-US" i="1" dirty="0"/>
              <a:t>Everyday Lives </a:t>
            </a:r>
            <a:r>
              <a:rPr lang="en-US" dirty="0"/>
              <a:t>to support individuals and their families towards the possibility of achieving an everyday life. </a:t>
            </a:r>
          </a:p>
        </p:txBody>
      </p:sp>
      <p:sp>
        <p:nvSpPr>
          <p:cNvPr id="4" name="Slide Number Placeholder 3"/>
          <p:cNvSpPr>
            <a:spLocks noGrp="1"/>
          </p:cNvSpPr>
          <p:nvPr>
            <p:ph type="sldNum" sz="quarter" idx="5"/>
          </p:nvPr>
        </p:nvSpPr>
        <p:spPr/>
        <p:txBody>
          <a:bodyPr/>
          <a:lstStyle/>
          <a:p>
            <a:fld id="{54D0EA3E-51F2-404A-A17A-1BC06DB90408}" type="slidenum">
              <a:rPr lang="en-US" smtClean="0"/>
              <a:t>4</a:t>
            </a:fld>
            <a:endParaRPr lang="en-US"/>
          </a:p>
        </p:txBody>
      </p:sp>
    </p:spTree>
    <p:extLst>
      <p:ext uri="{BB962C8B-B14F-4D97-AF65-F5344CB8AC3E}">
        <p14:creationId xmlns:p14="http://schemas.microsoft.com/office/powerpoint/2010/main" val="213144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Out of curiosity, did anybody read any of the Value Statements and think “I’d be glad not to have that value in my own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Anyone willing to give up Control over your life? Stability? How about your Health? Ability to Communicate? </a:t>
            </a:r>
          </a:p>
          <a:p>
            <a:endParaRPr lang="en-US" dirty="0"/>
          </a:p>
          <a:p>
            <a:r>
              <a:rPr lang="en-US" dirty="0"/>
              <a:t>My point is that we often take for granted what we have but so often others are longing for just a small part of what we for take for granted every day, including the right and privilege to define and lead our own everyday life.  </a:t>
            </a:r>
          </a:p>
        </p:txBody>
      </p:sp>
      <p:sp>
        <p:nvSpPr>
          <p:cNvPr id="4" name="Slide Number Placeholder 3"/>
          <p:cNvSpPr>
            <a:spLocks noGrp="1"/>
          </p:cNvSpPr>
          <p:nvPr>
            <p:ph type="sldNum" sz="quarter" idx="5"/>
          </p:nvPr>
        </p:nvSpPr>
        <p:spPr/>
        <p:txBody>
          <a:bodyPr/>
          <a:lstStyle/>
          <a:p>
            <a:fld id="{54D0EA3E-51F2-404A-A17A-1BC06DB90408}" type="slidenum">
              <a:rPr lang="en-US" smtClean="0"/>
              <a:t>5</a:t>
            </a:fld>
            <a:endParaRPr lang="en-US"/>
          </a:p>
        </p:txBody>
      </p:sp>
    </p:spTree>
    <p:extLst>
      <p:ext uri="{BB962C8B-B14F-4D97-AF65-F5344CB8AC3E}">
        <p14:creationId xmlns:p14="http://schemas.microsoft.com/office/powerpoint/2010/main" val="249415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2-minute video that beautifully defines person-centered planning.</a:t>
            </a:r>
          </a:p>
        </p:txBody>
      </p:sp>
      <p:sp>
        <p:nvSpPr>
          <p:cNvPr id="4" name="Slide Number Placeholder 3"/>
          <p:cNvSpPr>
            <a:spLocks noGrp="1"/>
          </p:cNvSpPr>
          <p:nvPr>
            <p:ph type="sldNum" sz="quarter" idx="5"/>
          </p:nvPr>
        </p:nvSpPr>
        <p:spPr/>
        <p:txBody>
          <a:bodyPr/>
          <a:lstStyle/>
          <a:p>
            <a:fld id="{54D0EA3E-51F2-404A-A17A-1BC06DB90408}" type="slidenum">
              <a:rPr lang="en-US" smtClean="0"/>
              <a:t>6</a:t>
            </a:fld>
            <a:endParaRPr lang="en-US"/>
          </a:p>
        </p:txBody>
      </p:sp>
    </p:spTree>
    <p:extLst>
      <p:ext uri="{BB962C8B-B14F-4D97-AF65-F5344CB8AC3E}">
        <p14:creationId xmlns:p14="http://schemas.microsoft.com/office/powerpoint/2010/main" val="290140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Individual we support has an Individual Support Plan that can serve as a great resource for information for person-centered planning and practices, but that ISP is far from the only resource. Daily conversations and the sharing of ideas, soliciting feedback from all stakeholders – most importantly the Individual themselves– but also their supporters such as Families, Support Professionals, clinical staff, Support Coordinators, etc. is very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there are tools ODP has developed as part of their CPS Certification training (4 hours on myodp.org site) that can be used to assist with planning, and some of the information can be found on the Individual’s ISP:</a:t>
            </a:r>
          </a:p>
          <a:p>
            <a:pPr marL="0" indent="0">
              <a:buNone/>
            </a:pPr>
            <a:r>
              <a:rPr lang="en-US" sz="1200" b="1" dirty="0"/>
              <a:t>Like &amp; Admire </a:t>
            </a:r>
            <a:r>
              <a:rPr lang="en-US" sz="1200" b="0" dirty="0"/>
              <a:t>are positive </a:t>
            </a:r>
            <a:r>
              <a:rPr lang="en-US" sz="1200" dirty="0"/>
              <a:t>characteristics of the person. </a:t>
            </a:r>
          </a:p>
          <a:p>
            <a:pPr marL="0" indent="0">
              <a:buNone/>
            </a:pPr>
            <a:r>
              <a:rPr lang="en-US" sz="1200" b="1" dirty="0"/>
              <a:t>Important TO &amp; FOR </a:t>
            </a:r>
            <a:r>
              <a:rPr lang="en-US" sz="1200" b="0" dirty="0"/>
              <a:t>are things </a:t>
            </a:r>
            <a:r>
              <a:rPr lang="en-US" sz="1200" dirty="0"/>
              <a:t>that provide meaning and enjoyment TO each person and things that are needed FOR health, safety and to be a valued member of the community.</a:t>
            </a:r>
          </a:p>
          <a:p>
            <a:pPr marL="0" indent="0">
              <a:buNone/>
            </a:pPr>
            <a:r>
              <a:rPr lang="en-US" sz="1200" b="1" dirty="0"/>
              <a:t>Know &amp; Do to Support </a:t>
            </a:r>
            <a:r>
              <a:rPr lang="en-US" sz="1200" b="0" dirty="0"/>
              <a:t>provides specific </a:t>
            </a:r>
            <a:r>
              <a:rPr lang="en-US" sz="1200" dirty="0"/>
              <a:t>tips to promote positive experiences and ensure health and safety.</a:t>
            </a:r>
          </a:p>
          <a:p>
            <a:pPr marL="0" indent="0">
              <a:buNone/>
            </a:pPr>
            <a:r>
              <a:rPr lang="en-US" sz="1200" b="1" dirty="0"/>
              <a:t>What Does/Doesn’t Make Sense </a:t>
            </a:r>
            <a:r>
              <a:rPr lang="en-US" sz="1200" b="0" dirty="0"/>
              <a:t>address</a:t>
            </a:r>
            <a:r>
              <a:rPr lang="en-US" sz="1200" b="1" dirty="0"/>
              <a:t> </a:t>
            </a:r>
            <a:r>
              <a:rPr lang="en-US" sz="1200" dirty="0"/>
              <a:t>what needs to be present or absent from multiple perspectives.</a:t>
            </a:r>
          </a:p>
          <a:p>
            <a:pPr marL="0" indent="0">
              <a:buNone/>
            </a:pPr>
            <a:r>
              <a:rPr lang="en-US" sz="1200" b="1" dirty="0"/>
              <a:t>4+1 Questions</a:t>
            </a:r>
            <a:r>
              <a:rPr lang="en-US" sz="1200" dirty="0"/>
              <a:t> is a tool that can be used to reflect on past experiences to guide future efforts.</a:t>
            </a:r>
          </a:p>
        </p:txBody>
      </p:sp>
      <p:sp>
        <p:nvSpPr>
          <p:cNvPr id="4" name="Slide Number Placeholder 3"/>
          <p:cNvSpPr>
            <a:spLocks noGrp="1"/>
          </p:cNvSpPr>
          <p:nvPr>
            <p:ph type="sldNum" sz="quarter" idx="5"/>
          </p:nvPr>
        </p:nvSpPr>
        <p:spPr/>
        <p:txBody>
          <a:bodyPr/>
          <a:lstStyle/>
          <a:p>
            <a:fld id="{54D0EA3E-51F2-404A-A17A-1BC06DB90408}" type="slidenum">
              <a:rPr lang="en-US" smtClean="0"/>
              <a:t>7</a:t>
            </a:fld>
            <a:endParaRPr lang="en-US"/>
          </a:p>
        </p:txBody>
      </p:sp>
    </p:spTree>
    <p:extLst>
      <p:ext uri="{BB962C8B-B14F-4D97-AF65-F5344CB8AC3E}">
        <p14:creationId xmlns:p14="http://schemas.microsoft.com/office/powerpoint/2010/main" val="1878442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Theory of Social Role Valorization was developed by Dr. Wolf </a:t>
            </a:r>
            <a:r>
              <a:rPr lang="en-US" dirty="0" err="1"/>
              <a:t>Wolfensberger</a:t>
            </a:r>
            <a:r>
              <a:rPr lang="en-US" dirty="0"/>
              <a:t>. Dr. </a:t>
            </a:r>
            <a:r>
              <a:rPr lang="en-US" dirty="0" err="1"/>
              <a:t>Wolfensberger</a:t>
            </a:r>
            <a:r>
              <a:rPr lang="en-US" dirty="0"/>
              <a:t> was born in 1934 in Germany and emigrated to the US in 1950. He earned a PhD in Psychology, specializing in mental retardation (ID) and special education and became a Professor of Special Education and Director of the Training Institute for Human Service Planning, Leadership, and Change at Syracuse University. </a:t>
            </a:r>
          </a:p>
          <a:p>
            <a:r>
              <a:rPr lang="en-US" dirty="0"/>
              <a:t>He made an impressive number of significant contributions to the board sphere of human services, most particularly in regard to serving people who are socially devalued (‘less than’) or highly vulnerable people. </a:t>
            </a:r>
          </a:p>
          <a:p>
            <a:r>
              <a:rPr lang="en-US" dirty="0"/>
              <a:t>In 1972 his work ‘The Principle of Normalization in Human Services’ and a service quality evaluation tool called the ‘Program Analysis of Service Systems’ (aka PASS) contributed to an international wave of service change, moving away from segregating people from typical society (i.e. large institutions with horrible living conditions) towards supporting their integration into community settings and activities. </a:t>
            </a:r>
          </a:p>
          <a:p>
            <a:r>
              <a:rPr lang="en-US" dirty="0"/>
              <a:t>In the 80’s he moved away from the ‘normalization’ terminology because it was often misinterpreted, and he formulated an approach called the Social Role Valorization (SRV) to address the reality of social devaluation. The basic premise of SRV is that people are much more likely to experience the ‘good things life’ if they hold valued socials roles than if they do not. </a:t>
            </a:r>
          </a:p>
          <a:p>
            <a:r>
              <a:rPr lang="en-US" sz="1100" dirty="0"/>
              <a:t>PICS: </a:t>
            </a:r>
            <a:r>
              <a:rPr lang="en-US" sz="1100" dirty="0" err="1"/>
              <a:t>Willowbrook</a:t>
            </a:r>
            <a:r>
              <a:rPr lang="en-US" sz="1100" dirty="0"/>
              <a:t> State School in New York City from 1947-1987 (designed for 4k by 965 had 6k – gross understaffing, deplorable living conditions, unregulated abuse/neglect)</a:t>
            </a:r>
          </a:p>
          <a:p>
            <a:endParaRPr lang="en-US" dirty="0"/>
          </a:p>
        </p:txBody>
      </p:sp>
      <p:sp>
        <p:nvSpPr>
          <p:cNvPr id="4" name="Slide Number Placeholder 3"/>
          <p:cNvSpPr>
            <a:spLocks noGrp="1"/>
          </p:cNvSpPr>
          <p:nvPr>
            <p:ph type="sldNum" sz="quarter" idx="5"/>
          </p:nvPr>
        </p:nvSpPr>
        <p:spPr/>
        <p:txBody>
          <a:bodyPr/>
          <a:lstStyle/>
          <a:p>
            <a:fld id="{54D0EA3E-51F2-404A-A17A-1BC06DB90408}" type="slidenum">
              <a:rPr lang="en-US" smtClean="0"/>
              <a:t>8</a:t>
            </a:fld>
            <a:endParaRPr lang="en-US"/>
          </a:p>
        </p:txBody>
      </p:sp>
    </p:spTree>
    <p:extLst>
      <p:ext uri="{BB962C8B-B14F-4D97-AF65-F5344CB8AC3E}">
        <p14:creationId xmlns:p14="http://schemas.microsoft.com/office/powerpoint/2010/main" val="361370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examples of valued social roles that are important to people. People with disabilities often do not have many of these valued roles. </a:t>
            </a:r>
          </a:p>
          <a:p>
            <a:r>
              <a:rPr lang="en-US" dirty="0"/>
              <a:t>When we think about people we support – the title/roles we often consciously or unconsciously think of are words such as ‘individual, participant, resident, consumer, customer, client, patient’ – these are NOT valued social roles. </a:t>
            </a:r>
          </a:p>
          <a:p>
            <a:r>
              <a:rPr lang="en-US" dirty="0"/>
              <a:t>Our mission is to empower people of diverse abilities to live a meaningful life through innovative support and services. In other words, our work is help people gain valued social roles, as they desire.</a:t>
            </a:r>
          </a:p>
        </p:txBody>
      </p:sp>
      <p:sp>
        <p:nvSpPr>
          <p:cNvPr id="4" name="Slide Number Placeholder 3"/>
          <p:cNvSpPr>
            <a:spLocks noGrp="1"/>
          </p:cNvSpPr>
          <p:nvPr>
            <p:ph type="sldNum" sz="quarter" idx="5"/>
          </p:nvPr>
        </p:nvSpPr>
        <p:spPr/>
        <p:txBody>
          <a:bodyPr/>
          <a:lstStyle/>
          <a:p>
            <a:fld id="{54D0EA3E-51F2-404A-A17A-1BC06DB90408}" type="slidenum">
              <a:rPr lang="en-US" smtClean="0"/>
              <a:t>9</a:t>
            </a:fld>
            <a:endParaRPr lang="en-US"/>
          </a:p>
        </p:txBody>
      </p:sp>
    </p:spTree>
    <p:extLst>
      <p:ext uri="{BB962C8B-B14F-4D97-AF65-F5344CB8AC3E}">
        <p14:creationId xmlns:p14="http://schemas.microsoft.com/office/powerpoint/2010/main" val="1847367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8BB11-3437-42D0-B756-E62E09B95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E5B6E2-7BA7-4D4F-B724-E2AD57BD5B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59137F-A118-4910-9914-6C7B0B2C874D}"/>
              </a:ext>
            </a:extLst>
          </p:cNvPr>
          <p:cNvSpPr>
            <a:spLocks noGrp="1"/>
          </p:cNvSpPr>
          <p:nvPr>
            <p:ph type="dt" sz="half" idx="10"/>
          </p:nvPr>
        </p:nvSpPr>
        <p:spPr/>
        <p:txBody>
          <a:bodyPr/>
          <a:lstStyle/>
          <a:p>
            <a:fld id="{9334D819-9F07-4261-B09B-9E467E5D9002}" type="datetimeFigureOut">
              <a:rPr lang="en-US" smtClean="0"/>
              <a:pPr/>
              <a:t>5/25/2022</a:t>
            </a:fld>
            <a:endParaRPr lang="en-US" dirty="0"/>
          </a:p>
        </p:txBody>
      </p:sp>
      <p:sp>
        <p:nvSpPr>
          <p:cNvPr id="5" name="Footer Placeholder 4">
            <a:extLst>
              <a:ext uri="{FF2B5EF4-FFF2-40B4-BE49-F238E27FC236}">
                <a16:creationId xmlns:a16="http://schemas.microsoft.com/office/drawing/2014/main" id="{DC615076-92B0-455E-83F0-5CF7B41E9A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4DB373-0017-4581-99FE-A94C22FAF3A6}"/>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88718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5CE3-5544-4DC5-A86D-326B8AB3EE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E8C63-35FD-4C39-B7E2-C25F9978B5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EC8E2-2AD0-45BE-8F83-56910742D4A4}"/>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5" name="Footer Placeholder 4">
            <a:extLst>
              <a:ext uri="{FF2B5EF4-FFF2-40B4-BE49-F238E27FC236}">
                <a16:creationId xmlns:a16="http://schemas.microsoft.com/office/drawing/2014/main" id="{82BA2199-47E9-41A6-B08D-02191FC5C3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C43025-2A78-4EF0-8485-42B0BAD0C62C}"/>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7198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D5BF-1C1B-42A0-95CC-B1055EE6F3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930345-3C1B-461B-8901-FAAC902154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91809-4C42-4FB6-AB8A-833F1BA7D8AC}"/>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5" name="Footer Placeholder 4">
            <a:extLst>
              <a:ext uri="{FF2B5EF4-FFF2-40B4-BE49-F238E27FC236}">
                <a16:creationId xmlns:a16="http://schemas.microsoft.com/office/drawing/2014/main" id="{2D4661F4-428B-4C50-8D3F-80DA63708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D71C7-27EE-4F68-8BEF-FD1182208D4B}"/>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86628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E14F-F7B4-485C-BF02-0434D4EE09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DFE4C-F6B8-408F-A21A-B2EC7E4738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8A5CF-54C0-481F-8255-1A70ADA7BE3F}"/>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5" name="Footer Placeholder 4">
            <a:extLst>
              <a:ext uri="{FF2B5EF4-FFF2-40B4-BE49-F238E27FC236}">
                <a16:creationId xmlns:a16="http://schemas.microsoft.com/office/drawing/2014/main" id="{462E4FE0-3B67-49AF-B43A-87EBD75156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A08F06-7E3F-4B1F-A472-66EF0A54CEDF}"/>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354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4B47-4BD0-47A5-8BC0-3450451E90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0C6906-ADB2-43E6-B924-E4FB447FE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31BDFF-B95A-438F-9225-2EAE976AB217}"/>
              </a:ext>
            </a:extLst>
          </p:cNvPr>
          <p:cNvSpPr>
            <a:spLocks noGrp="1"/>
          </p:cNvSpPr>
          <p:nvPr>
            <p:ph type="dt" sz="half" idx="10"/>
          </p:nvPr>
        </p:nvSpPr>
        <p:spPr/>
        <p:txBody>
          <a:bodyPr/>
          <a:lstStyle/>
          <a:p>
            <a:fld id="{9334D819-9F07-4261-B09B-9E467E5D9002}" type="datetimeFigureOut">
              <a:rPr lang="en-US" smtClean="0"/>
              <a:pPr/>
              <a:t>5/25/2022</a:t>
            </a:fld>
            <a:endParaRPr lang="en-US" dirty="0"/>
          </a:p>
        </p:txBody>
      </p:sp>
      <p:sp>
        <p:nvSpPr>
          <p:cNvPr id="5" name="Footer Placeholder 4">
            <a:extLst>
              <a:ext uri="{FF2B5EF4-FFF2-40B4-BE49-F238E27FC236}">
                <a16:creationId xmlns:a16="http://schemas.microsoft.com/office/drawing/2014/main" id="{BFD2C980-6BA0-4032-8508-24688CC539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D6402C-C106-49BF-A1EE-2FF3CB5D2156}"/>
              </a:ext>
            </a:extLst>
          </p:cNvPr>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9735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F2F6-2254-46FA-A28C-3C7CD0CBD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F0FC2-85FF-4541-A05E-D9BE7DD1B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AB316E-D96F-43AB-B4EA-E1F26104BB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61782E-847E-442C-AD66-D81D2AD59BC5}"/>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6" name="Footer Placeholder 5">
            <a:extLst>
              <a:ext uri="{FF2B5EF4-FFF2-40B4-BE49-F238E27FC236}">
                <a16:creationId xmlns:a16="http://schemas.microsoft.com/office/drawing/2014/main" id="{6112094F-ECDC-4A57-8C90-D98F445F0A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684829-D296-498C-9AE3-EDC5CF23AE93}"/>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0193189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3F78-6282-47B6-A01B-7366ECEBDA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5D1FE3-CA0F-4330-A910-5BDB26082B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3156F-229B-464D-950F-32AEAF9A41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53AE3-AEC1-4D14-8295-BC955BAC7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1192EC-E2B7-4BD6-AC68-F7608B347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23D4BB-31F2-47E8-B99B-EB540AB5B221}"/>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8" name="Footer Placeholder 7">
            <a:extLst>
              <a:ext uri="{FF2B5EF4-FFF2-40B4-BE49-F238E27FC236}">
                <a16:creationId xmlns:a16="http://schemas.microsoft.com/office/drawing/2014/main" id="{0E9202D2-1197-4F3A-BA89-25176E52540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8F360E9-9432-4DB3-B657-3B765B902500}"/>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2560359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59B7-81B2-40A2-9761-4212BC4B8A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25588B-9270-4A58-AD4A-AD1350D509EA}"/>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4" name="Footer Placeholder 3">
            <a:extLst>
              <a:ext uri="{FF2B5EF4-FFF2-40B4-BE49-F238E27FC236}">
                <a16:creationId xmlns:a16="http://schemas.microsoft.com/office/drawing/2014/main" id="{E8D7207B-8A49-41A8-BE10-DED47DE27C6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7DE0FE-7933-4598-9EAC-D40D175E27E3}"/>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4127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F3163-2588-4CAC-A56B-4CDC879B0D3B}"/>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3" name="Footer Placeholder 2">
            <a:extLst>
              <a:ext uri="{FF2B5EF4-FFF2-40B4-BE49-F238E27FC236}">
                <a16:creationId xmlns:a16="http://schemas.microsoft.com/office/drawing/2014/main" id="{015BA30F-692C-4864-BDC6-558E99F5A01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DB7AA42-8BF4-46F2-B237-711F4015FB38}"/>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2919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2CB58-5C3D-48EF-B73E-7FBB6712E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23906-79B9-43D7-9A37-8523FFFDEB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E0EA6B-65DB-4285-8658-E08BB0655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76F34-AF1B-4DB7-890D-014061441A6E}"/>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6" name="Footer Placeholder 5">
            <a:extLst>
              <a:ext uri="{FF2B5EF4-FFF2-40B4-BE49-F238E27FC236}">
                <a16:creationId xmlns:a16="http://schemas.microsoft.com/office/drawing/2014/main" id="{D9A60180-2435-4D64-BC5C-9F71FFAD36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034EF1-DA63-4DD3-8912-DF5883C2D563}"/>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83710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8EDF-9BCC-4D23-9A1C-A1E696342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B1272C-4D36-4F93-8302-19BCA7A10F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60EA5-AAB3-4463-902B-A7C8F5C63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6778E9-2E8F-47EB-A4DB-2EF3E64B4E2D}"/>
              </a:ext>
            </a:extLst>
          </p:cNvPr>
          <p:cNvSpPr>
            <a:spLocks noGrp="1"/>
          </p:cNvSpPr>
          <p:nvPr>
            <p:ph type="dt" sz="half" idx="10"/>
          </p:nvPr>
        </p:nvSpPr>
        <p:spPr/>
        <p:txBody>
          <a:bodyPr/>
          <a:lstStyle/>
          <a:p>
            <a:fld id="{9334D819-9F07-4261-B09B-9E467E5D9002}" type="datetimeFigureOut">
              <a:rPr lang="en-US" smtClean="0"/>
              <a:t>5/25/2022</a:t>
            </a:fld>
            <a:endParaRPr lang="en-US" dirty="0"/>
          </a:p>
        </p:txBody>
      </p:sp>
      <p:sp>
        <p:nvSpPr>
          <p:cNvPr id="6" name="Footer Placeholder 5">
            <a:extLst>
              <a:ext uri="{FF2B5EF4-FFF2-40B4-BE49-F238E27FC236}">
                <a16:creationId xmlns:a16="http://schemas.microsoft.com/office/drawing/2014/main" id="{AD83A52F-8890-4E30-8003-247D8954D6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A59477-7440-452C-978D-E9CE98B03446}"/>
              </a:ext>
            </a:extLst>
          </p:cNvPr>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6698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FD5D1-0637-451B-ACE0-2E849F369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8CB81-913A-4927-8BB2-2EEDA8C33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AD955-5D90-4C5B-A72E-05B5BBDB9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5/25/2022</a:t>
            </a:fld>
            <a:endParaRPr lang="en-US" dirty="0"/>
          </a:p>
        </p:txBody>
      </p:sp>
      <p:sp>
        <p:nvSpPr>
          <p:cNvPr id="5" name="Footer Placeholder 4">
            <a:extLst>
              <a:ext uri="{FF2B5EF4-FFF2-40B4-BE49-F238E27FC236}">
                <a16:creationId xmlns:a16="http://schemas.microsoft.com/office/drawing/2014/main" id="{DFA2C2BC-9AAA-462C-B29C-4B8F75473C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E18CB1A-469A-4E93-BEEF-39023894C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8347551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nivBPmOvviY?feature=oembed" TargetMode="External"/><Relationship Id="rId5" Type="http://schemas.openxmlformats.org/officeDocument/2006/relationships/hyperlink" Target="https://www.youtube.com/watch?v=nivBPmOvviY"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y77y7XW8GtE?feature=oembed" TargetMode="External"/><Relationship Id="rId5" Type="http://schemas.openxmlformats.org/officeDocument/2006/relationships/hyperlink" Target="https://www.youtube.com/watch?v=y77y7XW8GtE"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BD2D0-16F5-47E2-8D08-43856EB1C4FB}"/>
              </a:ext>
            </a:extLst>
          </p:cNvPr>
          <p:cNvSpPr>
            <a:spLocks noGrp="1"/>
          </p:cNvSpPr>
          <p:nvPr>
            <p:ph type="ctrTitle"/>
          </p:nvPr>
        </p:nvSpPr>
        <p:spPr>
          <a:xfrm>
            <a:off x="546351" y="433545"/>
            <a:ext cx="11139854" cy="930447"/>
          </a:xfrm>
        </p:spPr>
        <p:txBody>
          <a:bodyPr>
            <a:normAutofit/>
          </a:bodyPr>
          <a:lstStyle/>
          <a:p>
            <a:r>
              <a:rPr lang="en-US" sz="4000" b="1" dirty="0">
                <a:solidFill>
                  <a:srgbClr val="FFFFFF"/>
                </a:solidFill>
              </a:rPr>
              <a:t>Person-Centered Practices &amp; Relationship Building</a:t>
            </a:r>
          </a:p>
        </p:txBody>
      </p:sp>
      <p:sp>
        <p:nvSpPr>
          <p:cNvPr id="3" name="Subtitle 2">
            <a:extLst>
              <a:ext uri="{FF2B5EF4-FFF2-40B4-BE49-F238E27FC236}">
                <a16:creationId xmlns:a16="http://schemas.microsoft.com/office/drawing/2014/main" id="{341D6EDA-6C44-4472-82D8-0061EA140314}"/>
              </a:ext>
            </a:extLst>
          </p:cNvPr>
          <p:cNvSpPr>
            <a:spLocks noGrp="1"/>
          </p:cNvSpPr>
          <p:nvPr>
            <p:ph type="subTitle" idx="1"/>
          </p:nvPr>
        </p:nvSpPr>
        <p:spPr>
          <a:xfrm>
            <a:off x="1544278" y="1587642"/>
            <a:ext cx="9144000" cy="536987"/>
          </a:xfrm>
        </p:spPr>
        <p:txBody>
          <a:bodyPr>
            <a:normAutofit/>
          </a:bodyPr>
          <a:lstStyle/>
          <a:p>
            <a:r>
              <a:rPr lang="en-US" sz="2800" b="1" dirty="0">
                <a:solidFill>
                  <a:srgbClr val="EF9900"/>
                </a:solidFill>
              </a:rPr>
              <a:t>Community Integration</a:t>
            </a:r>
          </a:p>
        </p:txBody>
      </p:sp>
      <p:cxnSp>
        <p:nvCxnSpPr>
          <p:cNvPr id="26" name="Straight Connector 2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9" name="Graphic 6" descr="Handshake">
            <a:extLst>
              <a:ext uri="{FF2B5EF4-FFF2-40B4-BE49-F238E27FC236}">
                <a16:creationId xmlns:a16="http://schemas.microsoft.com/office/drawing/2014/main" id="{BEF78159-C7BA-4B29-8C71-226CCF760A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0707" y="2426818"/>
            <a:ext cx="3997637" cy="3997637"/>
          </a:xfrm>
          <a:prstGeom prst="rect">
            <a:avLst/>
          </a:prstGeom>
        </p:spPr>
      </p:pic>
      <p:cxnSp>
        <p:nvCxnSpPr>
          <p:cNvPr id="28" name="Straight Connector 2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DE18CDB-C8AB-4D44-B8E2-069635571DE7}"/>
              </a:ext>
            </a:extLst>
          </p:cNvPr>
          <p:cNvPicPr>
            <a:picLocks noChangeAspect="1"/>
          </p:cNvPicPr>
          <p:nvPr/>
        </p:nvPicPr>
        <p:blipFill>
          <a:blip r:embed="rId5"/>
          <a:stretch>
            <a:fillRect/>
          </a:stretch>
        </p:blipFill>
        <p:spPr>
          <a:xfrm>
            <a:off x="6445073" y="3075296"/>
            <a:ext cx="5455917" cy="2700680"/>
          </a:xfrm>
          <a:prstGeom prst="rect">
            <a:avLst/>
          </a:prstGeom>
        </p:spPr>
      </p:pic>
    </p:spTree>
    <p:extLst>
      <p:ext uri="{BB962C8B-B14F-4D97-AF65-F5344CB8AC3E}">
        <p14:creationId xmlns:p14="http://schemas.microsoft.com/office/powerpoint/2010/main" val="238049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695E-075D-43C5-AA41-29246FD11A30}"/>
              </a:ext>
            </a:extLst>
          </p:cNvPr>
          <p:cNvSpPr>
            <a:spLocks noGrp="1"/>
          </p:cNvSpPr>
          <p:nvPr>
            <p:ph type="title"/>
          </p:nvPr>
        </p:nvSpPr>
        <p:spPr>
          <a:xfrm>
            <a:off x="838200" y="152401"/>
            <a:ext cx="10515600" cy="419099"/>
          </a:xfrm>
        </p:spPr>
        <p:txBody>
          <a:bodyPr>
            <a:noAutofit/>
          </a:bodyPr>
          <a:lstStyle/>
          <a:p>
            <a:pPr algn="ctr"/>
            <a:r>
              <a:rPr lang="en-US" sz="2400" b="1" dirty="0"/>
              <a:t>Beautiful Justice </a:t>
            </a:r>
            <a:r>
              <a:rPr lang="en-US" sz="2400" dirty="0"/>
              <a:t>- Beth Mount</a:t>
            </a:r>
          </a:p>
        </p:txBody>
      </p:sp>
      <p:pic>
        <p:nvPicPr>
          <p:cNvPr id="6" name="Online Media 5" title="TEDx  Beth Mount   Beautiful Justice">
            <a:hlinkClick r:id="" action="ppaction://media"/>
            <a:extLst>
              <a:ext uri="{FF2B5EF4-FFF2-40B4-BE49-F238E27FC236}">
                <a16:creationId xmlns:a16="http://schemas.microsoft.com/office/drawing/2014/main" id="{C4D37B6B-54E0-4AB2-BD40-7431ED065786}"/>
              </a:ext>
            </a:extLst>
          </p:cNvPr>
          <p:cNvPicPr>
            <a:picLocks noGrp="1" noRot="1" noChangeAspect="1"/>
          </p:cNvPicPr>
          <p:nvPr>
            <p:ph idx="1"/>
            <a:videoFile r:link="rId1"/>
          </p:nvPr>
        </p:nvPicPr>
        <p:blipFill>
          <a:blip r:embed="rId4"/>
          <a:stretch>
            <a:fillRect/>
          </a:stretch>
        </p:blipFill>
        <p:spPr>
          <a:xfrm>
            <a:off x="1114131" y="664368"/>
            <a:ext cx="9785644" cy="5529263"/>
          </a:xfrm>
          <a:prstGeom prst="rect">
            <a:avLst/>
          </a:prstGeom>
        </p:spPr>
      </p:pic>
      <p:sp>
        <p:nvSpPr>
          <p:cNvPr id="5" name="TextBox 4">
            <a:extLst>
              <a:ext uri="{FF2B5EF4-FFF2-40B4-BE49-F238E27FC236}">
                <a16:creationId xmlns:a16="http://schemas.microsoft.com/office/drawing/2014/main" id="{F8F77429-7794-43AE-932F-6E54961D10E7}"/>
              </a:ext>
            </a:extLst>
          </p:cNvPr>
          <p:cNvSpPr txBox="1"/>
          <p:nvPr/>
        </p:nvSpPr>
        <p:spPr>
          <a:xfrm>
            <a:off x="4762499" y="6353175"/>
            <a:ext cx="3343275" cy="253916"/>
          </a:xfrm>
          <a:prstGeom prst="rect">
            <a:avLst/>
          </a:prstGeom>
          <a:noFill/>
        </p:spPr>
        <p:txBody>
          <a:bodyPr wrap="square" rtlCol="0">
            <a:spAutoFit/>
          </a:bodyPr>
          <a:lstStyle/>
          <a:p>
            <a:r>
              <a:rPr lang="en-US" sz="1050" dirty="0">
                <a:hlinkClick r:id="rId5"/>
              </a:rPr>
              <a:t>TEDx Beth Mount Beautiful Justice – YouTube</a:t>
            </a:r>
            <a:r>
              <a:rPr lang="en-US" sz="1050" dirty="0"/>
              <a:t> (20 min)</a:t>
            </a:r>
          </a:p>
        </p:txBody>
      </p:sp>
    </p:spTree>
    <p:extLst>
      <p:ext uri="{BB962C8B-B14F-4D97-AF65-F5344CB8AC3E}">
        <p14:creationId xmlns:p14="http://schemas.microsoft.com/office/powerpoint/2010/main" val="45864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EA12067D-EF15-4E9F-AA63-B337CED75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6C96BA99-464E-4E7D-BA40-1DC3C7969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3425"/>
            <a:ext cx="12192002" cy="33975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17">
            <a:extLst>
              <a:ext uri="{FF2B5EF4-FFF2-40B4-BE49-F238E27FC236}">
                <a16:creationId xmlns:a16="http://schemas.microsoft.com/office/drawing/2014/main" id="{46E69711-E747-42F0-9063-950BA7BAEB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3360280" y="-1973720"/>
            <a:ext cx="5486400" cy="12177040"/>
          </a:xfrm>
          <a:prstGeom prst="rect">
            <a:avLst/>
          </a:prstGeom>
        </p:spPr>
      </p:pic>
      <p:sp>
        <p:nvSpPr>
          <p:cNvPr id="2" name="Title 1">
            <a:extLst>
              <a:ext uri="{FF2B5EF4-FFF2-40B4-BE49-F238E27FC236}">
                <a16:creationId xmlns:a16="http://schemas.microsoft.com/office/drawing/2014/main" id="{2E0A723C-866F-40E5-A242-DC2C193589E4}"/>
              </a:ext>
            </a:extLst>
          </p:cNvPr>
          <p:cNvSpPr>
            <a:spLocks noGrp="1"/>
          </p:cNvSpPr>
          <p:nvPr>
            <p:ph type="title"/>
          </p:nvPr>
        </p:nvSpPr>
        <p:spPr>
          <a:xfrm>
            <a:off x="600075" y="3562350"/>
            <a:ext cx="4486275" cy="2491442"/>
          </a:xfrm>
        </p:spPr>
        <p:txBody>
          <a:bodyPr anchor="ctr">
            <a:normAutofit/>
          </a:bodyPr>
          <a:lstStyle/>
          <a:p>
            <a:pPr algn="r"/>
            <a:r>
              <a:rPr lang="en-US" sz="3200" b="1" i="1" dirty="0"/>
              <a:t>Valued roles give a person a “place” in society and powerfully impact:</a:t>
            </a:r>
          </a:p>
        </p:txBody>
      </p:sp>
      <p:pic>
        <p:nvPicPr>
          <p:cNvPr id="9" name="Picture 8" descr="A person holding a wine glass&#10;&#10;Description automatically generated">
            <a:extLst>
              <a:ext uri="{FF2B5EF4-FFF2-40B4-BE49-F238E27FC236}">
                <a16:creationId xmlns:a16="http://schemas.microsoft.com/office/drawing/2014/main" id="{D2D96DE0-1CD2-4E8F-8733-58D17733590F}"/>
              </a:ext>
            </a:extLst>
          </p:cNvPr>
          <p:cNvPicPr>
            <a:picLocks noChangeAspect="1"/>
          </p:cNvPicPr>
          <p:nvPr/>
        </p:nvPicPr>
        <p:blipFill>
          <a:blip r:embed="rId5"/>
          <a:stretch>
            <a:fillRect/>
          </a:stretch>
        </p:blipFill>
        <p:spPr>
          <a:xfrm>
            <a:off x="693202" y="602206"/>
            <a:ext cx="3420310" cy="2565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oup of people standing in a room&#10;&#10;Description automatically generated">
            <a:extLst>
              <a:ext uri="{FF2B5EF4-FFF2-40B4-BE49-F238E27FC236}">
                <a16:creationId xmlns:a16="http://schemas.microsoft.com/office/drawing/2014/main" id="{894558F6-826A-4A2B-9962-69EA255FB9CD}"/>
              </a:ext>
            </a:extLst>
          </p:cNvPr>
          <p:cNvPicPr>
            <a:picLocks noChangeAspect="1"/>
          </p:cNvPicPr>
          <p:nvPr/>
        </p:nvPicPr>
        <p:blipFill>
          <a:blip r:embed="rId6"/>
          <a:stretch>
            <a:fillRect/>
          </a:stretch>
        </p:blipFill>
        <p:spPr>
          <a:xfrm>
            <a:off x="4311091" y="530421"/>
            <a:ext cx="3418046" cy="2708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erson standing next to a person&#10;&#10;Description automatically generated">
            <a:extLst>
              <a:ext uri="{FF2B5EF4-FFF2-40B4-BE49-F238E27FC236}">
                <a16:creationId xmlns:a16="http://schemas.microsoft.com/office/drawing/2014/main" id="{C03C9CEC-C6D2-4416-9D3C-0F8D7F771723}"/>
              </a:ext>
            </a:extLst>
          </p:cNvPr>
          <p:cNvPicPr>
            <a:picLocks noChangeAspect="1"/>
          </p:cNvPicPr>
          <p:nvPr/>
        </p:nvPicPr>
        <p:blipFill>
          <a:blip r:embed="rId7"/>
          <a:stretch>
            <a:fillRect/>
          </a:stretch>
        </p:blipFill>
        <p:spPr>
          <a:xfrm>
            <a:off x="7926716" y="603904"/>
            <a:ext cx="3418046" cy="2563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D0EC4C27-A77F-4BD0-8D96-2E55365F0240}"/>
              </a:ext>
            </a:extLst>
          </p:cNvPr>
          <p:cNvSpPr>
            <a:spLocks noGrp="1"/>
          </p:cNvSpPr>
          <p:nvPr>
            <p:ph idx="1"/>
          </p:nvPr>
        </p:nvSpPr>
        <p:spPr>
          <a:xfrm>
            <a:off x="5705475" y="3397597"/>
            <a:ext cx="5400675" cy="3222277"/>
          </a:xfrm>
        </p:spPr>
        <p:txBody>
          <a:bodyPr anchor="ctr">
            <a:normAutofit/>
          </a:bodyPr>
          <a:lstStyle/>
          <a:p>
            <a:pPr>
              <a:buFont typeface="Wingdings" panose="05000000000000000000" pitchFamily="2" charset="2"/>
              <a:buChar char="ü"/>
            </a:pPr>
            <a:r>
              <a:rPr lang="en-US" sz="2000" dirty="0"/>
              <a:t>Opportunities to contribute</a:t>
            </a:r>
          </a:p>
          <a:p>
            <a:pPr>
              <a:buFont typeface="Wingdings" panose="05000000000000000000" pitchFamily="2" charset="2"/>
              <a:buChar char="ü"/>
            </a:pPr>
            <a:r>
              <a:rPr lang="en-US" sz="2000" dirty="0"/>
              <a:t>Material gain and self-support</a:t>
            </a:r>
          </a:p>
          <a:p>
            <a:pPr>
              <a:buFont typeface="Wingdings" panose="05000000000000000000" pitchFamily="2" charset="2"/>
              <a:buChar char="ü"/>
            </a:pPr>
            <a:r>
              <a:rPr lang="en-US" sz="2000" dirty="0"/>
              <a:t>Status and reputation</a:t>
            </a:r>
          </a:p>
          <a:p>
            <a:pPr>
              <a:buFont typeface="Wingdings" panose="05000000000000000000" pitchFamily="2" charset="2"/>
              <a:buChar char="ü"/>
            </a:pPr>
            <a:r>
              <a:rPr lang="en-US" sz="2000" dirty="0"/>
              <a:t>Positive self-image and boosts confidence</a:t>
            </a:r>
          </a:p>
          <a:p>
            <a:pPr>
              <a:buFont typeface="Wingdings" panose="05000000000000000000" pitchFamily="2" charset="2"/>
              <a:buChar char="ü"/>
            </a:pPr>
            <a:r>
              <a:rPr lang="en-US" sz="2000" dirty="0"/>
              <a:t>Acceptance and belonging</a:t>
            </a:r>
          </a:p>
          <a:p>
            <a:pPr>
              <a:buFont typeface="Wingdings" panose="05000000000000000000" pitchFamily="2" charset="2"/>
              <a:buChar char="ü"/>
            </a:pPr>
            <a:r>
              <a:rPr lang="en-US" sz="2000" dirty="0"/>
              <a:t>Associations and relationship</a:t>
            </a:r>
          </a:p>
          <a:p>
            <a:pPr>
              <a:buFont typeface="Wingdings" panose="05000000000000000000" pitchFamily="2" charset="2"/>
              <a:buChar char="ü"/>
            </a:pPr>
            <a:r>
              <a:rPr lang="en-US" sz="2000" dirty="0"/>
              <a:t>Autonomy and freedom</a:t>
            </a:r>
          </a:p>
          <a:p>
            <a:pPr>
              <a:buFont typeface="Wingdings" panose="05000000000000000000" pitchFamily="2" charset="2"/>
              <a:buChar char="ü"/>
            </a:pPr>
            <a:r>
              <a:rPr lang="en-US" sz="2000" dirty="0"/>
              <a:t>Personal growth and development</a:t>
            </a:r>
          </a:p>
        </p:txBody>
      </p:sp>
      <p:sp>
        <p:nvSpPr>
          <p:cNvPr id="25" name="Rectangle 19">
            <a:extLst>
              <a:ext uri="{FF2B5EF4-FFF2-40B4-BE49-F238E27FC236}">
                <a16:creationId xmlns:a16="http://schemas.microsoft.com/office/drawing/2014/main" id="{1579AADB-A05D-428E-A1F8-99F0910EE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560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72E7C-177C-4AEF-B43D-CE38F3A15FDE}"/>
              </a:ext>
            </a:extLst>
          </p:cNvPr>
          <p:cNvSpPr>
            <a:spLocks noGrp="1"/>
          </p:cNvSpPr>
          <p:nvPr>
            <p:ph type="title"/>
          </p:nvPr>
        </p:nvSpPr>
        <p:spPr>
          <a:xfrm>
            <a:off x="174172" y="506626"/>
            <a:ext cx="2809874" cy="2594919"/>
          </a:xfrm>
        </p:spPr>
        <p:txBody>
          <a:bodyPr>
            <a:normAutofit fontScale="90000"/>
          </a:bodyPr>
          <a:lstStyle/>
          <a:p>
            <a:r>
              <a:rPr lang="en-US" sz="3200" b="1" dirty="0"/>
              <a:t>Increase opportunities for an </a:t>
            </a:r>
            <a:br>
              <a:rPr lang="en-US" sz="3200" b="1" dirty="0"/>
            </a:br>
            <a:r>
              <a:rPr lang="en-US" sz="3200" b="1" i="1" dirty="0">
                <a:solidFill>
                  <a:srgbClr val="7030A0"/>
                </a:solidFill>
              </a:rPr>
              <a:t>Everyday Life </a:t>
            </a:r>
            <a:r>
              <a:rPr lang="en-US" sz="3200" i="1" dirty="0"/>
              <a:t>&amp; </a:t>
            </a:r>
            <a:br>
              <a:rPr lang="en-US" sz="3200" b="1" i="1" dirty="0"/>
            </a:br>
            <a:r>
              <a:rPr lang="en-US" sz="3200" b="1" i="1" dirty="0">
                <a:solidFill>
                  <a:srgbClr val="7030A0"/>
                </a:solidFill>
              </a:rPr>
              <a:t>Community Integration:</a:t>
            </a:r>
            <a:endParaRPr lang="en-US" sz="3200" b="1" dirty="0"/>
          </a:p>
        </p:txBody>
      </p:sp>
      <p:graphicFrame>
        <p:nvGraphicFramePr>
          <p:cNvPr id="6" name="Content Placeholder 5">
            <a:extLst>
              <a:ext uri="{FF2B5EF4-FFF2-40B4-BE49-F238E27FC236}">
                <a16:creationId xmlns:a16="http://schemas.microsoft.com/office/drawing/2014/main" id="{B444E3E6-206B-4DB8-8315-73A0798591FB}"/>
              </a:ext>
            </a:extLst>
          </p:cNvPr>
          <p:cNvGraphicFramePr>
            <a:graphicFrameLocks noGrp="1" noChangeAspect="1"/>
          </p:cNvGraphicFramePr>
          <p:nvPr>
            <p:ph idx="1"/>
            <p:extLst>
              <p:ext uri="{D42A27DB-BD31-4B8C-83A1-F6EECF244321}">
                <p14:modId xmlns:p14="http://schemas.microsoft.com/office/powerpoint/2010/main" val="2448033991"/>
              </p:ext>
            </p:extLst>
          </p:nvPr>
        </p:nvGraphicFramePr>
        <p:xfrm>
          <a:off x="3333750" y="0"/>
          <a:ext cx="8858250" cy="6846056"/>
        </p:xfrm>
        <a:graphic>
          <a:graphicData uri="http://schemas.openxmlformats.org/presentationml/2006/ole">
            <mc:AlternateContent xmlns:mc="http://schemas.openxmlformats.org/markup-compatibility/2006">
              <mc:Choice xmlns:v="urn:schemas-microsoft-com:vml" Requires="v">
                <p:oleObj spid="_x0000_s1135" name="Acrobat Document" r:id="rId4" imgW="7543800" imgH="5829300" progId="AcroExch.Document.DC">
                  <p:embed/>
                </p:oleObj>
              </mc:Choice>
              <mc:Fallback>
                <p:oleObj name="Acrobat Document" r:id="rId4" imgW="7543800" imgH="5829300" progId="AcroExch.Document.DC">
                  <p:embed/>
                  <p:pic>
                    <p:nvPicPr>
                      <p:cNvPr id="0" name=""/>
                      <p:cNvPicPr/>
                      <p:nvPr/>
                    </p:nvPicPr>
                    <p:blipFill>
                      <a:blip r:embed="rId5"/>
                      <a:stretch>
                        <a:fillRect/>
                      </a:stretch>
                    </p:blipFill>
                    <p:spPr>
                      <a:xfrm>
                        <a:off x="3333750" y="0"/>
                        <a:ext cx="8858250" cy="6846056"/>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1954E4C-7E83-47FB-B179-E2064C254DB5}"/>
              </a:ext>
            </a:extLst>
          </p:cNvPr>
          <p:cNvPicPr>
            <a:picLocks noChangeAspect="1"/>
          </p:cNvPicPr>
          <p:nvPr/>
        </p:nvPicPr>
        <p:blipFill>
          <a:blip r:embed="rId6"/>
          <a:stretch>
            <a:fillRect/>
          </a:stretch>
        </p:blipFill>
        <p:spPr>
          <a:xfrm>
            <a:off x="97457" y="3429000"/>
            <a:ext cx="3236293" cy="3236293"/>
          </a:xfrm>
          <a:prstGeom prst="rect">
            <a:avLst/>
          </a:prstGeom>
          <a:effectLst>
            <a:softEdge rad="63500"/>
          </a:effectLst>
        </p:spPr>
      </p:pic>
    </p:spTree>
    <p:extLst>
      <p:ext uri="{BB962C8B-B14F-4D97-AF65-F5344CB8AC3E}">
        <p14:creationId xmlns:p14="http://schemas.microsoft.com/office/powerpoint/2010/main" val="162639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79A45-C168-496D-BEDA-A9AFD80377F8}"/>
              </a:ext>
            </a:extLst>
          </p:cNvPr>
          <p:cNvSpPr>
            <a:spLocks noGrp="1"/>
          </p:cNvSpPr>
          <p:nvPr>
            <p:ph type="title"/>
          </p:nvPr>
        </p:nvSpPr>
        <p:spPr>
          <a:xfrm>
            <a:off x="161925" y="365125"/>
            <a:ext cx="11725275" cy="1325563"/>
          </a:xfrm>
        </p:spPr>
        <p:txBody>
          <a:bodyPr>
            <a:normAutofit/>
          </a:bodyPr>
          <a:lstStyle/>
          <a:p>
            <a:pPr algn="ctr"/>
            <a:r>
              <a:rPr lang="en-US" sz="4000" b="1" dirty="0">
                <a:effectLst>
                  <a:outerShdw blurRad="38100" dist="38100" dir="2700000" algn="tl">
                    <a:srgbClr val="000000">
                      <a:alpha val="43137"/>
                    </a:srgbClr>
                  </a:outerShdw>
                </a:effectLst>
              </a:rPr>
              <a:t>Developing Relationships:</a:t>
            </a:r>
            <a:br>
              <a:rPr lang="en-US" sz="3600" dirty="0">
                <a:effectLst>
                  <a:outerShdw blurRad="38100" dist="38100" dir="2700000" algn="tl">
                    <a:srgbClr val="000000">
                      <a:alpha val="43137"/>
                    </a:srgbClr>
                  </a:outerShdw>
                </a:effectLst>
              </a:rPr>
            </a:br>
            <a:r>
              <a:rPr lang="en-US" sz="3200" i="1" dirty="0">
                <a:effectLst>
                  <a:outerShdw blurRad="38100" dist="38100" dir="2700000" algn="tl">
                    <a:srgbClr val="000000">
                      <a:alpha val="43137"/>
                    </a:srgbClr>
                  </a:outerShdw>
                </a:effectLst>
              </a:rPr>
              <a:t>YOUR ROLE is to help foster and enhance (non-paid) relationships</a:t>
            </a:r>
          </a:p>
        </p:txBody>
      </p:sp>
      <p:graphicFrame>
        <p:nvGraphicFramePr>
          <p:cNvPr id="5" name="Content Placeholder 2">
            <a:extLst>
              <a:ext uri="{FF2B5EF4-FFF2-40B4-BE49-F238E27FC236}">
                <a16:creationId xmlns:a16="http://schemas.microsoft.com/office/drawing/2014/main" id="{BDA7F164-1659-498C-B100-BE2B07B3D2BE}"/>
              </a:ext>
            </a:extLst>
          </p:cNvPr>
          <p:cNvGraphicFramePr>
            <a:graphicFrameLocks noGrp="1"/>
          </p:cNvGraphicFramePr>
          <p:nvPr>
            <p:ph idx="1"/>
            <p:extLst>
              <p:ext uri="{D42A27DB-BD31-4B8C-83A1-F6EECF244321}">
                <p14:modId xmlns:p14="http://schemas.microsoft.com/office/powerpoint/2010/main" val="42688060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559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5575F-5B2E-4385-A381-FB7858E5B18F}"/>
              </a:ext>
            </a:extLst>
          </p:cNvPr>
          <p:cNvSpPr>
            <a:spLocks noGrp="1"/>
          </p:cNvSpPr>
          <p:nvPr>
            <p:ph type="title"/>
          </p:nvPr>
        </p:nvSpPr>
        <p:spPr>
          <a:xfrm>
            <a:off x="295276" y="4270703"/>
            <a:ext cx="4391632" cy="2272972"/>
          </a:xfrm>
        </p:spPr>
        <p:txBody>
          <a:bodyPr anchor="ctr">
            <a:normAutofit fontScale="90000"/>
          </a:bodyPr>
          <a:lstStyle/>
          <a:p>
            <a:pPr algn="ctr"/>
            <a:r>
              <a:rPr lang="en-US" sz="4000" i="1" dirty="0"/>
              <a:t> </a:t>
            </a:r>
            <a:br>
              <a:rPr lang="en-US" sz="4000" i="1" dirty="0"/>
            </a:br>
            <a:r>
              <a:rPr lang="en-US" sz="4000" b="1" dirty="0">
                <a:effectLst>
                  <a:outerShdw blurRad="38100" dist="38100" dir="2700000" algn="tl">
                    <a:srgbClr val="000000">
                      <a:alpha val="43137"/>
                    </a:srgbClr>
                  </a:outerShdw>
                </a:effectLst>
              </a:rPr>
              <a:t>Skill Development/</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Gaining Competencies </a:t>
            </a:r>
            <a:br>
              <a:rPr lang="en-US" sz="4000" b="1" dirty="0"/>
            </a:br>
            <a:endParaRPr lang="en-US" sz="4000" b="1" dirty="0"/>
          </a:p>
        </p:txBody>
      </p:sp>
      <p:sp>
        <p:nvSpPr>
          <p:cNvPr id="32" name="Rectangle 3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CC00DB-A75C-42C3-A29F-0645CC0B88AE}"/>
              </a:ext>
            </a:extLst>
          </p:cNvPr>
          <p:cNvPicPr>
            <a:picLocks noChangeAspect="1"/>
          </p:cNvPicPr>
          <p:nvPr/>
        </p:nvPicPr>
        <p:blipFill rotWithShape="1">
          <a:blip r:embed="rId3"/>
          <a:srcRect t="1206" b="24678"/>
          <a:stretch/>
        </p:blipFill>
        <p:spPr>
          <a:xfrm>
            <a:off x="681987" y="842021"/>
            <a:ext cx="3877804" cy="2586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Rectangle 3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8079CE-9CE1-4282-A458-39F876D784C7}"/>
              </a:ext>
            </a:extLst>
          </p:cNvPr>
          <p:cNvSpPr>
            <a:spLocks noGrp="1"/>
          </p:cNvSpPr>
          <p:nvPr>
            <p:ph idx="1"/>
          </p:nvPr>
        </p:nvSpPr>
        <p:spPr>
          <a:xfrm>
            <a:off x="4755486" y="4230355"/>
            <a:ext cx="7436514" cy="2627009"/>
          </a:xfrm>
        </p:spPr>
        <p:txBody>
          <a:bodyPr anchor="ctr">
            <a:normAutofit/>
          </a:bodyPr>
          <a:lstStyle/>
          <a:p>
            <a:r>
              <a:rPr lang="en-US" sz="2400" dirty="0"/>
              <a:t>Teach/expand skills to support contribution</a:t>
            </a:r>
          </a:p>
          <a:p>
            <a:r>
              <a:rPr lang="en-US" sz="2400" dirty="0"/>
              <a:t>Important to encourage others to do for themselves</a:t>
            </a:r>
          </a:p>
          <a:p>
            <a:r>
              <a:rPr lang="en-US" sz="2400" dirty="0"/>
              <a:t>Follow outcomes developed by the team and in the ISP</a:t>
            </a:r>
          </a:p>
          <a:p>
            <a:r>
              <a:rPr lang="en-US" sz="2400" dirty="0"/>
              <a:t>Encourage new experiences</a:t>
            </a:r>
          </a:p>
          <a:p>
            <a:pPr marL="0" indent="0">
              <a:buNone/>
            </a:pPr>
            <a:endParaRPr lang="en-US" sz="1700" dirty="0"/>
          </a:p>
        </p:txBody>
      </p:sp>
      <p:pic>
        <p:nvPicPr>
          <p:cNvPr id="7" name="Picture 6" descr="A person sitting at a desk&#10;&#10;Description automatically generated">
            <a:extLst>
              <a:ext uri="{FF2B5EF4-FFF2-40B4-BE49-F238E27FC236}">
                <a16:creationId xmlns:a16="http://schemas.microsoft.com/office/drawing/2014/main" id="{F83AE1D3-9C7A-4C04-950F-BAE1EFE401B4}"/>
              </a:ext>
            </a:extLst>
          </p:cNvPr>
          <p:cNvPicPr>
            <a:picLocks noChangeAspect="1"/>
          </p:cNvPicPr>
          <p:nvPr/>
        </p:nvPicPr>
        <p:blipFill>
          <a:blip r:embed="rId4"/>
          <a:stretch>
            <a:fillRect/>
          </a:stretch>
        </p:blipFill>
        <p:spPr>
          <a:xfrm>
            <a:off x="4688124" y="275003"/>
            <a:ext cx="2686061" cy="3581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group of people sitting at a table&#10;&#10;Description automatically generated">
            <a:extLst>
              <a:ext uri="{FF2B5EF4-FFF2-40B4-BE49-F238E27FC236}">
                <a16:creationId xmlns:a16="http://schemas.microsoft.com/office/drawing/2014/main" id="{42A63CE8-A6D3-4C28-921F-F15F382394A2}"/>
              </a:ext>
            </a:extLst>
          </p:cNvPr>
          <p:cNvPicPr>
            <a:picLocks noChangeAspect="1"/>
          </p:cNvPicPr>
          <p:nvPr/>
        </p:nvPicPr>
        <p:blipFill>
          <a:blip r:embed="rId5"/>
          <a:stretch>
            <a:fillRect/>
          </a:stretch>
        </p:blipFill>
        <p:spPr>
          <a:xfrm>
            <a:off x="7521183" y="945745"/>
            <a:ext cx="3988830" cy="2566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0919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86E7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BCD2D4-196D-4326-9B48-B66F3341B876}"/>
              </a:ext>
            </a:extLst>
          </p:cNvPr>
          <p:cNvSpPr>
            <a:spLocks noGrp="1"/>
          </p:cNvSpPr>
          <p:nvPr>
            <p:ph type="title"/>
          </p:nvPr>
        </p:nvSpPr>
        <p:spPr>
          <a:xfrm>
            <a:off x="524256" y="4767072"/>
            <a:ext cx="6594189" cy="1625210"/>
          </a:xfrm>
        </p:spPr>
        <p:txBody>
          <a:bodyPr>
            <a:normAutofit/>
          </a:bodyPr>
          <a:lstStyle/>
          <a:p>
            <a:pPr algn="ctr"/>
            <a:r>
              <a:rPr lang="en-US" b="1" dirty="0">
                <a:solidFill>
                  <a:srgbClr val="FFFFFF"/>
                </a:solidFill>
                <a:effectLst>
                  <a:outerShdw blurRad="38100" dist="38100" dir="2700000" algn="tl">
                    <a:srgbClr val="000000">
                      <a:alpha val="43137"/>
                    </a:srgbClr>
                  </a:outerShdw>
                </a:effectLst>
              </a:rPr>
              <a:t>Community Integration</a:t>
            </a:r>
          </a:p>
        </p:txBody>
      </p:sp>
      <p:pic>
        <p:nvPicPr>
          <p:cNvPr id="4" name="Picture 3">
            <a:extLst>
              <a:ext uri="{FF2B5EF4-FFF2-40B4-BE49-F238E27FC236}">
                <a16:creationId xmlns:a16="http://schemas.microsoft.com/office/drawing/2014/main" id="{B7CD935B-B616-477F-9166-4732D895711A}"/>
              </a:ext>
            </a:extLst>
          </p:cNvPr>
          <p:cNvPicPr>
            <a:picLocks noChangeAspect="1"/>
          </p:cNvPicPr>
          <p:nvPr/>
        </p:nvPicPr>
        <p:blipFill rotWithShape="1">
          <a:blip r:embed="rId3"/>
          <a:srcRect t="5997" r="1" b="16414"/>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0D83C99-05EC-428B-98B7-CE4043B8EED6}"/>
              </a:ext>
            </a:extLst>
          </p:cNvPr>
          <p:cNvSpPr>
            <a:spLocks noGrp="1"/>
          </p:cNvSpPr>
          <p:nvPr>
            <p:ph idx="1"/>
          </p:nvPr>
        </p:nvSpPr>
        <p:spPr>
          <a:xfrm>
            <a:off x="7737231" y="457200"/>
            <a:ext cx="3930513" cy="5486399"/>
          </a:xfrm>
        </p:spPr>
        <p:txBody>
          <a:bodyPr anchor="ctr">
            <a:normAutofit/>
          </a:bodyPr>
          <a:lstStyle/>
          <a:p>
            <a:pPr marL="0" indent="0" algn="ctr">
              <a:buNone/>
            </a:pPr>
            <a:endParaRPr lang="en-US" sz="2400" dirty="0">
              <a:solidFill>
                <a:srgbClr val="FFFFFF"/>
              </a:solidFill>
            </a:endParaRPr>
          </a:p>
          <a:p>
            <a:pPr marL="0" indent="0" algn="ctr">
              <a:buNone/>
            </a:pPr>
            <a:r>
              <a:rPr lang="en-US" dirty="0">
                <a:solidFill>
                  <a:srgbClr val="FFFFFF"/>
                </a:solidFill>
              </a:rPr>
              <a:t>When individuals increase the number of relationships they have with non-disabled, non-paid persons they will be more confident, connected, independent and will </a:t>
            </a:r>
            <a:r>
              <a:rPr lang="en-US" dirty="0">
                <a:solidFill>
                  <a:schemeClr val="bg1"/>
                </a:solidFill>
              </a:rPr>
              <a:t>have a more </a:t>
            </a:r>
            <a:r>
              <a:rPr lang="en-US" dirty="0">
                <a:solidFill>
                  <a:srgbClr val="FFFFFF"/>
                </a:solidFill>
              </a:rPr>
              <a:t>meaningful and valued life, in their home and communities.  </a:t>
            </a:r>
          </a:p>
        </p:txBody>
      </p:sp>
    </p:spTree>
    <p:extLst>
      <p:ext uri="{BB962C8B-B14F-4D97-AF65-F5344CB8AC3E}">
        <p14:creationId xmlns:p14="http://schemas.microsoft.com/office/powerpoint/2010/main" val="113520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6F98FA-F385-4F0C-B787-E649A894DFCE}"/>
              </a:ext>
            </a:extLst>
          </p:cNvPr>
          <p:cNvSpPr>
            <a:spLocks noGrp="1"/>
          </p:cNvSpPr>
          <p:nvPr>
            <p:ph type="title"/>
          </p:nvPr>
        </p:nvSpPr>
        <p:spPr>
          <a:xfrm>
            <a:off x="863029" y="1012004"/>
            <a:ext cx="3416158" cy="4795408"/>
          </a:xfrm>
        </p:spPr>
        <p:txBody>
          <a:bodyPr>
            <a:normAutofit/>
          </a:bodyPr>
          <a:lstStyle/>
          <a:p>
            <a:r>
              <a:rPr lang="en-US" dirty="0">
                <a:solidFill>
                  <a:srgbClr val="FFFFFF"/>
                </a:solidFill>
                <a:effectLst>
                  <a:outerShdw blurRad="38100" dist="38100" dir="2700000" algn="tl">
                    <a:srgbClr val="000000">
                      <a:alpha val="43137"/>
                    </a:srgbClr>
                  </a:outerShdw>
                </a:effectLst>
              </a:rPr>
              <a:t>Person-Centered Practices &amp; Relationship Building RECAP</a:t>
            </a:r>
          </a:p>
        </p:txBody>
      </p:sp>
      <p:graphicFrame>
        <p:nvGraphicFramePr>
          <p:cNvPr id="5" name="Content Placeholder 2">
            <a:extLst>
              <a:ext uri="{FF2B5EF4-FFF2-40B4-BE49-F238E27FC236}">
                <a16:creationId xmlns:a16="http://schemas.microsoft.com/office/drawing/2014/main" id="{B90DE03C-5429-4704-9F3C-679EC4C75377}"/>
              </a:ext>
            </a:extLst>
          </p:cNvPr>
          <p:cNvGraphicFramePr>
            <a:graphicFrameLocks noGrp="1"/>
          </p:cNvGraphicFramePr>
          <p:nvPr>
            <p:ph idx="1"/>
            <p:extLst>
              <p:ext uri="{D42A27DB-BD31-4B8C-83A1-F6EECF244321}">
                <p14:modId xmlns:p14="http://schemas.microsoft.com/office/powerpoint/2010/main" val="13021826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99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98F9-4679-49DB-8D4F-8E1EBAB206E1}"/>
              </a:ext>
            </a:extLst>
          </p:cNvPr>
          <p:cNvSpPr>
            <a:spLocks noGrp="1"/>
          </p:cNvSpPr>
          <p:nvPr>
            <p:ph type="title"/>
          </p:nvPr>
        </p:nvSpPr>
        <p:spPr>
          <a:xfrm>
            <a:off x="472273" y="221065"/>
            <a:ext cx="8138327" cy="1326382"/>
          </a:xfrm>
        </p:spPr>
        <p:txBody>
          <a:bodyPr>
            <a:normAutofit/>
          </a:bodyPr>
          <a:lstStyle/>
          <a:p>
            <a:r>
              <a:rPr lang="en-US" b="1" dirty="0">
                <a:effectLst>
                  <a:outerShdw blurRad="38100" dist="38100" dir="2700000" algn="tl">
                    <a:srgbClr val="000000">
                      <a:alpha val="43137"/>
                    </a:srgbClr>
                  </a:outerShdw>
                </a:effectLst>
              </a:rPr>
              <a:t>Training Objectives:</a:t>
            </a:r>
          </a:p>
        </p:txBody>
      </p:sp>
      <p:sp>
        <p:nvSpPr>
          <p:cNvPr id="3" name="Content Placeholder 2">
            <a:extLst>
              <a:ext uri="{FF2B5EF4-FFF2-40B4-BE49-F238E27FC236}">
                <a16:creationId xmlns:a16="http://schemas.microsoft.com/office/drawing/2014/main" id="{63323657-F532-433B-B030-6FABF8913F46}"/>
              </a:ext>
            </a:extLst>
          </p:cNvPr>
          <p:cNvSpPr>
            <a:spLocks noGrp="1"/>
          </p:cNvSpPr>
          <p:nvPr>
            <p:ph idx="1"/>
          </p:nvPr>
        </p:nvSpPr>
        <p:spPr>
          <a:xfrm>
            <a:off x="472273" y="1265129"/>
            <a:ext cx="8443127" cy="5461348"/>
          </a:xfrm>
        </p:spPr>
        <p:txBody>
          <a:bodyPr anchor="ctr">
            <a:normAutofit/>
          </a:bodyPr>
          <a:lstStyle/>
          <a:p>
            <a:pPr lvl="0">
              <a:buFont typeface="Wingdings" panose="05000000000000000000" pitchFamily="2" charset="2"/>
              <a:buChar char="ü"/>
            </a:pPr>
            <a:r>
              <a:rPr lang="en-US" sz="2400" dirty="0"/>
              <a:t> Define Person-Centered Planning  </a:t>
            </a:r>
          </a:p>
          <a:p>
            <a:pPr lvl="0">
              <a:buFont typeface="Wingdings" panose="05000000000000000000" pitchFamily="2" charset="2"/>
              <a:buChar char="ü"/>
            </a:pPr>
            <a:r>
              <a:rPr lang="en-US" sz="2400" dirty="0"/>
              <a:t> Discover various Person-Centered Thinking tools and approaches</a:t>
            </a:r>
          </a:p>
          <a:p>
            <a:pPr lvl="0">
              <a:buFont typeface="Wingdings" panose="05000000000000000000" pitchFamily="2" charset="2"/>
              <a:buChar char="ü"/>
            </a:pPr>
            <a:r>
              <a:rPr lang="en-US" sz="2400" dirty="0"/>
              <a:t> Understand the value of community presence and participation for community integration</a:t>
            </a:r>
          </a:p>
          <a:p>
            <a:pPr lvl="0">
              <a:buFont typeface="Wingdings" panose="05000000000000000000" pitchFamily="2" charset="2"/>
              <a:buChar char="ü"/>
            </a:pPr>
            <a:r>
              <a:rPr lang="en-US" sz="2400" dirty="0"/>
              <a:t> Recognize the significance of promoting choice and self-determination</a:t>
            </a:r>
          </a:p>
          <a:p>
            <a:pPr lvl="0">
              <a:buFont typeface="Wingdings" panose="05000000000000000000" pitchFamily="2" charset="2"/>
              <a:buChar char="ü"/>
            </a:pPr>
            <a:r>
              <a:rPr lang="en-US" sz="2400" dirty="0"/>
              <a:t> Recognize the importance of encouraging development of valued social roles and relationship building </a:t>
            </a:r>
          </a:p>
          <a:p>
            <a:pPr lvl="0">
              <a:buFont typeface="Wingdings" panose="05000000000000000000" pitchFamily="2" charset="2"/>
              <a:buChar char="ü"/>
            </a:pPr>
            <a:r>
              <a:rPr lang="en-US" sz="2400" dirty="0"/>
              <a:t> Understand the need to enhance skill development and to support contribution</a:t>
            </a:r>
          </a:p>
          <a:p>
            <a:pPr marL="514350" indent="-514350">
              <a:buAutoNum type="arabicPeriod"/>
            </a:pPr>
            <a:endParaRPr lang="en-US" sz="1700" dirty="0"/>
          </a:p>
          <a:p>
            <a:pPr marL="514350" indent="-514350">
              <a:buAutoNum type="arabicPeriod"/>
            </a:pPr>
            <a:endParaRPr lang="en-US" sz="17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erson with Idea">
            <a:extLst>
              <a:ext uri="{FF2B5EF4-FFF2-40B4-BE49-F238E27FC236}">
                <a16:creationId xmlns:a16="http://schemas.microsoft.com/office/drawing/2014/main" id="{FA247115-BF5A-40BD-8017-14BADE93E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150592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23DFB-0445-489A-89E6-F6CE167141BB}"/>
              </a:ext>
            </a:extLst>
          </p:cNvPr>
          <p:cNvSpPr>
            <a:spLocks noGrp="1"/>
          </p:cNvSpPr>
          <p:nvPr>
            <p:ph type="title"/>
          </p:nvPr>
        </p:nvSpPr>
        <p:spPr>
          <a:xfrm>
            <a:off x="648929" y="400833"/>
            <a:ext cx="5127031" cy="1453019"/>
          </a:xfrm>
        </p:spPr>
        <p:txBody>
          <a:bodyPr>
            <a:normAutofit/>
          </a:bodyPr>
          <a:lstStyle/>
          <a:p>
            <a:pPr algn="ctr"/>
            <a:r>
              <a:rPr lang="en-US" b="1" dirty="0">
                <a:effectLst>
                  <a:outerShdw blurRad="38100" dist="38100" dir="2700000" algn="tl">
                    <a:srgbClr val="000000">
                      <a:alpha val="43137"/>
                    </a:srgbClr>
                  </a:outerShdw>
                </a:effectLst>
              </a:rPr>
              <a:t>Person-Centered Practices DEFINED:</a:t>
            </a:r>
          </a:p>
        </p:txBody>
      </p:sp>
      <p:sp>
        <p:nvSpPr>
          <p:cNvPr id="3" name="Content Placeholder 2">
            <a:extLst>
              <a:ext uri="{FF2B5EF4-FFF2-40B4-BE49-F238E27FC236}">
                <a16:creationId xmlns:a16="http://schemas.microsoft.com/office/drawing/2014/main" id="{75D68385-E3FD-446B-A633-757624D20688}"/>
              </a:ext>
            </a:extLst>
          </p:cNvPr>
          <p:cNvSpPr>
            <a:spLocks noGrp="1"/>
          </p:cNvSpPr>
          <p:nvPr>
            <p:ph idx="1"/>
          </p:nvPr>
        </p:nvSpPr>
        <p:spPr>
          <a:xfrm>
            <a:off x="428626" y="2114550"/>
            <a:ext cx="5347334" cy="4109269"/>
          </a:xfrm>
        </p:spPr>
        <p:txBody>
          <a:bodyPr>
            <a:normAutofit/>
          </a:bodyPr>
          <a:lstStyle/>
          <a:p>
            <a:pPr marL="0" indent="0" algn="ctr">
              <a:buNone/>
            </a:pPr>
            <a:r>
              <a:rPr lang="en-US" dirty="0"/>
              <a:t>An ongoing problem-solving process using various approaches and tools to help people with disabilities </a:t>
            </a:r>
            <a:r>
              <a:rPr lang="en-US" b="1" dirty="0"/>
              <a:t>plan for their future</a:t>
            </a:r>
            <a:r>
              <a:rPr lang="en-US" dirty="0"/>
              <a:t>, to achieve goals and desires. </a:t>
            </a:r>
          </a:p>
          <a:p>
            <a:pPr marL="0" indent="0" algn="ctr">
              <a:buNone/>
            </a:pPr>
            <a:endParaRPr lang="en-US" sz="1800" b="1" dirty="0"/>
          </a:p>
          <a:p>
            <a:pPr marL="0" indent="0" algn="ctr">
              <a:buNone/>
            </a:pPr>
            <a:r>
              <a:rPr lang="en-US" b="1" dirty="0"/>
              <a:t>Person-Centered Planning </a:t>
            </a:r>
            <a:r>
              <a:rPr lang="en-US" dirty="0"/>
              <a:t>is used to understand what each person wants and needs to live their own, personally defined ‘everyday life.’ </a:t>
            </a:r>
          </a:p>
          <a:p>
            <a:pPr marL="0" indent="0" algn="ctr">
              <a:buNone/>
            </a:pPr>
            <a:endParaRPr lang="en-US" sz="2400" dirty="0"/>
          </a:p>
          <a:p>
            <a:pPr marL="0" indent="0" algn="ctr">
              <a:buNone/>
            </a:pPr>
            <a:endParaRPr lang="en-US" sz="2400" dirty="0"/>
          </a:p>
        </p:txBody>
      </p:sp>
      <p:pic>
        <p:nvPicPr>
          <p:cNvPr id="5" name="Picture 4">
            <a:extLst>
              <a:ext uri="{FF2B5EF4-FFF2-40B4-BE49-F238E27FC236}">
                <a16:creationId xmlns:a16="http://schemas.microsoft.com/office/drawing/2014/main" id="{7F21F9A4-1957-4645-A1A2-0758D78AD203}"/>
              </a:ext>
            </a:extLst>
          </p:cNvPr>
          <p:cNvPicPr>
            <a:picLocks noChangeAspect="1"/>
          </p:cNvPicPr>
          <p:nvPr/>
        </p:nvPicPr>
        <p:blipFill rotWithShape="1">
          <a:blip r:embed="rId3"/>
          <a:srcRect l="1530" r="555" b="3"/>
          <a:stretch/>
        </p:blipFill>
        <p:spPr>
          <a:xfrm>
            <a:off x="6090613" y="640082"/>
            <a:ext cx="5461724" cy="5577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9746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771A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ED4A4F-1424-41B8-9D9C-45FA7B10A7E0}"/>
              </a:ext>
            </a:extLst>
          </p:cNvPr>
          <p:cNvSpPr>
            <a:spLocks noGrp="1"/>
          </p:cNvSpPr>
          <p:nvPr>
            <p:ph type="title"/>
          </p:nvPr>
        </p:nvSpPr>
        <p:spPr>
          <a:xfrm>
            <a:off x="524256" y="4767072"/>
            <a:ext cx="6594189" cy="1625210"/>
          </a:xfrm>
        </p:spPr>
        <p:txBody>
          <a:bodyPr>
            <a:normAutofit/>
          </a:bodyPr>
          <a:lstStyle/>
          <a:p>
            <a:pPr algn="ctr"/>
            <a:r>
              <a:rPr lang="en-US" b="1" dirty="0">
                <a:solidFill>
                  <a:schemeClr val="bg1"/>
                </a:solidFill>
                <a:effectLst>
                  <a:outerShdw blurRad="38100" dist="38100" dir="2700000" algn="tl">
                    <a:srgbClr val="000000">
                      <a:alpha val="43137"/>
                    </a:srgbClr>
                  </a:outerShdw>
                </a:effectLst>
              </a:rPr>
              <a:t>The foundation of </a:t>
            </a:r>
            <a:r>
              <a:rPr lang="en-US" b="1" i="1" dirty="0">
                <a:solidFill>
                  <a:schemeClr val="bg1"/>
                </a:solidFill>
                <a:effectLst>
                  <a:outerShdw blurRad="38100" dist="38100" dir="2700000" algn="tl">
                    <a:srgbClr val="000000">
                      <a:alpha val="43137"/>
                    </a:srgbClr>
                  </a:outerShdw>
                </a:effectLst>
              </a:rPr>
              <a:t>Everyday Lives: Values In Action</a:t>
            </a:r>
            <a:r>
              <a:rPr lang="en-US" b="1" dirty="0">
                <a:solidFill>
                  <a:schemeClr val="bg1"/>
                </a:solidFill>
                <a:effectLst>
                  <a:outerShdw blurRad="38100" dist="38100" dir="2700000" algn="tl">
                    <a:srgbClr val="000000">
                      <a:alpha val="43137"/>
                    </a:srgbClr>
                  </a:outerShdw>
                </a:effectLst>
              </a:rPr>
              <a:t> </a:t>
            </a:r>
          </a:p>
        </p:txBody>
      </p:sp>
      <p:pic>
        <p:nvPicPr>
          <p:cNvPr id="7" name="Picture 6">
            <a:extLst>
              <a:ext uri="{FF2B5EF4-FFF2-40B4-BE49-F238E27FC236}">
                <a16:creationId xmlns:a16="http://schemas.microsoft.com/office/drawing/2014/main" id="{E306A278-55AF-4480-A322-A6F0067C9E72}"/>
              </a:ext>
            </a:extLst>
          </p:cNvPr>
          <p:cNvPicPr>
            <a:picLocks noChangeAspect="1"/>
          </p:cNvPicPr>
          <p:nvPr/>
        </p:nvPicPr>
        <p:blipFill rotWithShape="1">
          <a:blip r:embed="rId3"/>
          <a:srcRect t="11628" r="1" b="13043"/>
          <a:stretch/>
        </p:blipFill>
        <p:spPr>
          <a:xfrm>
            <a:off x="327547" y="321733"/>
            <a:ext cx="7058306" cy="4107392"/>
          </a:xfrm>
          <a:prstGeom prst="rect">
            <a:avLst/>
          </a:prstGeom>
        </p:spPr>
      </p:pic>
      <p:sp>
        <p:nvSpPr>
          <p:cNvPr id="29" name="Rectangle 2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1E1AC7-F869-4AD7-8E89-ADC356BC63E1}"/>
              </a:ext>
            </a:extLst>
          </p:cNvPr>
          <p:cNvSpPr>
            <a:spLocks noGrp="1"/>
          </p:cNvSpPr>
          <p:nvPr>
            <p:ph idx="1"/>
          </p:nvPr>
        </p:nvSpPr>
        <p:spPr>
          <a:xfrm>
            <a:off x="7895968" y="495300"/>
            <a:ext cx="3771775" cy="5896982"/>
          </a:xfrm>
        </p:spPr>
        <p:txBody>
          <a:bodyPr anchor="ctr">
            <a:normAutofit/>
          </a:bodyPr>
          <a:lstStyle/>
          <a:p>
            <a:pPr marL="0" indent="0">
              <a:buNone/>
            </a:pPr>
            <a:r>
              <a:rPr lang="en-US" sz="3200" dirty="0">
                <a:solidFill>
                  <a:schemeClr val="bg1"/>
                </a:solidFill>
              </a:rPr>
              <a:t>1. We value what is important to people with disabilities and their families, who are striving for an everyday life.</a:t>
            </a:r>
          </a:p>
          <a:p>
            <a:pPr marL="0" indent="0">
              <a:buNone/>
            </a:pPr>
            <a:r>
              <a:rPr lang="en-US" sz="3200" dirty="0">
                <a:solidFill>
                  <a:schemeClr val="bg1"/>
                </a:solidFill>
              </a:rPr>
              <a:t>2. People with disabilities have a right to an everyday life.</a:t>
            </a:r>
            <a:endParaRPr lang="en-US" dirty="0">
              <a:solidFill>
                <a:schemeClr val="bg1"/>
              </a:solidFill>
            </a:endParaRPr>
          </a:p>
        </p:txBody>
      </p:sp>
    </p:spTree>
    <p:extLst>
      <p:ext uri="{BB962C8B-B14F-4D97-AF65-F5344CB8AC3E}">
        <p14:creationId xmlns:p14="http://schemas.microsoft.com/office/powerpoint/2010/main" val="2752422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771A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ED4A4F-1424-41B8-9D9C-45FA7B10A7E0}"/>
              </a:ext>
            </a:extLst>
          </p:cNvPr>
          <p:cNvSpPr>
            <a:spLocks noGrp="1"/>
          </p:cNvSpPr>
          <p:nvPr>
            <p:ph type="title"/>
          </p:nvPr>
        </p:nvSpPr>
        <p:spPr>
          <a:xfrm>
            <a:off x="524256" y="4767072"/>
            <a:ext cx="6594189" cy="1625210"/>
          </a:xfrm>
        </p:spPr>
        <p:txBody>
          <a:bodyPr>
            <a:normAutofit/>
          </a:bodyPr>
          <a:lstStyle/>
          <a:p>
            <a:pPr algn="r"/>
            <a:r>
              <a:rPr lang="en-US" b="1" i="1" dirty="0">
                <a:solidFill>
                  <a:srgbClr val="FFFFFF"/>
                </a:solidFill>
                <a:effectLst>
                  <a:outerShdw blurRad="38100" dist="38100" dir="2700000" algn="tl">
                    <a:srgbClr val="000000">
                      <a:alpha val="43137"/>
                    </a:srgbClr>
                  </a:outerShdw>
                </a:effectLst>
              </a:rPr>
              <a:t>What people want…</a:t>
            </a:r>
          </a:p>
        </p:txBody>
      </p:sp>
      <p:pic>
        <p:nvPicPr>
          <p:cNvPr id="7" name="Picture 6">
            <a:extLst>
              <a:ext uri="{FF2B5EF4-FFF2-40B4-BE49-F238E27FC236}">
                <a16:creationId xmlns:a16="http://schemas.microsoft.com/office/drawing/2014/main" id="{E306A278-55AF-4480-A322-A6F0067C9E72}"/>
              </a:ext>
            </a:extLst>
          </p:cNvPr>
          <p:cNvPicPr>
            <a:picLocks noChangeAspect="1"/>
          </p:cNvPicPr>
          <p:nvPr/>
        </p:nvPicPr>
        <p:blipFill rotWithShape="1">
          <a:blip r:embed="rId3"/>
          <a:srcRect t="11628" r="1" b="13043"/>
          <a:stretch/>
        </p:blipFill>
        <p:spPr>
          <a:xfrm>
            <a:off x="327547" y="321733"/>
            <a:ext cx="7058306" cy="4107392"/>
          </a:xfrm>
          <a:prstGeom prst="rect">
            <a:avLst/>
          </a:prstGeom>
        </p:spPr>
      </p:pic>
      <p:sp>
        <p:nvSpPr>
          <p:cNvPr id="29" name="Rectangle 2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1E1AC7-F869-4AD7-8E89-ADC356BC63E1}"/>
              </a:ext>
            </a:extLst>
          </p:cNvPr>
          <p:cNvSpPr>
            <a:spLocks noGrp="1"/>
          </p:cNvSpPr>
          <p:nvPr>
            <p:ph idx="1"/>
          </p:nvPr>
        </p:nvSpPr>
        <p:spPr>
          <a:xfrm>
            <a:off x="7810500" y="657225"/>
            <a:ext cx="3857243" cy="5448300"/>
          </a:xfrm>
        </p:spPr>
        <p:txBody>
          <a:bodyPr anchor="ctr">
            <a:normAutofit fontScale="92500"/>
          </a:bodyPr>
          <a:lstStyle/>
          <a:p>
            <a:pPr>
              <a:buFont typeface="Wingdings" panose="05000000000000000000" pitchFamily="2" charset="2"/>
              <a:buChar char="ü"/>
            </a:pPr>
            <a:r>
              <a:rPr lang="en-US" b="1" dirty="0">
                <a:solidFill>
                  <a:srgbClr val="FFFFFF"/>
                </a:solidFill>
              </a:rPr>
              <a:t>Control </a:t>
            </a:r>
            <a:r>
              <a:rPr lang="en-US" dirty="0">
                <a:solidFill>
                  <a:srgbClr val="FFFFFF"/>
                </a:solidFill>
              </a:rPr>
              <a:t>over all areas of their life. Emphasis on making decisions. </a:t>
            </a:r>
          </a:p>
          <a:p>
            <a:pPr>
              <a:buFont typeface="Wingdings" panose="05000000000000000000" pitchFamily="2" charset="2"/>
              <a:buChar char="ü"/>
            </a:pPr>
            <a:r>
              <a:rPr lang="en-US" b="1" dirty="0">
                <a:solidFill>
                  <a:srgbClr val="FFFFFF"/>
                </a:solidFill>
              </a:rPr>
              <a:t>Choice </a:t>
            </a:r>
            <a:r>
              <a:rPr lang="en-US" dirty="0">
                <a:solidFill>
                  <a:srgbClr val="FFFFFF"/>
                </a:solidFill>
              </a:rPr>
              <a:t>and decisions on everything from food to how time is spent.</a:t>
            </a:r>
          </a:p>
          <a:p>
            <a:pPr>
              <a:buFont typeface="Wingdings" panose="05000000000000000000" pitchFamily="2" charset="2"/>
              <a:buChar char="ü"/>
            </a:pPr>
            <a:r>
              <a:rPr lang="en-US" b="1" dirty="0">
                <a:solidFill>
                  <a:srgbClr val="FFFFFF"/>
                </a:solidFill>
              </a:rPr>
              <a:t>Freedom </a:t>
            </a:r>
            <a:r>
              <a:rPr lang="en-US" dirty="0">
                <a:solidFill>
                  <a:srgbClr val="FFFFFF"/>
                </a:solidFill>
              </a:rPr>
              <a:t>and the same rights as other members of the community.</a:t>
            </a:r>
          </a:p>
          <a:p>
            <a:pPr>
              <a:buFont typeface="Wingdings" panose="05000000000000000000" pitchFamily="2" charset="2"/>
              <a:buChar char="ü"/>
            </a:pPr>
            <a:r>
              <a:rPr lang="en-US" b="1" dirty="0">
                <a:solidFill>
                  <a:srgbClr val="FFFFFF"/>
                </a:solidFill>
              </a:rPr>
              <a:t>Connected </a:t>
            </a:r>
            <a:r>
              <a:rPr lang="en-US" dirty="0">
                <a:solidFill>
                  <a:srgbClr val="FFFFFF"/>
                </a:solidFill>
              </a:rPr>
              <a:t>through meaningful contribution and developing relationships.</a:t>
            </a:r>
            <a:endParaRPr lang="en-US" b="1" dirty="0">
              <a:solidFill>
                <a:srgbClr val="FFFFFF"/>
              </a:solidFill>
            </a:endParaRPr>
          </a:p>
        </p:txBody>
      </p:sp>
    </p:spTree>
    <p:extLst>
      <p:ext uri="{BB962C8B-B14F-4D97-AF65-F5344CB8AC3E}">
        <p14:creationId xmlns:p14="http://schemas.microsoft.com/office/powerpoint/2010/main" val="120879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2163-F243-4575-97DB-45CB1CE8A434}"/>
              </a:ext>
            </a:extLst>
          </p:cNvPr>
          <p:cNvSpPr>
            <a:spLocks noGrp="1"/>
          </p:cNvSpPr>
          <p:nvPr>
            <p:ph type="title"/>
          </p:nvPr>
        </p:nvSpPr>
        <p:spPr>
          <a:xfrm>
            <a:off x="838200" y="304801"/>
            <a:ext cx="10515600" cy="462116"/>
          </a:xfrm>
        </p:spPr>
        <p:txBody>
          <a:bodyPr>
            <a:normAutofit/>
          </a:bodyPr>
          <a:lstStyle/>
          <a:p>
            <a:pPr algn="ctr"/>
            <a:r>
              <a:rPr lang="en-US" sz="2400" b="1" dirty="0"/>
              <a:t>Person-Centered vs. System-Centered – Beth Mount</a:t>
            </a:r>
          </a:p>
        </p:txBody>
      </p:sp>
      <p:pic>
        <p:nvPicPr>
          <p:cNvPr id="4" name="Online Media 3" title="Person-Centered vs System-Centered - Beth Mount">
            <a:hlinkClick r:id="" action="ppaction://media"/>
            <a:extLst>
              <a:ext uri="{FF2B5EF4-FFF2-40B4-BE49-F238E27FC236}">
                <a16:creationId xmlns:a16="http://schemas.microsoft.com/office/drawing/2014/main" id="{6A9D0C8A-FFFC-4623-9420-F40E9124F77B}"/>
              </a:ext>
            </a:extLst>
          </p:cNvPr>
          <p:cNvPicPr>
            <a:picLocks noGrp="1" noRot="1" noChangeAspect="1"/>
          </p:cNvPicPr>
          <p:nvPr>
            <p:ph idx="1"/>
            <a:videoFile r:link="rId1"/>
          </p:nvPr>
        </p:nvPicPr>
        <p:blipFill>
          <a:blip r:embed="rId4"/>
          <a:stretch>
            <a:fillRect/>
          </a:stretch>
        </p:blipFill>
        <p:spPr>
          <a:xfrm>
            <a:off x="1176968" y="876207"/>
            <a:ext cx="9838063" cy="5558522"/>
          </a:xfrm>
          <a:prstGeom prst="rect">
            <a:avLst/>
          </a:prstGeom>
        </p:spPr>
      </p:pic>
      <p:sp>
        <p:nvSpPr>
          <p:cNvPr id="5" name="TextBox 4">
            <a:extLst>
              <a:ext uri="{FF2B5EF4-FFF2-40B4-BE49-F238E27FC236}">
                <a16:creationId xmlns:a16="http://schemas.microsoft.com/office/drawing/2014/main" id="{9C2A7A6A-CCE4-461D-9155-A10CB120D209}"/>
              </a:ext>
            </a:extLst>
          </p:cNvPr>
          <p:cNvSpPr txBox="1"/>
          <p:nvPr/>
        </p:nvSpPr>
        <p:spPr>
          <a:xfrm>
            <a:off x="4252511" y="6544019"/>
            <a:ext cx="4065224" cy="261610"/>
          </a:xfrm>
          <a:prstGeom prst="rect">
            <a:avLst/>
          </a:prstGeom>
          <a:noFill/>
        </p:spPr>
        <p:txBody>
          <a:bodyPr wrap="square" rtlCol="0">
            <a:spAutoFit/>
          </a:bodyPr>
          <a:lstStyle/>
          <a:p>
            <a:r>
              <a:rPr lang="en-US" sz="1100" dirty="0">
                <a:hlinkClick r:id="rId5"/>
              </a:rPr>
              <a:t>https://www.youtube.com/watch?v=y77y7XW8GtE</a:t>
            </a:r>
            <a:r>
              <a:rPr lang="en-US" sz="1100" dirty="0"/>
              <a:t> (2 min)</a:t>
            </a:r>
          </a:p>
        </p:txBody>
      </p:sp>
    </p:spTree>
    <p:extLst>
      <p:ext uri="{BB962C8B-B14F-4D97-AF65-F5344CB8AC3E}">
        <p14:creationId xmlns:p14="http://schemas.microsoft.com/office/powerpoint/2010/main" val="281204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512070-BA05-4EDB-A750-729F1012111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3200" kern="1200" dirty="0">
                <a:solidFill>
                  <a:srgbClr val="FFFFFF"/>
                </a:solidFill>
                <a:latin typeface="+mj-lt"/>
                <a:ea typeface="+mj-ea"/>
                <a:cs typeface="+mj-cs"/>
              </a:rPr>
              <a:t>Person-Centered Thinking Tools</a:t>
            </a:r>
          </a:p>
        </p:txBody>
      </p:sp>
      <p:pic>
        <p:nvPicPr>
          <p:cNvPr id="4" name="Content Placeholder 3">
            <a:extLst>
              <a:ext uri="{FF2B5EF4-FFF2-40B4-BE49-F238E27FC236}">
                <a16:creationId xmlns:a16="http://schemas.microsoft.com/office/drawing/2014/main" id="{2AF97774-2575-499B-AB85-3CF91EE2204B}"/>
              </a:ext>
            </a:extLst>
          </p:cNvPr>
          <p:cNvPicPr>
            <a:picLocks noGrp="1" noChangeAspect="1"/>
          </p:cNvPicPr>
          <p:nvPr>
            <p:ph idx="1"/>
          </p:nvPr>
        </p:nvPicPr>
        <p:blipFill>
          <a:blip r:embed="rId3"/>
          <a:stretch>
            <a:fillRect/>
          </a:stretch>
        </p:blipFill>
        <p:spPr>
          <a:xfrm>
            <a:off x="3571875" y="336443"/>
            <a:ext cx="8267699" cy="6185114"/>
          </a:xfrm>
          <a:prstGeom prst="rect">
            <a:avLst/>
          </a:prstGeom>
        </p:spPr>
      </p:pic>
    </p:spTree>
    <p:extLst>
      <p:ext uri="{BB962C8B-B14F-4D97-AF65-F5344CB8AC3E}">
        <p14:creationId xmlns:p14="http://schemas.microsoft.com/office/powerpoint/2010/main" val="2076505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5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D76706C-4B17-46A4-9793-7530D5E3546E}"/>
              </a:ext>
            </a:extLst>
          </p:cNvPr>
          <p:cNvPicPr>
            <a:picLocks noChangeAspect="1"/>
          </p:cNvPicPr>
          <p:nvPr/>
        </p:nvPicPr>
        <p:blipFill rotWithShape="1">
          <a:blip r:embed="rId3"/>
          <a:srcRect l="15311" r="15049" b="3"/>
          <a:stretch/>
        </p:blipFill>
        <p:spPr>
          <a:xfrm>
            <a:off x="20" y="-5"/>
            <a:ext cx="4449133" cy="3593592"/>
          </a:xfrm>
          <a:prstGeom prst="rect">
            <a:avLst/>
          </a:prstGeom>
        </p:spPr>
      </p:pic>
      <p:sp>
        <p:nvSpPr>
          <p:cNvPr id="86" name="Rectangle 60">
            <a:extLst>
              <a:ext uri="{FF2B5EF4-FFF2-40B4-BE49-F238E27FC236}">
                <a16:creationId xmlns:a16="http://schemas.microsoft.com/office/drawing/2014/main" id="{AA5D9F4D-8478-4364-9713-947B6D50F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93587"/>
            <a:ext cx="4449153" cy="28968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3C49F-2AA4-4670-B837-916EE2A7B749}"/>
              </a:ext>
            </a:extLst>
          </p:cNvPr>
          <p:cNvSpPr>
            <a:spLocks noGrp="1"/>
          </p:cNvSpPr>
          <p:nvPr>
            <p:ph type="title"/>
          </p:nvPr>
        </p:nvSpPr>
        <p:spPr>
          <a:xfrm>
            <a:off x="239047" y="3999143"/>
            <a:ext cx="4322880" cy="2203264"/>
          </a:xfrm>
        </p:spPr>
        <p:txBody>
          <a:bodyPr anchor="ctr">
            <a:normAutofit/>
          </a:bodyPr>
          <a:lstStyle/>
          <a:p>
            <a:pPr algn="ctr"/>
            <a:r>
              <a:rPr lang="en-US" sz="3200" b="1" i="1" dirty="0">
                <a:effectLst>
                  <a:outerShdw blurRad="38100" dist="38100" dir="2700000" algn="tl">
                    <a:srgbClr val="000000">
                      <a:alpha val="43137"/>
                    </a:srgbClr>
                  </a:outerShdw>
                </a:effectLst>
              </a:rPr>
              <a:t>Social Role Valorization</a:t>
            </a:r>
            <a:br>
              <a:rPr lang="en-US" sz="2800" b="1" i="1" dirty="0"/>
            </a:br>
            <a:br>
              <a:rPr lang="en-US" sz="2800" dirty="0"/>
            </a:br>
            <a:r>
              <a:rPr lang="en-US" sz="2800" dirty="0"/>
              <a:t>Dr. </a:t>
            </a:r>
            <a:r>
              <a:rPr lang="en-US" sz="2800" dirty="0" err="1"/>
              <a:t>Wolfensberger</a:t>
            </a:r>
            <a:r>
              <a:rPr lang="en-US" sz="3200" dirty="0"/>
              <a:t>	</a:t>
            </a:r>
          </a:p>
        </p:txBody>
      </p:sp>
      <p:pic>
        <p:nvPicPr>
          <p:cNvPr id="11" name="Picture 10">
            <a:extLst>
              <a:ext uri="{FF2B5EF4-FFF2-40B4-BE49-F238E27FC236}">
                <a16:creationId xmlns:a16="http://schemas.microsoft.com/office/drawing/2014/main" id="{68B742AB-01E3-426F-8F54-8A6AF2437A2B}"/>
              </a:ext>
            </a:extLst>
          </p:cNvPr>
          <p:cNvPicPr>
            <a:picLocks noChangeAspect="1"/>
          </p:cNvPicPr>
          <p:nvPr/>
        </p:nvPicPr>
        <p:blipFill rotWithShape="1">
          <a:blip r:embed="rId4"/>
          <a:srcRect l="24530" r="15097" b="-3"/>
          <a:stretch/>
        </p:blipFill>
        <p:spPr>
          <a:xfrm>
            <a:off x="4472090" y="5"/>
            <a:ext cx="3858768" cy="3595377"/>
          </a:xfrm>
          <a:prstGeom prst="rect">
            <a:avLst/>
          </a:prstGeom>
        </p:spPr>
      </p:pic>
      <p:pic>
        <p:nvPicPr>
          <p:cNvPr id="8" name="Picture 7">
            <a:extLst>
              <a:ext uri="{FF2B5EF4-FFF2-40B4-BE49-F238E27FC236}">
                <a16:creationId xmlns:a16="http://schemas.microsoft.com/office/drawing/2014/main" id="{11D2AF82-355C-4D8C-A666-56B991178052}"/>
              </a:ext>
            </a:extLst>
          </p:cNvPr>
          <p:cNvPicPr>
            <a:picLocks noChangeAspect="1"/>
          </p:cNvPicPr>
          <p:nvPr/>
        </p:nvPicPr>
        <p:blipFill rotWithShape="1">
          <a:blip r:embed="rId5"/>
          <a:srcRect l="18720" r="1349" b="3"/>
          <a:stretch/>
        </p:blipFill>
        <p:spPr>
          <a:xfrm>
            <a:off x="8362051" y="-1"/>
            <a:ext cx="3829949" cy="3593592"/>
          </a:xfrm>
          <a:prstGeom prst="rect">
            <a:avLst/>
          </a:prstGeom>
        </p:spPr>
      </p:pic>
      <p:grpSp>
        <p:nvGrpSpPr>
          <p:cNvPr id="87" name="Group 62">
            <a:extLst>
              <a:ext uri="{FF2B5EF4-FFF2-40B4-BE49-F238E27FC236}">
                <a16:creationId xmlns:a16="http://schemas.microsoft.com/office/drawing/2014/main" id="{2D597DEF-7285-48B1-A266-C751F44A1C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425696"/>
            <a:ext cx="242107" cy="1340860"/>
            <a:chOff x="56167" y="899960"/>
            <a:chExt cx="242107" cy="1340860"/>
          </a:xfrm>
        </p:grpSpPr>
        <p:sp>
          <p:nvSpPr>
            <p:cNvPr id="64" name="Rectangle 2">
              <a:extLst>
                <a:ext uri="{FF2B5EF4-FFF2-40B4-BE49-F238E27FC236}">
                  <a16:creationId xmlns:a16="http://schemas.microsoft.com/office/drawing/2014/main" id="{D46B81EF-FCE5-4BDA-85DF-6D561882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B4AB18E4-A87B-4EAE-B0A7-1626A54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B9BFBF72-23B1-4010-8A7F-58517A522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FB007166-9EE4-4DDB-8518-C02E4D5CD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BEF736F3-69BC-4BEB-AF95-2011F6AB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E220CD5A-C8AF-473E-AC95-9541300D2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EBA5DA1C-0AC7-408E-82C4-81E9DB45C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674387AA-72DF-45EF-8895-A70ABE100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73520C0A-8A73-47B5-8DEE-F835741F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AD7A67F9-441F-4AAC-B372-B8C15D8CB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2">
              <a:extLst>
                <a:ext uri="{FF2B5EF4-FFF2-40B4-BE49-F238E27FC236}">
                  <a16:creationId xmlns:a16="http://schemas.microsoft.com/office/drawing/2014/main" id="{01CD03DE-9A04-48A4-997F-DE5528FE1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9">
              <a:extLst>
                <a:ext uri="{FF2B5EF4-FFF2-40B4-BE49-F238E27FC236}">
                  <a16:creationId xmlns:a16="http://schemas.microsoft.com/office/drawing/2014/main" id="{7391FDFC-E16F-43A3-8BFE-531D7B2F09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2">
              <a:extLst>
                <a:ext uri="{FF2B5EF4-FFF2-40B4-BE49-F238E27FC236}">
                  <a16:creationId xmlns:a16="http://schemas.microsoft.com/office/drawing/2014/main" id="{3D69A450-2F3D-4111-80A5-B0399B04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9">
              <a:extLst>
                <a:ext uri="{FF2B5EF4-FFF2-40B4-BE49-F238E27FC236}">
                  <a16:creationId xmlns:a16="http://schemas.microsoft.com/office/drawing/2014/main" id="{04625133-00BF-4FF0-8C90-DF4A2DD59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
              <a:extLst>
                <a:ext uri="{FF2B5EF4-FFF2-40B4-BE49-F238E27FC236}">
                  <a16:creationId xmlns:a16="http://schemas.microsoft.com/office/drawing/2014/main" id="{3A4A9FD0-EE23-4325-B36B-7D36F8EF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59">
              <a:extLst>
                <a:ext uri="{FF2B5EF4-FFF2-40B4-BE49-F238E27FC236}">
                  <a16:creationId xmlns:a16="http://schemas.microsoft.com/office/drawing/2014/main" id="{9A42EA3E-D467-4144-ACD8-F2C3D55C6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2">
              <a:extLst>
                <a:ext uri="{FF2B5EF4-FFF2-40B4-BE49-F238E27FC236}">
                  <a16:creationId xmlns:a16="http://schemas.microsoft.com/office/drawing/2014/main" id="{B7869D23-5043-4EE5-AA59-5639F2BB9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9">
              <a:extLst>
                <a:ext uri="{FF2B5EF4-FFF2-40B4-BE49-F238E27FC236}">
                  <a16:creationId xmlns:a16="http://schemas.microsoft.com/office/drawing/2014/main" id="{8AF08919-A48A-451E-B3B5-3DE09224C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2">
              <a:extLst>
                <a:ext uri="{FF2B5EF4-FFF2-40B4-BE49-F238E27FC236}">
                  <a16:creationId xmlns:a16="http://schemas.microsoft.com/office/drawing/2014/main" id="{9351E91A-5A15-4000-B032-81C9C1C3A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59">
              <a:extLst>
                <a:ext uri="{FF2B5EF4-FFF2-40B4-BE49-F238E27FC236}">
                  <a16:creationId xmlns:a16="http://schemas.microsoft.com/office/drawing/2014/main" id="{C4F1E6C5-D45A-41E8-BB9F-C79784C73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767200E-D18A-4F7A-A19A-B3409979186D}"/>
              </a:ext>
            </a:extLst>
          </p:cNvPr>
          <p:cNvSpPr>
            <a:spLocks noGrp="1"/>
          </p:cNvSpPr>
          <p:nvPr>
            <p:ph idx="1"/>
          </p:nvPr>
        </p:nvSpPr>
        <p:spPr>
          <a:xfrm>
            <a:off x="4685579" y="4065407"/>
            <a:ext cx="7267373" cy="2203264"/>
          </a:xfrm>
        </p:spPr>
        <p:txBody>
          <a:bodyPr anchor="ctr">
            <a:normAutofit lnSpcReduction="10000"/>
          </a:bodyPr>
          <a:lstStyle/>
          <a:p>
            <a:pPr marL="0" indent="0">
              <a:buNone/>
            </a:pPr>
            <a:r>
              <a:rPr lang="en-US" sz="1800" i="1" dirty="0" err="1"/>
              <a:t>Wolfensberger</a:t>
            </a:r>
            <a:r>
              <a:rPr lang="en-US" sz="1800" i="1" dirty="0"/>
              <a:t> defined SRV as:</a:t>
            </a:r>
            <a:endParaRPr lang="en-US" sz="2400" i="1" dirty="0"/>
          </a:p>
          <a:p>
            <a:pPr marL="0" indent="0">
              <a:buNone/>
            </a:pPr>
            <a:r>
              <a:rPr lang="en-US" sz="2400" i="1" dirty="0"/>
              <a:t>"The application of empirical knowledge to the shaping of the current or potential social roles of a party (i.e., person, group, or class)--primarily by means of enhancement of the party's competencies and image--so that these are, as much as possible, positively valued in the eyes of the perceivers."</a:t>
            </a:r>
            <a:endParaRPr lang="en-US" sz="2400" dirty="0"/>
          </a:p>
          <a:p>
            <a:pPr marL="0" indent="0">
              <a:buNone/>
            </a:pPr>
            <a:endParaRPr lang="en-US" sz="1800" dirty="0"/>
          </a:p>
        </p:txBody>
      </p:sp>
      <p:sp>
        <p:nvSpPr>
          <p:cNvPr id="85" name="Rectangle 8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97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in front of a box&#10;&#10;Description automatically generated">
            <a:extLst>
              <a:ext uri="{FF2B5EF4-FFF2-40B4-BE49-F238E27FC236}">
                <a16:creationId xmlns:a16="http://schemas.microsoft.com/office/drawing/2014/main" id="{69997759-2D9B-40F4-BB98-7DDC15AAAF29}"/>
              </a:ext>
            </a:extLst>
          </p:cNvPr>
          <p:cNvPicPr>
            <a:picLocks noChangeAspect="1"/>
          </p:cNvPicPr>
          <p:nvPr/>
        </p:nvPicPr>
        <p:blipFill>
          <a:blip r:embed="rId3"/>
          <a:stretch>
            <a:fillRect/>
          </a:stretch>
        </p:blipFill>
        <p:spPr>
          <a:xfrm>
            <a:off x="7412223" y="251331"/>
            <a:ext cx="2480084" cy="2467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Two people standing in front of a cake&#10;&#10;Description automatically generated">
            <a:extLst>
              <a:ext uri="{FF2B5EF4-FFF2-40B4-BE49-F238E27FC236}">
                <a16:creationId xmlns:a16="http://schemas.microsoft.com/office/drawing/2014/main" id="{2C8FB23F-0BD0-42AC-A1AF-68E67C788BDE}"/>
              </a:ext>
            </a:extLst>
          </p:cNvPr>
          <p:cNvPicPr>
            <a:picLocks noChangeAspect="1"/>
          </p:cNvPicPr>
          <p:nvPr/>
        </p:nvPicPr>
        <p:blipFill>
          <a:blip r:embed="rId4"/>
          <a:stretch>
            <a:fillRect/>
          </a:stretch>
        </p:blipFill>
        <p:spPr>
          <a:xfrm>
            <a:off x="9825842" y="976288"/>
            <a:ext cx="2204012" cy="302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0B6E1241-2699-4E4B-B514-4B2584D1B115}"/>
              </a:ext>
            </a:extLst>
          </p:cNvPr>
          <p:cNvSpPr>
            <a:spLocks noGrp="1"/>
          </p:cNvSpPr>
          <p:nvPr>
            <p:ph type="title"/>
          </p:nvPr>
        </p:nvSpPr>
        <p:spPr>
          <a:xfrm>
            <a:off x="241161" y="291593"/>
            <a:ext cx="11112640" cy="1144588"/>
          </a:xfrm>
        </p:spPr>
        <p:txBody>
          <a:bodyPr>
            <a:normAutofit/>
          </a:bodyPr>
          <a:lstStyle/>
          <a:p>
            <a:r>
              <a:rPr lang="en-US" sz="4000" dirty="0">
                <a:solidFill>
                  <a:srgbClr val="002060"/>
                </a:solidFill>
                <a:effectLst>
                  <a:outerShdw blurRad="38100" dist="38100" dir="2700000" algn="tl">
                    <a:srgbClr val="000000">
                      <a:alpha val="43137"/>
                    </a:srgbClr>
                  </a:outerShdw>
                </a:effectLst>
              </a:rPr>
              <a:t>Examples of </a:t>
            </a:r>
            <a:r>
              <a:rPr lang="en-US" sz="4000" b="1" i="1" dirty="0">
                <a:solidFill>
                  <a:srgbClr val="002060"/>
                </a:solidFill>
                <a:effectLst>
                  <a:outerShdw blurRad="38100" dist="38100" dir="2700000" algn="tl">
                    <a:srgbClr val="000000">
                      <a:alpha val="43137"/>
                    </a:srgbClr>
                  </a:outerShdw>
                </a:effectLst>
              </a:rPr>
              <a:t>Valued Social Roles</a:t>
            </a:r>
            <a:endParaRPr lang="en-US" sz="4000" dirty="0">
              <a:solidFill>
                <a:srgbClr val="00206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2CDF87F-B332-4017-9CD4-46359A0DEF24}"/>
              </a:ext>
            </a:extLst>
          </p:cNvPr>
          <p:cNvSpPr>
            <a:spLocks noGrp="1"/>
          </p:cNvSpPr>
          <p:nvPr>
            <p:ph sz="half" idx="1"/>
          </p:nvPr>
        </p:nvSpPr>
        <p:spPr>
          <a:xfrm>
            <a:off x="366703" y="1436181"/>
            <a:ext cx="5829146" cy="5014046"/>
          </a:xfrm>
        </p:spPr>
        <p:txBody>
          <a:bodyPr>
            <a:normAutofit fontScale="92500" lnSpcReduction="20000"/>
          </a:bodyPr>
          <a:lstStyle/>
          <a:p>
            <a:r>
              <a:rPr lang="en-US" sz="3600" dirty="0"/>
              <a:t>Employee </a:t>
            </a:r>
          </a:p>
          <a:p>
            <a:r>
              <a:rPr lang="en-US" sz="3600" dirty="0"/>
              <a:t>Volunteer</a:t>
            </a:r>
          </a:p>
          <a:p>
            <a:r>
              <a:rPr lang="en-US" sz="3600" dirty="0"/>
              <a:t>Colleague </a:t>
            </a:r>
          </a:p>
          <a:p>
            <a:r>
              <a:rPr lang="en-US" sz="3600" dirty="0"/>
              <a:t>Neighbor</a:t>
            </a:r>
          </a:p>
          <a:p>
            <a:r>
              <a:rPr lang="en-US" sz="3600" dirty="0"/>
              <a:t>Customer</a:t>
            </a:r>
          </a:p>
          <a:p>
            <a:r>
              <a:rPr lang="en-US" sz="3600" dirty="0"/>
              <a:t>Friend</a:t>
            </a:r>
          </a:p>
          <a:p>
            <a:r>
              <a:rPr lang="en-US" sz="3600" dirty="0"/>
              <a:t>Voter</a:t>
            </a:r>
          </a:p>
          <a:p>
            <a:r>
              <a:rPr lang="en-US" sz="3600" dirty="0"/>
              <a:t>Citizen</a:t>
            </a:r>
          </a:p>
          <a:p>
            <a:r>
              <a:rPr lang="en-US" sz="3600" dirty="0"/>
              <a:t>Student/Graduate</a:t>
            </a:r>
          </a:p>
          <a:p>
            <a:r>
              <a:rPr lang="en-US" sz="3600" dirty="0"/>
              <a:t>Church/Gym/Club Member</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DAD89043-B324-4854-BEA2-A7CD47F4430F}"/>
              </a:ext>
            </a:extLst>
          </p:cNvPr>
          <p:cNvSpPr>
            <a:spLocks noGrp="1"/>
          </p:cNvSpPr>
          <p:nvPr>
            <p:ph sz="half" idx="2"/>
          </p:nvPr>
        </p:nvSpPr>
        <p:spPr>
          <a:xfrm>
            <a:off x="3125036" y="1436181"/>
            <a:ext cx="8844311" cy="5346456"/>
          </a:xfrm>
        </p:spPr>
        <p:txBody>
          <a:bodyPr>
            <a:normAutofit fontScale="92500" lnSpcReduction="20000"/>
          </a:bodyPr>
          <a:lstStyle/>
          <a:p>
            <a:r>
              <a:rPr lang="en-US" sz="3600" dirty="0"/>
              <a:t>Artist/Performer</a:t>
            </a:r>
          </a:p>
          <a:p>
            <a:r>
              <a:rPr lang="en-US" sz="3600" dirty="0"/>
              <a:t>Pet owner</a:t>
            </a:r>
          </a:p>
          <a:p>
            <a:r>
              <a:rPr lang="en-US" sz="3600" dirty="0"/>
              <a:t>Homeowner</a:t>
            </a:r>
          </a:p>
          <a:p>
            <a:r>
              <a:rPr lang="en-US" sz="3600" dirty="0"/>
              <a:t>Home renter</a:t>
            </a:r>
          </a:p>
          <a:p>
            <a:r>
              <a:rPr lang="en-US" sz="3600" dirty="0"/>
              <a:t>Brother/Sister</a:t>
            </a:r>
          </a:p>
          <a:p>
            <a:r>
              <a:rPr lang="en-US" sz="3600" dirty="0"/>
              <a:t>Father/Mother</a:t>
            </a:r>
          </a:p>
          <a:p>
            <a:r>
              <a:rPr lang="en-US" sz="3600" dirty="0"/>
              <a:t>Son/Daughter</a:t>
            </a:r>
          </a:p>
          <a:p>
            <a:pPr algn="r"/>
            <a:endParaRPr lang="en-US" sz="3300" i="1" dirty="0"/>
          </a:p>
          <a:p>
            <a:pPr algn="r"/>
            <a:endParaRPr lang="en-US" sz="3300" i="1" dirty="0"/>
          </a:p>
          <a:p>
            <a:pPr algn="r"/>
            <a:endParaRPr lang="en-US" sz="3300" i="1" dirty="0"/>
          </a:p>
          <a:p>
            <a:pPr marL="0" indent="0" algn="r">
              <a:buNone/>
            </a:pPr>
            <a:endParaRPr lang="en-US" sz="3000" i="1" dirty="0"/>
          </a:p>
          <a:p>
            <a:pPr marL="0" indent="0" algn="r">
              <a:buNone/>
            </a:pPr>
            <a:endParaRPr lang="en-US" sz="3000" i="1" dirty="0"/>
          </a:p>
        </p:txBody>
      </p:sp>
      <p:pic>
        <p:nvPicPr>
          <p:cNvPr id="9" name="Picture 8" descr="A person wearing a hat&#10;&#10;Description automatically generated">
            <a:extLst>
              <a:ext uri="{FF2B5EF4-FFF2-40B4-BE49-F238E27FC236}">
                <a16:creationId xmlns:a16="http://schemas.microsoft.com/office/drawing/2014/main" id="{E0AA2824-DA49-47C7-8BDF-3C3D4AFD2D37}"/>
              </a:ext>
            </a:extLst>
          </p:cNvPr>
          <p:cNvPicPr>
            <a:picLocks noChangeAspect="1"/>
          </p:cNvPicPr>
          <p:nvPr/>
        </p:nvPicPr>
        <p:blipFill rotWithShape="1">
          <a:blip r:embed="rId5"/>
          <a:srcRect r="7051"/>
          <a:stretch/>
        </p:blipFill>
        <p:spPr>
          <a:xfrm>
            <a:off x="8646306" y="4001294"/>
            <a:ext cx="3178991" cy="2565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A person holding a book&#10;&#10;Description automatically generated">
            <a:extLst>
              <a:ext uri="{FF2B5EF4-FFF2-40B4-BE49-F238E27FC236}">
                <a16:creationId xmlns:a16="http://schemas.microsoft.com/office/drawing/2014/main" id="{ADF96F95-2995-4CED-A60D-91217B448898}"/>
              </a:ext>
            </a:extLst>
          </p:cNvPr>
          <p:cNvPicPr>
            <a:picLocks noChangeAspect="1"/>
          </p:cNvPicPr>
          <p:nvPr/>
        </p:nvPicPr>
        <p:blipFill>
          <a:blip r:embed="rId6"/>
          <a:stretch>
            <a:fillRect/>
          </a:stretch>
        </p:blipFill>
        <p:spPr>
          <a:xfrm>
            <a:off x="6811395" y="2396431"/>
            <a:ext cx="2204012" cy="3209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4563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TotalTime>
  <Words>2093</Words>
  <Application>Microsoft Office PowerPoint</Application>
  <PresentationFormat>Widescreen</PresentationFormat>
  <Paragraphs>147</Paragraphs>
  <Slides>16</Slides>
  <Notes>16</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Calibri Light</vt:lpstr>
      <vt:lpstr>Wingdings</vt:lpstr>
      <vt:lpstr>Office Theme</vt:lpstr>
      <vt:lpstr>Acrobat Document</vt:lpstr>
      <vt:lpstr>Person-Centered Practices &amp; Relationship Building</vt:lpstr>
      <vt:lpstr>Training Objectives:</vt:lpstr>
      <vt:lpstr>Person-Centered Practices DEFINED:</vt:lpstr>
      <vt:lpstr>The foundation of Everyday Lives: Values In Action </vt:lpstr>
      <vt:lpstr>What people want…</vt:lpstr>
      <vt:lpstr>Person-Centered vs. System-Centered – Beth Mount</vt:lpstr>
      <vt:lpstr>Person-Centered Thinking Tools</vt:lpstr>
      <vt:lpstr>Social Role Valorization  Dr. Wolfensberger </vt:lpstr>
      <vt:lpstr>Examples of Valued Social Roles</vt:lpstr>
      <vt:lpstr>Beautiful Justice - Beth Mount</vt:lpstr>
      <vt:lpstr>Valued roles give a person a “place” in society and powerfully impact:</vt:lpstr>
      <vt:lpstr>Increase opportunities for an  Everyday Life &amp;  Community Integration:</vt:lpstr>
      <vt:lpstr>Developing Relationships: YOUR ROLE is to help foster and enhance (non-paid) relationships</vt:lpstr>
      <vt:lpstr>  Skill Development/ Gaining Competencies  </vt:lpstr>
      <vt:lpstr>Community Integration</vt:lpstr>
      <vt:lpstr>Person-Centered Practices &amp; Relationship Building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Person-Centered Practices &amp; Relationship Building</dc:title>
  <dc:creator>Beamer, Rebecca</dc:creator>
  <cp:lastModifiedBy>Beamer, Rebecca</cp:lastModifiedBy>
  <cp:revision>51</cp:revision>
  <dcterms:created xsi:type="dcterms:W3CDTF">2020-05-20T21:43:28Z</dcterms:created>
  <dcterms:modified xsi:type="dcterms:W3CDTF">2022-05-25T18:12:12Z</dcterms:modified>
</cp:coreProperties>
</file>