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57" r:id="rId3"/>
    <p:sldId id="308" r:id="rId4"/>
    <p:sldId id="259" r:id="rId5"/>
    <p:sldId id="307" r:id="rId6"/>
    <p:sldId id="305" r:id="rId7"/>
    <p:sldId id="332" r:id="rId8"/>
    <p:sldId id="335" r:id="rId9"/>
    <p:sldId id="313" r:id="rId10"/>
    <p:sldId id="325" r:id="rId11"/>
    <p:sldId id="321" r:id="rId12"/>
    <p:sldId id="328" r:id="rId13"/>
    <p:sldId id="317" r:id="rId14"/>
    <p:sldId id="315" r:id="rId15"/>
    <p:sldId id="316" r:id="rId16"/>
    <p:sldId id="318" r:id="rId17"/>
    <p:sldId id="319" r:id="rId18"/>
    <p:sldId id="320" r:id="rId19"/>
    <p:sldId id="322" r:id="rId20"/>
    <p:sldId id="323" r:id="rId21"/>
    <p:sldId id="324" r:id="rId22"/>
    <p:sldId id="326" r:id="rId23"/>
    <p:sldId id="327" r:id="rId24"/>
    <p:sldId id="330" r:id="rId25"/>
    <p:sldId id="331" r:id="rId26"/>
    <p:sldId id="336" r:id="rId27"/>
    <p:sldId id="337" r:id="rId28"/>
    <p:sldId id="338" r:id="rId29"/>
    <p:sldId id="339" r:id="rId30"/>
    <p:sldId id="340" r:id="rId31"/>
    <p:sldId id="343" r:id="rId32"/>
    <p:sldId id="342" r:id="rId33"/>
    <p:sldId id="269" r:id="rId34"/>
    <p:sldId id="309" r:id="rId35"/>
    <p:sldId id="311" r:id="rId36"/>
    <p:sldId id="261" r:id="rId37"/>
    <p:sldId id="334" r:id="rId38"/>
    <p:sldId id="26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6957" autoAdjust="0"/>
  </p:normalViewPr>
  <p:slideViewPr>
    <p:cSldViewPr snapToGrid="0">
      <p:cViewPr varScale="1">
        <p:scale>
          <a:sx n="99" d="100"/>
          <a:sy n="99" d="100"/>
        </p:scale>
        <p:origin x="9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991A5-FC1C-4313-B1F9-25A4EFFAA4B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0A9E702B-3C50-4D2D-AAD6-1839A84DF9CA}">
      <dgm:prSet custT="1"/>
      <dgm:spPr/>
      <dgm:t>
        <a:bodyPr/>
        <a:lstStyle/>
        <a:p>
          <a:r>
            <a:rPr lang="en-US" sz="2000" dirty="0"/>
            <a:t>The Incident Management system for ODP was developed in order to have a centralized way to report events that could have a negative impact on the participants we support.</a:t>
          </a:r>
        </a:p>
      </dgm:t>
    </dgm:pt>
    <dgm:pt modelId="{AEA8E99C-4459-4B7A-B3DA-272C8364F743}" type="parTrans" cxnId="{1357DC2C-23DA-40E1-BCDA-72B5C58EF31F}">
      <dgm:prSet/>
      <dgm:spPr/>
      <dgm:t>
        <a:bodyPr/>
        <a:lstStyle/>
        <a:p>
          <a:endParaRPr lang="en-US"/>
        </a:p>
      </dgm:t>
    </dgm:pt>
    <dgm:pt modelId="{21B716A4-51A3-4514-A31C-460760073D3E}" type="sibTrans" cxnId="{1357DC2C-23DA-40E1-BCDA-72B5C58EF31F}">
      <dgm:prSet/>
      <dgm:spPr/>
      <dgm:t>
        <a:bodyPr/>
        <a:lstStyle/>
        <a:p>
          <a:endParaRPr lang="en-US"/>
        </a:p>
      </dgm:t>
    </dgm:pt>
    <dgm:pt modelId="{40D690E7-DF0F-404C-ADDC-2F856EFFE611}">
      <dgm:prSet/>
      <dgm:spPr/>
      <dgm:t>
        <a:bodyPr/>
        <a:lstStyle/>
        <a:p>
          <a:r>
            <a:rPr lang="en-US" dirty="0"/>
            <a:t>2001: The original Incident Management Bulletin was released.</a:t>
          </a:r>
        </a:p>
      </dgm:t>
    </dgm:pt>
    <dgm:pt modelId="{CF2149B0-C34C-47D5-830E-34D5E111B03D}" type="parTrans" cxnId="{CD5C9150-DCEF-4D1F-A0A9-20D701BA00B6}">
      <dgm:prSet/>
      <dgm:spPr/>
      <dgm:t>
        <a:bodyPr/>
        <a:lstStyle/>
        <a:p>
          <a:endParaRPr lang="en-US"/>
        </a:p>
      </dgm:t>
    </dgm:pt>
    <dgm:pt modelId="{4BCF781D-5496-4709-B32D-D9627C40D577}" type="sibTrans" cxnId="{CD5C9150-DCEF-4D1F-A0A9-20D701BA00B6}">
      <dgm:prSet/>
      <dgm:spPr/>
      <dgm:t>
        <a:bodyPr/>
        <a:lstStyle/>
        <a:p>
          <a:endParaRPr lang="en-US"/>
        </a:p>
      </dgm:t>
    </dgm:pt>
    <dgm:pt modelId="{F6C3A12A-0922-406B-8340-AC1003F07746}">
      <dgm:prSet/>
      <dgm:spPr/>
      <dgm:t>
        <a:bodyPr/>
        <a:lstStyle/>
        <a:p>
          <a:r>
            <a:rPr lang="en-US" dirty="0"/>
            <a:t>2004: A revised Incident Management Bulletin was released.</a:t>
          </a:r>
        </a:p>
      </dgm:t>
    </dgm:pt>
    <dgm:pt modelId="{2B6260AF-90C8-4B67-A851-1745CA44AA0C}" type="parTrans" cxnId="{15EB991B-683D-4E99-B620-467F86882855}">
      <dgm:prSet/>
      <dgm:spPr/>
      <dgm:t>
        <a:bodyPr/>
        <a:lstStyle/>
        <a:p>
          <a:endParaRPr lang="en-US"/>
        </a:p>
      </dgm:t>
    </dgm:pt>
    <dgm:pt modelId="{D1849680-789F-4367-830A-9606FD587A67}" type="sibTrans" cxnId="{15EB991B-683D-4E99-B620-467F86882855}">
      <dgm:prSet/>
      <dgm:spPr/>
      <dgm:t>
        <a:bodyPr/>
        <a:lstStyle/>
        <a:p>
          <a:endParaRPr lang="en-US"/>
        </a:p>
      </dgm:t>
    </dgm:pt>
    <dgm:pt modelId="{A73EB66F-5ECC-4E7B-949D-07137E6ED89F}">
      <dgm:prSet/>
      <dgm:spPr/>
      <dgm:t>
        <a:bodyPr/>
        <a:lstStyle/>
        <a:p>
          <a:r>
            <a:rPr lang="en-US" dirty="0"/>
            <a:t>2021: A revised Incident Management Bulletin (#00-21-02) was released and went into effect on July 1, 2021.</a:t>
          </a:r>
        </a:p>
      </dgm:t>
    </dgm:pt>
    <dgm:pt modelId="{D230E852-B292-4978-8F50-170B97196615}" type="parTrans" cxnId="{5AB74F78-718B-4087-81D2-1A4718E61097}">
      <dgm:prSet/>
      <dgm:spPr/>
      <dgm:t>
        <a:bodyPr/>
        <a:lstStyle/>
        <a:p>
          <a:endParaRPr lang="en-US"/>
        </a:p>
      </dgm:t>
    </dgm:pt>
    <dgm:pt modelId="{974371B0-A03B-4226-A3A2-C6A84B060293}" type="sibTrans" cxnId="{5AB74F78-718B-4087-81D2-1A4718E61097}">
      <dgm:prSet/>
      <dgm:spPr/>
      <dgm:t>
        <a:bodyPr/>
        <a:lstStyle/>
        <a:p>
          <a:endParaRPr lang="en-US"/>
        </a:p>
      </dgm:t>
    </dgm:pt>
    <dgm:pt modelId="{2D05E627-D3E0-4EFF-9047-D605EF05E92E}" type="pres">
      <dgm:prSet presAssocID="{FDB991A5-FC1C-4313-B1F9-25A4EFFAA4B9}" presName="Name0" presStyleCnt="0">
        <dgm:presLayoutVars>
          <dgm:dir/>
          <dgm:animLvl val="lvl"/>
          <dgm:resizeHandles val="exact"/>
        </dgm:presLayoutVars>
      </dgm:prSet>
      <dgm:spPr/>
    </dgm:pt>
    <dgm:pt modelId="{2AA762FE-0DC2-47CF-9061-A696DAF178FB}" type="pres">
      <dgm:prSet presAssocID="{A73EB66F-5ECC-4E7B-949D-07137E6ED89F}" presName="boxAndChildren" presStyleCnt="0"/>
      <dgm:spPr/>
    </dgm:pt>
    <dgm:pt modelId="{29BDC539-64BB-4A24-8EE9-25B09DCF83BB}" type="pres">
      <dgm:prSet presAssocID="{A73EB66F-5ECC-4E7B-949D-07137E6ED89F}" presName="parentTextBox" presStyleLbl="node1" presStyleIdx="0" presStyleCnt="4"/>
      <dgm:spPr/>
    </dgm:pt>
    <dgm:pt modelId="{8E23BFCF-4FCF-4012-AC4A-92A2E44F991A}" type="pres">
      <dgm:prSet presAssocID="{D1849680-789F-4367-830A-9606FD587A67}" presName="sp" presStyleCnt="0"/>
      <dgm:spPr/>
    </dgm:pt>
    <dgm:pt modelId="{9F7310DC-DEB2-4989-8209-921E5CA3EC86}" type="pres">
      <dgm:prSet presAssocID="{F6C3A12A-0922-406B-8340-AC1003F07746}" presName="arrowAndChildren" presStyleCnt="0"/>
      <dgm:spPr/>
    </dgm:pt>
    <dgm:pt modelId="{B999A4CB-8F35-422D-AAC0-1CE286FA0146}" type="pres">
      <dgm:prSet presAssocID="{F6C3A12A-0922-406B-8340-AC1003F07746}" presName="parentTextArrow" presStyleLbl="node1" presStyleIdx="1" presStyleCnt="4"/>
      <dgm:spPr/>
    </dgm:pt>
    <dgm:pt modelId="{2D113A1A-CFCB-4B9E-B50D-2277995E93FE}" type="pres">
      <dgm:prSet presAssocID="{4BCF781D-5496-4709-B32D-D9627C40D577}" presName="sp" presStyleCnt="0"/>
      <dgm:spPr/>
    </dgm:pt>
    <dgm:pt modelId="{04B8DBC5-1A66-4DE5-A88A-32001B9A0A8C}" type="pres">
      <dgm:prSet presAssocID="{40D690E7-DF0F-404C-ADDC-2F856EFFE611}" presName="arrowAndChildren" presStyleCnt="0"/>
      <dgm:spPr/>
    </dgm:pt>
    <dgm:pt modelId="{051D8DD8-2A3C-4F68-A7F2-D1B192D80EC3}" type="pres">
      <dgm:prSet presAssocID="{40D690E7-DF0F-404C-ADDC-2F856EFFE611}" presName="parentTextArrow" presStyleLbl="node1" presStyleIdx="2" presStyleCnt="4" custLinFactNeighborX="0"/>
      <dgm:spPr/>
    </dgm:pt>
    <dgm:pt modelId="{3C172D17-757A-4C55-849A-F84DE703877E}" type="pres">
      <dgm:prSet presAssocID="{21B716A4-51A3-4514-A31C-460760073D3E}" presName="sp" presStyleCnt="0"/>
      <dgm:spPr/>
    </dgm:pt>
    <dgm:pt modelId="{F86F8C5B-E158-46DB-B59D-7B8F98526F2B}" type="pres">
      <dgm:prSet presAssocID="{0A9E702B-3C50-4D2D-AAD6-1839A84DF9CA}" presName="arrowAndChildren" presStyleCnt="0"/>
      <dgm:spPr/>
    </dgm:pt>
    <dgm:pt modelId="{3616DDA9-7C78-46A0-AF20-77865B9E8E59}" type="pres">
      <dgm:prSet presAssocID="{0A9E702B-3C50-4D2D-AAD6-1839A84DF9CA}" presName="parentTextArrow" presStyleLbl="node1" presStyleIdx="3" presStyleCnt="4" custScaleY="111401"/>
      <dgm:spPr/>
    </dgm:pt>
  </dgm:ptLst>
  <dgm:cxnLst>
    <dgm:cxn modelId="{2A7E210A-9D0C-4E52-AD44-14D5F5D12ECD}" type="presOf" srcId="{40D690E7-DF0F-404C-ADDC-2F856EFFE611}" destId="{051D8DD8-2A3C-4F68-A7F2-D1B192D80EC3}" srcOrd="0" destOrd="0" presId="urn:microsoft.com/office/officeart/2005/8/layout/process4"/>
    <dgm:cxn modelId="{15EB991B-683D-4E99-B620-467F86882855}" srcId="{FDB991A5-FC1C-4313-B1F9-25A4EFFAA4B9}" destId="{F6C3A12A-0922-406B-8340-AC1003F07746}" srcOrd="2" destOrd="0" parTransId="{2B6260AF-90C8-4B67-A851-1745CA44AA0C}" sibTransId="{D1849680-789F-4367-830A-9606FD587A67}"/>
    <dgm:cxn modelId="{1357DC2C-23DA-40E1-BCDA-72B5C58EF31F}" srcId="{FDB991A5-FC1C-4313-B1F9-25A4EFFAA4B9}" destId="{0A9E702B-3C50-4D2D-AAD6-1839A84DF9CA}" srcOrd="0" destOrd="0" parTransId="{AEA8E99C-4459-4B7A-B3DA-272C8364F743}" sibTransId="{21B716A4-51A3-4514-A31C-460760073D3E}"/>
    <dgm:cxn modelId="{21188D67-444A-47DF-B9ED-B25E154B9B4F}" type="presOf" srcId="{A73EB66F-5ECC-4E7B-949D-07137E6ED89F}" destId="{29BDC539-64BB-4A24-8EE9-25B09DCF83BB}" srcOrd="0" destOrd="0" presId="urn:microsoft.com/office/officeart/2005/8/layout/process4"/>
    <dgm:cxn modelId="{CD5C9150-DCEF-4D1F-A0A9-20D701BA00B6}" srcId="{FDB991A5-FC1C-4313-B1F9-25A4EFFAA4B9}" destId="{40D690E7-DF0F-404C-ADDC-2F856EFFE611}" srcOrd="1" destOrd="0" parTransId="{CF2149B0-C34C-47D5-830E-34D5E111B03D}" sibTransId="{4BCF781D-5496-4709-B32D-D9627C40D577}"/>
    <dgm:cxn modelId="{29AA5E74-4446-4093-A8F6-5B85BCFB9C46}" type="presOf" srcId="{0A9E702B-3C50-4D2D-AAD6-1839A84DF9CA}" destId="{3616DDA9-7C78-46A0-AF20-77865B9E8E59}" srcOrd="0" destOrd="0" presId="urn:microsoft.com/office/officeart/2005/8/layout/process4"/>
    <dgm:cxn modelId="{5AB74F78-718B-4087-81D2-1A4718E61097}" srcId="{FDB991A5-FC1C-4313-B1F9-25A4EFFAA4B9}" destId="{A73EB66F-5ECC-4E7B-949D-07137E6ED89F}" srcOrd="3" destOrd="0" parTransId="{D230E852-B292-4978-8F50-170B97196615}" sibTransId="{974371B0-A03B-4226-A3A2-C6A84B060293}"/>
    <dgm:cxn modelId="{BC3A2A95-6A7F-4B39-B287-ACBF019F0FA6}" type="presOf" srcId="{FDB991A5-FC1C-4313-B1F9-25A4EFFAA4B9}" destId="{2D05E627-D3E0-4EFF-9047-D605EF05E92E}" srcOrd="0" destOrd="0" presId="urn:microsoft.com/office/officeart/2005/8/layout/process4"/>
    <dgm:cxn modelId="{B1FE42DF-A0FC-432A-9F37-C59817AA720F}" type="presOf" srcId="{F6C3A12A-0922-406B-8340-AC1003F07746}" destId="{B999A4CB-8F35-422D-AAC0-1CE286FA0146}" srcOrd="0" destOrd="0" presId="urn:microsoft.com/office/officeart/2005/8/layout/process4"/>
    <dgm:cxn modelId="{EE9F41A3-F541-4EF3-9F8F-9ECF776B3D73}" type="presParOf" srcId="{2D05E627-D3E0-4EFF-9047-D605EF05E92E}" destId="{2AA762FE-0DC2-47CF-9061-A696DAF178FB}" srcOrd="0" destOrd="0" presId="urn:microsoft.com/office/officeart/2005/8/layout/process4"/>
    <dgm:cxn modelId="{8147FC7E-A52C-44CE-BE96-35325325FFBC}" type="presParOf" srcId="{2AA762FE-0DC2-47CF-9061-A696DAF178FB}" destId="{29BDC539-64BB-4A24-8EE9-25B09DCF83BB}" srcOrd="0" destOrd="0" presId="urn:microsoft.com/office/officeart/2005/8/layout/process4"/>
    <dgm:cxn modelId="{4B49DC79-3549-442D-B0E7-789F2B3D29A0}" type="presParOf" srcId="{2D05E627-D3E0-4EFF-9047-D605EF05E92E}" destId="{8E23BFCF-4FCF-4012-AC4A-92A2E44F991A}" srcOrd="1" destOrd="0" presId="urn:microsoft.com/office/officeart/2005/8/layout/process4"/>
    <dgm:cxn modelId="{EFA4B4FB-5271-4912-AC95-B9AED41E495C}" type="presParOf" srcId="{2D05E627-D3E0-4EFF-9047-D605EF05E92E}" destId="{9F7310DC-DEB2-4989-8209-921E5CA3EC86}" srcOrd="2" destOrd="0" presId="urn:microsoft.com/office/officeart/2005/8/layout/process4"/>
    <dgm:cxn modelId="{B3EB9A37-9122-4FAE-A6BB-DDC1CD1F72D3}" type="presParOf" srcId="{9F7310DC-DEB2-4989-8209-921E5CA3EC86}" destId="{B999A4CB-8F35-422D-AAC0-1CE286FA0146}" srcOrd="0" destOrd="0" presId="urn:microsoft.com/office/officeart/2005/8/layout/process4"/>
    <dgm:cxn modelId="{541D8D5C-F7B0-4CDD-8CDC-9E75D9D4D418}" type="presParOf" srcId="{2D05E627-D3E0-4EFF-9047-D605EF05E92E}" destId="{2D113A1A-CFCB-4B9E-B50D-2277995E93FE}" srcOrd="3" destOrd="0" presId="urn:microsoft.com/office/officeart/2005/8/layout/process4"/>
    <dgm:cxn modelId="{708AB8F2-F94E-4D32-AB38-1B176BF0F679}" type="presParOf" srcId="{2D05E627-D3E0-4EFF-9047-D605EF05E92E}" destId="{04B8DBC5-1A66-4DE5-A88A-32001B9A0A8C}" srcOrd="4" destOrd="0" presId="urn:microsoft.com/office/officeart/2005/8/layout/process4"/>
    <dgm:cxn modelId="{24BB76F9-C362-496A-AC92-35A0447544D3}" type="presParOf" srcId="{04B8DBC5-1A66-4DE5-A88A-32001B9A0A8C}" destId="{051D8DD8-2A3C-4F68-A7F2-D1B192D80EC3}" srcOrd="0" destOrd="0" presId="urn:microsoft.com/office/officeart/2005/8/layout/process4"/>
    <dgm:cxn modelId="{ACDF846B-E9F2-42DF-BCCF-AA732FC1F437}" type="presParOf" srcId="{2D05E627-D3E0-4EFF-9047-D605EF05E92E}" destId="{3C172D17-757A-4C55-849A-F84DE703877E}" srcOrd="5" destOrd="0" presId="urn:microsoft.com/office/officeart/2005/8/layout/process4"/>
    <dgm:cxn modelId="{24AC0FC3-9890-4EE7-ABC0-4C13EE8F2931}" type="presParOf" srcId="{2D05E627-D3E0-4EFF-9047-D605EF05E92E}" destId="{F86F8C5B-E158-46DB-B59D-7B8F98526F2B}" srcOrd="6" destOrd="0" presId="urn:microsoft.com/office/officeart/2005/8/layout/process4"/>
    <dgm:cxn modelId="{511A56A4-D5B1-4153-A6CF-D86FFD72F81A}" type="presParOf" srcId="{F86F8C5B-E158-46DB-B59D-7B8F98526F2B}" destId="{3616DDA9-7C78-46A0-AF20-77865B9E8E5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03146-A94A-408A-9FF2-811ACA54A08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1BF444D-87CD-4733-857B-6DC4F611BAFD}">
      <dgm:prSet custT="1"/>
      <dgm:spPr/>
      <dgm:t>
        <a:bodyPr/>
        <a:lstStyle/>
        <a:p>
          <a:r>
            <a:rPr lang="en-US" sz="2400" dirty="0"/>
            <a:t>Failure to report is a serious violation of agency policy and is subject to disciplinary action, up to and including termination.  </a:t>
          </a:r>
        </a:p>
      </dgm:t>
    </dgm:pt>
    <dgm:pt modelId="{CFE5725E-68C0-4378-A9BC-F95BDEF77B79}" type="parTrans" cxnId="{39188382-6DB8-45CE-ADE4-7934D2B6E2F7}">
      <dgm:prSet/>
      <dgm:spPr/>
      <dgm:t>
        <a:bodyPr/>
        <a:lstStyle/>
        <a:p>
          <a:endParaRPr lang="en-US"/>
        </a:p>
      </dgm:t>
    </dgm:pt>
    <dgm:pt modelId="{82EF1265-C10A-4786-A66F-11333BDA3F66}" type="sibTrans" cxnId="{39188382-6DB8-45CE-ADE4-7934D2B6E2F7}">
      <dgm:prSet/>
      <dgm:spPr/>
      <dgm:t>
        <a:bodyPr/>
        <a:lstStyle/>
        <a:p>
          <a:endParaRPr lang="en-US"/>
        </a:p>
      </dgm:t>
    </dgm:pt>
    <dgm:pt modelId="{CF57A674-93FB-4C49-8F7E-98566AE507A7}">
      <dgm:prSet custT="1"/>
      <dgm:spPr/>
      <dgm:t>
        <a:bodyPr/>
        <a:lstStyle/>
        <a:p>
          <a:r>
            <a:rPr lang="en-US" sz="2400" dirty="0"/>
            <a:t>Employees are protected by “Whistleblower” Policy, which guarantees no reprisals will be brought by the agency against any employee who reports an incident according to agency procedures.</a:t>
          </a:r>
        </a:p>
      </dgm:t>
    </dgm:pt>
    <dgm:pt modelId="{4D792F19-CDCB-44C1-B083-D912E4D3A200}" type="parTrans" cxnId="{FCFE1418-64D3-43D6-BA26-6CE98094E9AE}">
      <dgm:prSet/>
      <dgm:spPr/>
      <dgm:t>
        <a:bodyPr/>
        <a:lstStyle/>
        <a:p>
          <a:endParaRPr lang="en-US"/>
        </a:p>
      </dgm:t>
    </dgm:pt>
    <dgm:pt modelId="{F8F89258-ECE0-47A6-BBF4-661E22A84621}" type="sibTrans" cxnId="{FCFE1418-64D3-43D6-BA26-6CE98094E9AE}">
      <dgm:prSet/>
      <dgm:spPr/>
      <dgm:t>
        <a:bodyPr/>
        <a:lstStyle/>
        <a:p>
          <a:endParaRPr lang="en-US"/>
        </a:p>
      </dgm:t>
    </dgm:pt>
    <dgm:pt modelId="{A0570A10-7FCF-4D0D-B009-43D4A4FF1475}" type="pres">
      <dgm:prSet presAssocID="{12403146-A94A-408A-9FF2-811ACA54A084}" presName="root" presStyleCnt="0">
        <dgm:presLayoutVars>
          <dgm:dir/>
          <dgm:resizeHandles val="exact"/>
        </dgm:presLayoutVars>
      </dgm:prSet>
      <dgm:spPr/>
    </dgm:pt>
    <dgm:pt modelId="{5330DEEC-F8B7-48B2-B729-EFA23E7D41EC}" type="pres">
      <dgm:prSet presAssocID="{71BF444D-87CD-4733-857B-6DC4F611BAFD}" presName="compNode" presStyleCnt="0"/>
      <dgm:spPr/>
    </dgm:pt>
    <dgm:pt modelId="{0EB06D4C-F962-4E93-BAFD-755736320D81}" type="pres">
      <dgm:prSet presAssocID="{71BF444D-87CD-4733-857B-6DC4F611BA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D533D843-52B4-4979-A6C3-41B9D03B4C93}" type="pres">
      <dgm:prSet presAssocID="{71BF444D-87CD-4733-857B-6DC4F611BAFD}" presName="spaceRect" presStyleCnt="0"/>
      <dgm:spPr/>
    </dgm:pt>
    <dgm:pt modelId="{0FAEBA03-5365-4C51-8F07-19F52C8254CF}" type="pres">
      <dgm:prSet presAssocID="{71BF444D-87CD-4733-857B-6DC4F611BAFD}" presName="textRect" presStyleLbl="revTx" presStyleIdx="0" presStyleCnt="2" custScaleY="130549">
        <dgm:presLayoutVars>
          <dgm:chMax val="1"/>
          <dgm:chPref val="1"/>
        </dgm:presLayoutVars>
      </dgm:prSet>
      <dgm:spPr/>
    </dgm:pt>
    <dgm:pt modelId="{0D532843-6064-4662-8C19-64D81F3EF374}" type="pres">
      <dgm:prSet presAssocID="{82EF1265-C10A-4786-A66F-11333BDA3F66}" presName="sibTrans" presStyleCnt="0"/>
      <dgm:spPr/>
    </dgm:pt>
    <dgm:pt modelId="{3D3B2382-1181-4EC1-95A7-48116D1373BD}" type="pres">
      <dgm:prSet presAssocID="{CF57A674-93FB-4C49-8F7E-98566AE507A7}" presName="compNode" presStyleCnt="0"/>
      <dgm:spPr/>
    </dgm:pt>
    <dgm:pt modelId="{A3B7E687-FAB9-4892-B182-ED8427FD4681}" type="pres">
      <dgm:prSet presAssocID="{CF57A674-93FB-4C49-8F7E-98566AE507A7}" presName="iconRect" presStyleLbl="node1" presStyleIdx="1" presStyleCnt="2" custScaleX="119928" custScaleY="1087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21498DEF-1EE4-451B-B613-20EFBA00A3D6}" type="pres">
      <dgm:prSet presAssocID="{CF57A674-93FB-4C49-8F7E-98566AE507A7}" presName="spaceRect" presStyleCnt="0"/>
      <dgm:spPr/>
    </dgm:pt>
    <dgm:pt modelId="{E1A5E5AE-E933-4E76-A255-32EB86143751}" type="pres">
      <dgm:prSet presAssocID="{CF57A674-93FB-4C49-8F7E-98566AE507A7}" presName="textRect" presStyleLbl="revTx" presStyleIdx="1" presStyleCnt="2" custScaleX="198151" custScaleY="87474" custLinFactNeighborX="-1610" custLinFactNeighborY="-137">
        <dgm:presLayoutVars>
          <dgm:chMax val="1"/>
          <dgm:chPref val="1"/>
        </dgm:presLayoutVars>
      </dgm:prSet>
      <dgm:spPr/>
    </dgm:pt>
  </dgm:ptLst>
  <dgm:cxnLst>
    <dgm:cxn modelId="{FCFE1418-64D3-43D6-BA26-6CE98094E9AE}" srcId="{12403146-A94A-408A-9FF2-811ACA54A084}" destId="{CF57A674-93FB-4C49-8F7E-98566AE507A7}" srcOrd="1" destOrd="0" parTransId="{4D792F19-CDCB-44C1-B083-D912E4D3A200}" sibTransId="{F8F89258-ECE0-47A6-BBF4-661E22A84621}"/>
    <dgm:cxn modelId="{C28B4E4D-1480-45BA-A65B-AAF8D41A2447}" type="presOf" srcId="{CF57A674-93FB-4C49-8F7E-98566AE507A7}" destId="{E1A5E5AE-E933-4E76-A255-32EB86143751}" srcOrd="0" destOrd="0" presId="urn:microsoft.com/office/officeart/2018/2/layout/IconLabelList"/>
    <dgm:cxn modelId="{39188382-6DB8-45CE-ADE4-7934D2B6E2F7}" srcId="{12403146-A94A-408A-9FF2-811ACA54A084}" destId="{71BF444D-87CD-4733-857B-6DC4F611BAFD}" srcOrd="0" destOrd="0" parTransId="{CFE5725E-68C0-4378-A9BC-F95BDEF77B79}" sibTransId="{82EF1265-C10A-4786-A66F-11333BDA3F66}"/>
    <dgm:cxn modelId="{AB537291-4302-441E-9BCD-400FC1425462}" type="presOf" srcId="{12403146-A94A-408A-9FF2-811ACA54A084}" destId="{A0570A10-7FCF-4D0D-B009-43D4A4FF1475}" srcOrd="0" destOrd="0" presId="urn:microsoft.com/office/officeart/2018/2/layout/IconLabelList"/>
    <dgm:cxn modelId="{248CE1FB-A806-433A-BEBC-4C1EEFB778E1}" type="presOf" srcId="{71BF444D-87CD-4733-857B-6DC4F611BAFD}" destId="{0FAEBA03-5365-4C51-8F07-19F52C8254CF}" srcOrd="0" destOrd="0" presId="urn:microsoft.com/office/officeart/2018/2/layout/IconLabelList"/>
    <dgm:cxn modelId="{103B760E-08E1-436A-A3E3-5BB32D79D3B2}" type="presParOf" srcId="{A0570A10-7FCF-4D0D-B009-43D4A4FF1475}" destId="{5330DEEC-F8B7-48B2-B729-EFA23E7D41EC}" srcOrd="0" destOrd="0" presId="urn:microsoft.com/office/officeart/2018/2/layout/IconLabelList"/>
    <dgm:cxn modelId="{783B9C95-06E0-4C58-AD6D-7C4B349EA622}" type="presParOf" srcId="{5330DEEC-F8B7-48B2-B729-EFA23E7D41EC}" destId="{0EB06D4C-F962-4E93-BAFD-755736320D81}" srcOrd="0" destOrd="0" presId="urn:microsoft.com/office/officeart/2018/2/layout/IconLabelList"/>
    <dgm:cxn modelId="{B59F8742-11BB-4981-A92B-46E785F2A816}" type="presParOf" srcId="{5330DEEC-F8B7-48B2-B729-EFA23E7D41EC}" destId="{D533D843-52B4-4979-A6C3-41B9D03B4C93}" srcOrd="1" destOrd="0" presId="urn:microsoft.com/office/officeart/2018/2/layout/IconLabelList"/>
    <dgm:cxn modelId="{03320A27-B817-4CDC-A839-8DF2B65DBD2C}" type="presParOf" srcId="{5330DEEC-F8B7-48B2-B729-EFA23E7D41EC}" destId="{0FAEBA03-5365-4C51-8F07-19F52C8254CF}" srcOrd="2" destOrd="0" presId="urn:microsoft.com/office/officeart/2018/2/layout/IconLabelList"/>
    <dgm:cxn modelId="{A4C7A772-898F-42AD-AD96-EEE1D2DF014C}" type="presParOf" srcId="{A0570A10-7FCF-4D0D-B009-43D4A4FF1475}" destId="{0D532843-6064-4662-8C19-64D81F3EF374}" srcOrd="1" destOrd="0" presId="urn:microsoft.com/office/officeart/2018/2/layout/IconLabelList"/>
    <dgm:cxn modelId="{22CEF037-A8DB-4985-A186-192415D88AC5}" type="presParOf" srcId="{A0570A10-7FCF-4D0D-B009-43D4A4FF1475}" destId="{3D3B2382-1181-4EC1-95A7-48116D1373BD}" srcOrd="2" destOrd="0" presId="urn:microsoft.com/office/officeart/2018/2/layout/IconLabelList"/>
    <dgm:cxn modelId="{4CB6116B-FBA0-41DC-B392-3D61D01A67D3}" type="presParOf" srcId="{3D3B2382-1181-4EC1-95A7-48116D1373BD}" destId="{A3B7E687-FAB9-4892-B182-ED8427FD4681}" srcOrd="0" destOrd="0" presId="urn:microsoft.com/office/officeart/2018/2/layout/IconLabelList"/>
    <dgm:cxn modelId="{AD8F7FAD-09A8-4DEE-A943-9522F6CF8C53}" type="presParOf" srcId="{3D3B2382-1181-4EC1-95A7-48116D1373BD}" destId="{21498DEF-1EE4-451B-B613-20EFBA00A3D6}" srcOrd="1" destOrd="0" presId="urn:microsoft.com/office/officeart/2018/2/layout/IconLabelList"/>
    <dgm:cxn modelId="{3D0BA9BA-FBF4-4EE6-A538-87654E758BE0}" type="presParOf" srcId="{3D3B2382-1181-4EC1-95A7-48116D1373BD}" destId="{E1A5E5AE-E933-4E76-A255-32EB8614375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0B3EFE-B3FE-4F34-B214-7C0ED47D5E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5B7ABC-BE2C-4B73-ADA1-4E9FE5715009}">
      <dgm:prSet custT="1"/>
      <dgm:spPr/>
      <dgm:t>
        <a:bodyPr/>
        <a:lstStyle/>
        <a:p>
          <a:r>
            <a:rPr lang="en-US" sz="2000" dirty="0"/>
            <a:t>You will be asked to provide a maximum of cooperation.  </a:t>
          </a:r>
        </a:p>
      </dgm:t>
    </dgm:pt>
    <dgm:pt modelId="{6F9852D1-1F69-49D0-BFD0-EDEB4EC7283A}" type="parTrans" cxnId="{9676B68F-DF01-4DF3-BA2E-60AFBB29E21F}">
      <dgm:prSet/>
      <dgm:spPr/>
      <dgm:t>
        <a:bodyPr/>
        <a:lstStyle/>
        <a:p>
          <a:endParaRPr lang="en-US"/>
        </a:p>
      </dgm:t>
    </dgm:pt>
    <dgm:pt modelId="{E1D6E2EB-5EBB-4A2A-965F-89865673E5A3}" type="sibTrans" cxnId="{9676B68F-DF01-4DF3-BA2E-60AFBB29E21F}">
      <dgm:prSet/>
      <dgm:spPr/>
      <dgm:t>
        <a:bodyPr/>
        <a:lstStyle/>
        <a:p>
          <a:endParaRPr lang="en-US"/>
        </a:p>
      </dgm:t>
    </dgm:pt>
    <dgm:pt modelId="{B4ED46EA-42FE-4400-84D4-135E2120437B}">
      <dgm:prSet custT="1"/>
      <dgm:spPr/>
      <dgm:t>
        <a:bodyPr/>
        <a:lstStyle/>
        <a:p>
          <a:r>
            <a:rPr lang="en-US" sz="2000" dirty="0"/>
            <a:t>Your highest priority will always be to ensure the safety of the alleged victim.  </a:t>
          </a:r>
        </a:p>
      </dgm:t>
    </dgm:pt>
    <dgm:pt modelId="{2AE90507-C2FC-4E4B-A8F7-03EC339A4374}" type="parTrans" cxnId="{A67C6002-6A43-41AD-A84D-A597280B08ED}">
      <dgm:prSet/>
      <dgm:spPr/>
      <dgm:t>
        <a:bodyPr/>
        <a:lstStyle/>
        <a:p>
          <a:endParaRPr lang="en-US"/>
        </a:p>
      </dgm:t>
    </dgm:pt>
    <dgm:pt modelId="{0774C0E4-9E56-43DB-9A7A-A7BD138C4E88}" type="sibTrans" cxnId="{A67C6002-6A43-41AD-A84D-A597280B08ED}">
      <dgm:prSet/>
      <dgm:spPr/>
      <dgm:t>
        <a:bodyPr/>
        <a:lstStyle/>
        <a:p>
          <a:endParaRPr lang="en-US"/>
        </a:p>
      </dgm:t>
    </dgm:pt>
    <dgm:pt modelId="{F16D7789-FE31-4B2B-8357-2FAB1000BF8D}">
      <dgm:prSet custT="1"/>
      <dgm:spPr/>
      <dgm:t>
        <a:bodyPr/>
        <a:lstStyle/>
        <a:p>
          <a:r>
            <a:rPr lang="en-US" sz="2000" dirty="0"/>
            <a:t>You may be asked to “secure the scene” when possible, to ensure that evidence remains as it was during the proposed incident when the Certified Investigator, or other appointed representative, begins the investigation.  </a:t>
          </a:r>
        </a:p>
      </dgm:t>
    </dgm:pt>
    <dgm:pt modelId="{D0256FEB-08E7-4C46-82BE-9BC0F6FA7691}" type="parTrans" cxnId="{7BDA4B87-C075-4B53-93FB-2C19864446BD}">
      <dgm:prSet/>
      <dgm:spPr/>
      <dgm:t>
        <a:bodyPr/>
        <a:lstStyle/>
        <a:p>
          <a:endParaRPr lang="en-US"/>
        </a:p>
      </dgm:t>
    </dgm:pt>
    <dgm:pt modelId="{FA5748DD-7C7B-41C8-A17F-B3449232F1CE}" type="sibTrans" cxnId="{7BDA4B87-C075-4B53-93FB-2C19864446BD}">
      <dgm:prSet/>
      <dgm:spPr/>
      <dgm:t>
        <a:bodyPr/>
        <a:lstStyle/>
        <a:p>
          <a:endParaRPr lang="en-US"/>
        </a:p>
      </dgm:t>
    </dgm:pt>
    <dgm:pt modelId="{87575FC0-0AE0-4A62-A4AD-D0B6450D0944}">
      <dgm:prSet custT="1"/>
      <dgm:spPr/>
      <dgm:t>
        <a:bodyPr/>
        <a:lstStyle/>
        <a:p>
          <a:r>
            <a:rPr lang="en-US" sz="2000" dirty="0"/>
            <a:t>You may be asked to provide a written statement of the incident and to not discuss the incident with others.  </a:t>
          </a:r>
        </a:p>
      </dgm:t>
    </dgm:pt>
    <dgm:pt modelId="{F0F612ED-4A24-4EEF-831D-864D7D8CA4C2}" type="parTrans" cxnId="{6BED82B1-7DE9-4AF2-9ADA-77BF49082DE3}">
      <dgm:prSet/>
      <dgm:spPr/>
      <dgm:t>
        <a:bodyPr/>
        <a:lstStyle/>
        <a:p>
          <a:endParaRPr lang="en-US"/>
        </a:p>
      </dgm:t>
    </dgm:pt>
    <dgm:pt modelId="{85C01166-C1A2-4C5A-AF98-9F6F4F472BA0}" type="sibTrans" cxnId="{6BED82B1-7DE9-4AF2-9ADA-77BF49082DE3}">
      <dgm:prSet/>
      <dgm:spPr/>
      <dgm:t>
        <a:bodyPr/>
        <a:lstStyle/>
        <a:p>
          <a:endParaRPr lang="en-US"/>
        </a:p>
      </dgm:t>
    </dgm:pt>
    <dgm:pt modelId="{4205128D-CFF4-4409-A5B9-1B0B1422EE74}" type="pres">
      <dgm:prSet presAssocID="{2B0B3EFE-B3FE-4F34-B214-7C0ED47D5E45}" presName="root" presStyleCnt="0">
        <dgm:presLayoutVars>
          <dgm:dir/>
          <dgm:resizeHandles val="exact"/>
        </dgm:presLayoutVars>
      </dgm:prSet>
      <dgm:spPr/>
    </dgm:pt>
    <dgm:pt modelId="{C3F11235-E2B7-4019-9627-DFE0CAF7F942}" type="pres">
      <dgm:prSet presAssocID="{735B7ABC-BE2C-4B73-ADA1-4E9FE5715009}" presName="compNode" presStyleCnt="0"/>
      <dgm:spPr/>
    </dgm:pt>
    <dgm:pt modelId="{6FA62CA3-FB6E-4994-9768-FBF732C81891}" type="pres">
      <dgm:prSet presAssocID="{735B7ABC-BE2C-4B73-ADA1-4E9FE5715009}" presName="bgRect" presStyleLbl="bgShp" presStyleIdx="0" presStyleCnt="4" custLinFactNeighborX="-7971" custLinFactNeighborY="-16430"/>
      <dgm:spPr/>
    </dgm:pt>
    <dgm:pt modelId="{A51790AC-F926-4271-8B1E-C097699ECD6C}" type="pres">
      <dgm:prSet presAssocID="{735B7ABC-BE2C-4B73-ADA1-4E9FE5715009}"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AA19E1C3-90F4-4433-8DB0-0979BCDAB622}" type="pres">
      <dgm:prSet presAssocID="{735B7ABC-BE2C-4B73-ADA1-4E9FE5715009}" presName="spaceRect" presStyleCnt="0"/>
      <dgm:spPr/>
    </dgm:pt>
    <dgm:pt modelId="{4354629E-830E-44B4-B250-6656FBB88648}" type="pres">
      <dgm:prSet presAssocID="{735B7ABC-BE2C-4B73-ADA1-4E9FE5715009}" presName="parTx" presStyleLbl="revTx" presStyleIdx="0" presStyleCnt="4">
        <dgm:presLayoutVars>
          <dgm:chMax val="0"/>
          <dgm:chPref val="0"/>
        </dgm:presLayoutVars>
      </dgm:prSet>
      <dgm:spPr/>
    </dgm:pt>
    <dgm:pt modelId="{3246D7A5-8C41-4404-8BE9-763B85B24DC0}" type="pres">
      <dgm:prSet presAssocID="{E1D6E2EB-5EBB-4A2A-965F-89865673E5A3}" presName="sibTrans" presStyleCnt="0"/>
      <dgm:spPr/>
    </dgm:pt>
    <dgm:pt modelId="{6E324482-D16F-4EB4-A320-C52DE418A4EA}" type="pres">
      <dgm:prSet presAssocID="{B4ED46EA-42FE-4400-84D4-135E2120437B}" presName="compNode" presStyleCnt="0"/>
      <dgm:spPr/>
    </dgm:pt>
    <dgm:pt modelId="{DDE5B364-14CD-47A3-90AD-036C81402A93}" type="pres">
      <dgm:prSet presAssocID="{B4ED46EA-42FE-4400-84D4-135E2120437B}" presName="bgRect" presStyleLbl="bgShp" presStyleIdx="1" presStyleCnt="4"/>
      <dgm:spPr/>
    </dgm:pt>
    <dgm:pt modelId="{D94F03EC-6D73-460C-8FE3-8A77A9E67C16}" type="pres">
      <dgm:prSet presAssocID="{B4ED46EA-42FE-4400-84D4-135E2120437B}"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heelchair Access"/>
        </a:ext>
      </dgm:extLst>
    </dgm:pt>
    <dgm:pt modelId="{02A81A55-FD44-4303-A397-1ECD63F7E85E}" type="pres">
      <dgm:prSet presAssocID="{B4ED46EA-42FE-4400-84D4-135E2120437B}" presName="spaceRect" presStyleCnt="0"/>
      <dgm:spPr/>
    </dgm:pt>
    <dgm:pt modelId="{E38C2EBB-53F7-4B8E-8B60-9587EFBACF5C}" type="pres">
      <dgm:prSet presAssocID="{B4ED46EA-42FE-4400-84D4-135E2120437B}" presName="parTx" presStyleLbl="revTx" presStyleIdx="1" presStyleCnt="4">
        <dgm:presLayoutVars>
          <dgm:chMax val="0"/>
          <dgm:chPref val="0"/>
        </dgm:presLayoutVars>
      </dgm:prSet>
      <dgm:spPr/>
    </dgm:pt>
    <dgm:pt modelId="{47B21F8B-ABEF-4815-9C80-10E4B3720804}" type="pres">
      <dgm:prSet presAssocID="{0774C0E4-9E56-43DB-9A7A-A7BD138C4E88}" presName="sibTrans" presStyleCnt="0"/>
      <dgm:spPr/>
    </dgm:pt>
    <dgm:pt modelId="{89C3C040-C77F-4079-B193-1E125DE5419B}" type="pres">
      <dgm:prSet presAssocID="{F16D7789-FE31-4B2B-8357-2FAB1000BF8D}" presName="compNode" presStyleCnt="0"/>
      <dgm:spPr/>
    </dgm:pt>
    <dgm:pt modelId="{E7A755AF-808A-412F-A444-DC19FB4F1F6A}" type="pres">
      <dgm:prSet presAssocID="{F16D7789-FE31-4B2B-8357-2FAB1000BF8D}" presName="bgRect" presStyleLbl="bgShp" presStyleIdx="2" presStyleCnt="4"/>
      <dgm:spPr/>
    </dgm:pt>
    <dgm:pt modelId="{4D58B43C-BE37-499A-B019-0513758B0EE2}" type="pres">
      <dgm:prSet presAssocID="{F16D7789-FE31-4B2B-8357-2FAB1000BF8D}"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0107408A-D543-46B5-9E19-5FCAB19911FF}" type="pres">
      <dgm:prSet presAssocID="{F16D7789-FE31-4B2B-8357-2FAB1000BF8D}" presName="spaceRect" presStyleCnt="0"/>
      <dgm:spPr/>
    </dgm:pt>
    <dgm:pt modelId="{11D37D05-442A-4266-8BEB-82625CC4BA97}" type="pres">
      <dgm:prSet presAssocID="{F16D7789-FE31-4B2B-8357-2FAB1000BF8D}" presName="parTx" presStyleLbl="revTx" presStyleIdx="2" presStyleCnt="4">
        <dgm:presLayoutVars>
          <dgm:chMax val="0"/>
          <dgm:chPref val="0"/>
        </dgm:presLayoutVars>
      </dgm:prSet>
      <dgm:spPr/>
    </dgm:pt>
    <dgm:pt modelId="{5FC551B9-2744-40FF-815D-D88E06D08FF8}" type="pres">
      <dgm:prSet presAssocID="{FA5748DD-7C7B-41C8-A17F-B3449232F1CE}" presName="sibTrans" presStyleCnt="0"/>
      <dgm:spPr/>
    </dgm:pt>
    <dgm:pt modelId="{7F8036AC-6011-4331-A4A1-703166386EA7}" type="pres">
      <dgm:prSet presAssocID="{87575FC0-0AE0-4A62-A4AD-D0B6450D0944}" presName="compNode" presStyleCnt="0"/>
      <dgm:spPr/>
    </dgm:pt>
    <dgm:pt modelId="{AB78DFDA-EAF7-4446-A5C5-19BCBF156116}" type="pres">
      <dgm:prSet presAssocID="{87575FC0-0AE0-4A62-A4AD-D0B6450D0944}" presName="bgRect" presStyleLbl="bgShp" presStyleIdx="3" presStyleCnt="4" custLinFactNeighborX="-7260" custLinFactNeighborY="6189"/>
      <dgm:spPr/>
    </dgm:pt>
    <dgm:pt modelId="{49A42A38-A18D-4BB4-838D-3FE2611B1A09}" type="pres">
      <dgm:prSet presAssocID="{87575FC0-0AE0-4A62-A4AD-D0B6450D0944}"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otes"/>
        </a:ext>
      </dgm:extLst>
    </dgm:pt>
    <dgm:pt modelId="{4B9F89AD-FDC0-427E-8CB7-B57FAB2D281B}" type="pres">
      <dgm:prSet presAssocID="{87575FC0-0AE0-4A62-A4AD-D0B6450D0944}" presName="spaceRect" presStyleCnt="0"/>
      <dgm:spPr/>
    </dgm:pt>
    <dgm:pt modelId="{16C6CAC1-EA85-4ABD-95D1-E597327F55EA}" type="pres">
      <dgm:prSet presAssocID="{87575FC0-0AE0-4A62-A4AD-D0B6450D0944}" presName="parTx" presStyleLbl="revTx" presStyleIdx="3" presStyleCnt="4">
        <dgm:presLayoutVars>
          <dgm:chMax val="0"/>
          <dgm:chPref val="0"/>
        </dgm:presLayoutVars>
      </dgm:prSet>
      <dgm:spPr/>
    </dgm:pt>
  </dgm:ptLst>
  <dgm:cxnLst>
    <dgm:cxn modelId="{A67C6002-6A43-41AD-A84D-A597280B08ED}" srcId="{2B0B3EFE-B3FE-4F34-B214-7C0ED47D5E45}" destId="{B4ED46EA-42FE-4400-84D4-135E2120437B}" srcOrd="1" destOrd="0" parTransId="{2AE90507-C2FC-4E4B-A8F7-03EC339A4374}" sibTransId="{0774C0E4-9E56-43DB-9A7A-A7BD138C4E88}"/>
    <dgm:cxn modelId="{C808CB17-15D4-4694-BCC5-5AD26D28273E}" type="presOf" srcId="{87575FC0-0AE0-4A62-A4AD-D0B6450D0944}" destId="{16C6CAC1-EA85-4ABD-95D1-E597327F55EA}" srcOrd="0" destOrd="0" presId="urn:microsoft.com/office/officeart/2018/2/layout/IconVerticalSolidList"/>
    <dgm:cxn modelId="{933C9331-17A2-4698-A7D8-3730CC228C30}" type="presOf" srcId="{B4ED46EA-42FE-4400-84D4-135E2120437B}" destId="{E38C2EBB-53F7-4B8E-8B60-9587EFBACF5C}" srcOrd="0" destOrd="0" presId="urn:microsoft.com/office/officeart/2018/2/layout/IconVerticalSolidList"/>
    <dgm:cxn modelId="{16679762-F06A-4336-B236-E89751B018B8}" type="presOf" srcId="{F16D7789-FE31-4B2B-8357-2FAB1000BF8D}" destId="{11D37D05-442A-4266-8BEB-82625CC4BA97}" srcOrd="0" destOrd="0" presId="urn:microsoft.com/office/officeart/2018/2/layout/IconVerticalSolidList"/>
    <dgm:cxn modelId="{7BDA4B87-C075-4B53-93FB-2C19864446BD}" srcId="{2B0B3EFE-B3FE-4F34-B214-7C0ED47D5E45}" destId="{F16D7789-FE31-4B2B-8357-2FAB1000BF8D}" srcOrd="2" destOrd="0" parTransId="{D0256FEB-08E7-4C46-82BE-9BC0F6FA7691}" sibTransId="{FA5748DD-7C7B-41C8-A17F-B3449232F1CE}"/>
    <dgm:cxn modelId="{7E3F198B-ABC8-4113-A0FD-85394356DF91}" type="presOf" srcId="{735B7ABC-BE2C-4B73-ADA1-4E9FE5715009}" destId="{4354629E-830E-44B4-B250-6656FBB88648}" srcOrd="0" destOrd="0" presId="urn:microsoft.com/office/officeart/2018/2/layout/IconVerticalSolidList"/>
    <dgm:cxn modelId="{9676B68F-DF01-4DF3-BA2E-60AFBB29E21F}" srcId="{2B0B3EFE-B3FE-4F34-B214-7C0ED47D5E45}" destId="{735B7ABC-BE2C-4B73-ADA1-4E9FE5715009}" srcOrd="0" destOrd="0" parTransId="{6F9852D1-1F69-49D0-BFD0-EDEB4EC7283A}" sibTransId="{E1D6E2EB-5EBB-4A2A-965F-89865673E5A3}"/>
    <dgm:cxn modelId="{6BED82B1-7DE9-4AF2-9ADA-77BF49082DE3}" srcId="{2B0B3EFE-B3FE-4F34-B214-7C0ED47D5E45}" destId="{87575FC0-0AE0-4A62-A4AD-D0B6450D0944}" srcOrd="3" destOrd="0" parTransId="{F0F612ED-4A24-4EEF-831D-864D7D8CA4C2}" sibTransId="{85C01166-C1A2-4C5A-AF98-9F6F4F472BA0}"/>
    <dgm:cxn modelId="{4C23FDFE-269C-43E2-B534-72D00FFF6A54}" type="presOf" srcId="{2B0B3EFE-B3FE-4F34-B214-7C0ED47D5E45}" destId="{4205128D-CFF4-4409-A5B9-1B0B1422EE74}" srcOrd="0" destOrd="0" presId="urn:microsoft.com/office/officeart/2018/2/layout/IconVerticalSolidList"/>
    <dgm:cxn modelId="{FDB63B6D-437D-47F1-B913-5A270D2F1B78}" type="presParOf" srcId="{4205128D-CFF4-4409-A5B9-1B0B1422EE74}" destId="{C3F11235-E2B7-4019-9627-DFE0CAF7F942}" srcOrd="0" destOrd="0" presId="urn:microsoft.com/office/officeart/2018/2/layout/IconVerticalSolidList"/>
    <dgm:cxn modelId="{A819FDDB-D905-41FF-B03D-D14309FED924}" type="presParOf" srcId="{C3F11235-E2B7-4019-9627-DFE0CAF7F942}" destId="{6FA62CA3-FB6E-4994-9768-FBF732C81891}" srcOrd="0" destOrd="0" presId="urn:microsoft.com/office/officeart/2018/2/layout/IconVerticalSolidList"/>
    <dgm:cxn modelId="{0B1A04FA-80CD-4FAB-A173-E051023F2BBC}" type="presParOf" srcId="{C3F11235-E2B7-4019-9627-DFE0CAF7F942}" destId="{A51790AC-F926-4271-8B1E-C097699ECD6C}" srcOrd="1" destOrd="0" presId="urn:microsoft.com/office/officeart/2018/2/layout/IconVerticalSolidList"/>
    <dgm:cxn modelId="{EEAA65EA-AFFA-4D7B-8E0F-12FCEF1992BE}" type="presParOf" srcId="{C3F11235-E2B7-4019-9627-DFE0CAF7F942}" destId="{AA19E1C3-90F4-4433-8DB0-0979BCDAB622}" srcOrd="2" destOrd="0" presId="urn:microsoft.com/office/officeart/2018/2/layout/IconVerticalSolidList"/>
    <dgm:cxn modelId="{34432734-D863-4DA5-9EFC-D3DBAF03108E}" type="presParOf" srcId="{C3F11235-E2B7-4019-9627-DFE0CAF7F942}" destId="{4354629E-830E-44B4-B250-6656FBB88648}" srcOrd="3" destOrd="0" presId="urn:microsoft.com/office/officeart/2018/2/layout/IconVerticalSolidList"/>
    <dgm:cxn modelId="{787280A5-1F19-47AE-BC16-9B8007CDEFE1}" type="presParOf" srcId="{4205128D-CFF4-4409-A5B9-1B0B1422EE74}" destId="{3246D7A5-8C41-4404-8BE9-763B85B24DC0}" srcOrd="1" destOrd="0" presId="urn:microsoft.com/office/officeart/2018/2/layout/IconVerticalSolidList"/>
    <dgm:cxn modelId="{24FFF4AF-6D1F-43F5-AB64-342B4D53F783}" type="presParOf" srcId="{4205128D-CFF4-4409-A5B9-1B0B1422EE74}" destId="{6E324482-D16F-4EB4-A320-C52DE418A4EA}" srcOrd="2" destOrd="0" presId="urn:microsoft.com/office/officeart/2018/2/layout/IconVerticalSolidList"/>
    <dgm:cxn modelId="{3CCD6583-D921-4A60-B57F-9B460A385AFC}" type="presParOf" srcId="{6E324482-D16F-4EB4-A320-C52DE418A4EA}" destId="{DDE5B364-14CD-47A3-90AD-036C81402A93}" srcOrd="0" destOrd="0" presId="urn:microsoft.com/office/officeart/2018/2/layout/IconVerticalSolidList"/>
    <dgm:cxn modelId="{2C42E36D-7BBA-42B7-B0B2-251A9F9F80F4}" type="presParOf" srcId="{6E324482-D16F-4EB4-A320-C52DE418A4EA}" destId="{D94F03EC-6D73-460C-8FE3-8A77A9E67C16}" srcOrd="1" destOrd="0" presId="urn:microsoft.com/office/officeart/2018/2/layout/IconVerticalSolidList"/>
    <dgm:cxn modelId="{51EEBC29-A9EB-4C6F-AF9D-ADD4D2AFAE4D}" type="presParOf" srcId="{6E324482-D16F-4EB4-A320-C52DE418A4EA}" destId="{02A81A55-FD44-4303-A397-1ECD63F7E85E}" srcOrd="2" destOrd="0" presId="urn:microsoft.com/office/officeart/2018/2/layout/IconVerticalSolidList"/>
    <dgm:cxn modelId="{6761843B-5C7E-43E8-8FDC-7EB0114FD2AA}" type="presParOf" srcId="{6E324482-D16F-4EB4-A320-C52DE418A4EA}" destId="{E38C2EBB-53F7-4B8E-8B60-9587EFBACF5C}" srcOrd="3" destOrd="0" presId="urn:microsoft.com/office/officeart/2018/2/layout/IconVerticalSolidList"/>
    <dgm:cxn modelId="{2389BA34-60BF-4A5C-AAB8-A689D5AE0DCF}" type="presParOf" srcId="{4205128D-CFF4-4409-A5B9-1B0B1422EE74}" destId="{47B21F8B-ABEF-4815-9C80-10E4B3720804}" srcOrd="3" destOrd="0" presId="urn:microsoft.com/office/officeart/2018/2/layout/IconVerticalSolidList"/>
    <dgm:cxn modelId="{B140CD13-F11E-4DD2-B55E-1BABCD3C6662}" type="presParOf" srcId="{4205128D-CFF4-4409-A5B9-1B0B1422EE74}" destId="{89C3C040-C77F-4079-B193-1E125DE5419B}" srcOrd="4" destOrd="0" presId="urn:microsoft.com/office/officeart/2018/2/layout/IconVerticalSolidList"/>
    <dgm:cxn modelId="{F9CAA08D-4AEC-4ABF-97C4-95F10327BE80}" type="presParOf" srcId="{89C3C040-C77F-4079-B193-1E125DE5419B}" destId="{E7A755AF-808A-412F-A444-DC19FB4F1F6A}" srcOrd="0" destOrd="0" presId="urn:microsoft.com/office/officeart/2018/2/layout/IconVerticalSolidList"/>
    <dgm:cxn modelId="{FC588861-26DA-4D80-933A-1577DBA9BB55}" type="presParOf" srcId="{89C3C040-C77F-4079-B193-1E125DE5419B}" destId="{4D58B43C-BE37-499A-B019-0513758B0EE2}" srcOrd="1" destOrd="0" presId="urn:microsoft.com/office/officeart/2018/2/layout/IconVerticalSolidList"/>
    <dgm:cxn modelId="{41FB00DE-AC94-4A57-98C0-16CFAEA8504B}" type="presParOf" srcId="{89C3C040-C77F-4079-B193-1E125DE5419B}" destId="{0107408A-D543-46B5-9E19-5FCAB19911FF}" srcOrd="2" destOrd="0" presId="urn:microsoft.com/office/officeart/2018/2/layout/IconVerticalSolidList"/>
    <dgm:cxn modelId="{5DB395E9-6E71-4C38-8660-C5D4668970BA}" type="presParOf" srcId="{89C3C040-C77F-4079-B193-1E125DE5419B}" destId="{11D37D05-442A-4266-8BEB-82625CC4BA97}" srcOrd="3" destOrd="0" presId="urn:microsoft.com/office/officeart/2018/2/layout/IconVerticalSolidList"/>
    <dgm:cxn modelId="{C836439D-1B0D-47E2-BA93-E536E97735D0}" type="presParOf" srcId="{4205128D-CFF4-4409-A5B9-1B0B1422EE74}" destId="{5FC551B9-2744-40FF-815D-D88E06D08FF8}" srcOrd="5" destOrd="0" presId="urn:microsoft.com/office/officeart/2018/2/layout/IconVerticalSolidList"/>
    <dgm:cxn modelId="{169E425E-E9E7-44EB-84FD-FE37D8FC8C8B}" type="presParOf" srcId="{4205128D-CFF4-4409-A5B9-1B0B1422EE74}" destId="{7F8036AC-6011-4331-A4A1-703166386EA7}" srcOrd="6" destOrd="0" presId="urn:microsoft.com/office/officeart/2018/2/layout/IconVerticalSolidList"/>
    <dgm:cxn modelId="{84FD20E7-4A86-4A93-AD39-5958DA268C03}" type="presParOf" srcId="{7F8036AC-6011-4331-A4A1-703166386EA7}" destId="{AB78DFDA-EAF7-4446-A5C5-19BCBF156116}" srcOrd="0" destOrd="0" presId="urn:microsoft.com/office/officeart/2018/2/layout/IconVerticalSolidList"/>
    <dgm:cxn modelId="{22EF0C60-1D09-4082-BC27-284100BB9A15}" type="presParOf" srcId="{7F8036AC-6011-4331-A4A1-703166386EA7}" destId="{49A42A38-A18D-4BB4-838D-3FE2611B1A09}" srcOrd="1" destOrd="0" presId="urn:microsoft.com/office/officeart/2018/2/layout/IconVerticalSolidList"/>
    <dgm:cxn modelId="{795359AC-80E4-4A13-8D55-D831FCC9A962}" type="presParOf" srcId="{7F8036AC-6011-4331-A4A1-703166386EA7}" destId="{4B9F89AD-FDC0-427E-8CB7-B57FAB2D281B}" srcOrd="2" destOrd="0" presId="urn:microsoft.com/office/officeart/2018/2/layout/IconVerticalSolidList"/>
    <dgm:cxn modelId="{97826CEF-A987-47D6-982E-861FFCA51FAA}" type="presParOf" srcId="{7F8036AC-6011-4331-A4A1-703166386EA7}" destId="{16C6CAC1-EA85-4ABD-95D1-E597327F55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DC539-64BB-4A24-8EE9-25B09DCF83BB}">
      <dsp:nvSpPr>
        <dsp:cNvPr id="0" name=""/>
        <dsp:cNvSpPr/>
      </dsp:nvSpPr>
      <dsp:spPr>
        <a:xfrm>
          <a:off x="0" y="4419890"/>
          <a:ext cx="9618133" cy="93157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2021: A revised Incident Management Bulletin (#00-21-02) was released and went into effect on July 1, 2021.</a:t>
          </a:r>
        </a:p>
      </dsp:txBody>
      <dsp:txXfrm>
        <a:off x="0" y="4419890"/>
        <a:ext cx="9618133" cy="931573"/>
      </dsp:txXfrm>
    </dsp:sp>
    <dsp:sp modelId="{B999A4CB-8F35-422D-AAC0-1CE286FA0146}">
      <dsp:nvSpPr>
        <dsp:cNvPr id="0" name=""/>
        <dsp:cNvSpPr/>
      </dsp:nvSpPr>
      <dsp:spPr>
        <a:xfrm rot="10800000">
          <a:off x="0" y="3001104"/>
          <a:ext cx="9618133" cy="1432759"/>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2004: A revised Incident Management Bulletin was released.</a:t>
          </a:r>
        </a:p>
      </dsp:txBody>
      <dsp:txXfrm rot="10800000">
        <a:off x="0" y="3001104"/>
        <a:ext cx="9618133" cy="930964"/>
      </dsp:txXfrm>
    </dsp:sp>
    <dsp:sp modelId="{051D8DD8-2A3C-4F68-A7F2-D1B192D80EC3}">
      <dsp:nvSpPr>
        <dsp:cNvPr id="0" name=""/>
        <dsp:cNvSpPr/>
      </dsp:nvSpPr>
      <dsp:spPr>
        <a:xfrm rot="10800000">
          <a:off x="0" y="1582318"/>
          <a:ext cx="9618133" cy="1432759"/>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2001: The original Incident Management Bulletin was released.</a:t>
          </a:r>
        </a:p>
      </dsp:txBody>
      <dsp:txXfrm rot="10800000">
        <a:off x="0" y="1582318"/>
        <a:ext cx="9618133" cy="930964"/>
      </dsp:txXfrm>
    </dsp:sp>
    <dsp:sp modelId="{3616DDA9-7C78-46A0-AF20-77865B9E8E59}">
      <dsp:nvSpPr>
        <dsp:cNvPr id="0" name=""/>
        <dsp:cNvSpPr/>
      </dsp:nvSpPr>
      <dsp:spPr>
        <a:xfrm rot="10800000">
          <a:off x="0" y="183"/>
          <a:ext cx="9618133" cy="1596108"/>
        </a:xfrm>
        <a:prstGeom prst="upArrowCallou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The Incident Management system for ODP was developed in order to have a centralized way to report events that could have a negative impact on the participants we support.</a:t>
          </a:r>
        </a:p>
      </dsp:txBody>
      <dsp:txXfrm rot="10800000">
        <a:off x="0" y="183"/>
        <a:ext cx="9618133" cy="1037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06D4C-F962-4E93-BAFD-755736320D81}">
      <dsp:nvSpPr>
        <dsp:cNvPr id="0" name=""/>
        <dsp:cNvSpPr/>
      </dsp:nvSpPr>
      <dsp:spPr>
        <a:xfrm>
          <a:off x="1035051" y="837350"/>
          <a:ext cx="1589625" cy="15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AEBA03-5365-4C51-8F07-19F52C8254CF}">
      <dsp:nvSpPr>
        <dsp:cNvPr id="0" name=""/>
        <dsp:cNvSpPr/>
      </dsp:nvSpPr>
      <dsp:spPr>
        <a:xfrm>
          <a:off x="63614" y="2764938"/>
          <a:ext cx="3532500" cy="1527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Failure to report is a serious violation of agency policy and is subject to disciplinary action, up to and including termination.  </a:t>
          </a:r>
        </a:p>
      </dsp:txBody>
      <dsp:txXfrm>
        <a:off x="63614" y="2764938"/>
        <a:ext cx="3532500" cy="1527663"/>
      </dsp:txXfrm>
    </dsp:sp>
    <dsp:sp modelId="{A3B7E687-FAB9-4892-B182-ED8427FD4681}">
      <dsp:nvSpPr>
        <dsp:cNvPr id="0" name=""/>
        <dsp:cNvSpPr/>
      </dsp:nvSpPr>
      <dsp:spPr>
        <a:xfrm>
          <a:off x="6760941" y="928456"/>
          <a:ext cx="1906405" cy="1729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1A5E5AE-E933-4E76-A255-32EB86143751}">
      <dsp:nvSpPr>
        <dsp:cNvPr id="0" name=""/>
        <dsp:cNvSpPr/>
      </dsp:nvSpPr>
      <dsp:spPr>
        <a:xfrm>
          <a:off x="4157428" y="3176285"/>
          <a:ext cx="6999684" cy="102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Employees are protected by “Whistleblower” Policy, which guarantees no reprisals will be brought by the agency against any employee who reports an incident according to agency procedures.</a:t>
          </a:r>
        </a:p>
      </dsp:txBody>
      <dsp:txXfrm>
        <a:off x="4157428" y="3176285"/>
        <a:ext cx="6999684" cy="1023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62CA3-FB6E-4994-9768-FBF732C81891}">
      <dsp:nvSpPr>
        <dsp:cNvPr id="0" name=""/>
        <dsp:cNvSpPr/>
      </dsp:nvSpPr>
      <dsp:spPr>
        <a:xfrm>
          <a:off x="0" y="0"/>
          <a:ext cx="10515600" cy="812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790AC-F926-4271-8B1E-C097699ECD6C}">
      <dsp:nvSpPr>
        <dsp:cNvPr id="0" name=""/>
        <dsp:cNvSpPr/>
      </dsp:nvSpPr>
      <dsp:spPr>
        <a:xfrm>
          <a:off x="245876" y="186812"/>
          <a:ext cx="447485" cy="44704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54629E-830E-44B4-B250-6656FBB88648}">
      <dsp:nvSpPr>
        <dsp:cNvPr id="0" name=""/>
        <dsp:cNvSpPr/>
      </dsp:nvSpPr>
      <dsp:spPr>
        <a:xfrm>
          <a:off x="939238" y="3928"/>
          <a:ext cx="9519945"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en-US" sz="2000" kern="1200" dirty="0"/>
            <a:t>You will be asked to provide a maximum of cooperation.  </a:t>
          </a:r>
        </a:p>
      </dsp:txBody>
      <dsp:txXfrm>
        <a:off x="939238" y="3928"/>
        <a:ext cx="9519945" cy="914416"/>
      </dsp:txXfrm>
    </dsp:sp>
    <dsp:sp modelId="{DDE5B364-14CD-47A3-90AD-036C81402A93}">
      <dsp:nvSpPr>
        <dsp:cNvPr id="0" name=""/>
        <dsp:cNvSpPr/>
      </dsp:nvSpPr>
      <dsp:spPr>
        <a:xfrm>
          <a:off x="0" y="1146949"/>
          <a:ext cx="10515600" cy="812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F03EC-6D73-460C-8FE3-8A77A9E67C16}">
      <dsp:nvSpPr>
        <dsp:cNvPr id="0" name=""/>
        <dsp:cNvSpPr/>
      </dsp:nvSpPr>
      <dsp:spPr>
        <a:xfrm>
          <a:off x="245876" y="1329833"/>
          <a:ext cx="447485" cy="44704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38C2EBB-53F7-4B8E-8B60-9587EFBACF5C}">
      <dsp:nvSpPr>
        <dsp:cNvPr id="0" name=""/>
        <dsp:cNvSpPr/>
      </dsp:nvSpPr>
      <dsp:spPr>
        <a:xfrm>
          <a:off x="939238" y="1146949"/>
          <a:ext cx="9519945"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en-US" sz="2000" kern="1200" dirty="0"/>
            <a:t>Your highest priority will always be to ensure the safety of the alleged victim.  </a:t>
          </a:r>
        </a:p>
      </dsp:txBody>
      <dsp:txXfrm>
        <a:off x="939238" y="1146949"/>
        <a:ext cx="9519945" cy="914416"/>
      </dsp:txXfrm>
    </dsp:sp>
    <dsp:sp modelId="{E7A755AF-808A-412F-A444-DC19FB4F1F6A}">
      <dsp:nvSpPr>
        <dsp:cNvPr id="0" name=""/>
        <dsp:cNvSpPr/>
      </dsp:nvSpPr>
      <dsp:spPr>
        <a:xfrm>
          <a:off x="0" y="2289971"/>
          <a:ext cx="10515600" cy="812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8B43C-BE37-499A-B019-0513758B0EE2}">
      <dsp:nvSpPr>
        <dsp:cNvPr id="0" name=""/>
        <dsp:cNvSpPr/>
      </dsp:nvSpPr>
      <dsp:spPr>
        <a:xfrm>
          <a:off x="245876" y="2472854"/>
          <a:ext cx="447485" cy="447048"/>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D37D05-442A-4266-8BEB-82625CC4BA97}">
      <dsp:nvSpPr>
        <dsp:cNvPr id="0" name=""/>
        <dsp:cNvSpPr/>
      </dsp:nvSpPr>
      <dsp:spPr>
        <a:xfrm>
          <a:off x="939238" y="2289971"/>
          <a:ext cx="9519945"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en-US" sz="2000" kern="1200" dirty="0"/>
            <a:t>You may be asked to “secure the scene” when possible, to ensure that evidence remains as it was during the proposed incident when the Certified Investigator, or other appointed representative, begins the investigation.  </a:t>
          </a:r>
        </a:p>
      </dsp:txBody>
      <dsp:txXfrm>
        <a:off x="939238" y="2289971"/>
        <a:ext cx="9519945" cy="914416"/>
      </dsp:txXfrm>
    </dsp:sp>
    <dsp:sp modelId="{AB78DFDA-EAF7-4446-A5C5-19BCBF156116}">
      <dsp:nvSpPr>
        <dsp:cNvPr id="0" name=""/>
        <dsp:cNvSpPr/>
      </dsp:nvSpPr>
      <dsp:spPr>
        <a:xfrm>
          <a:off x="0" y="3483297"/>
          <a:ext cx="10515600" cy="812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42A38-A18D-4BB4-838D-3FE2611B1A09}">
      <dsp:nvSpPr>
        <dsp:cNvPr id="0" name=""/>
        <dsp:cNvSpPr/>
      </dsp:nvSpPr>
      <dsp:spPr>
        <a:xfrm>
          <a:off x="245876" y="3615875"/>
          <a:ext cx="447485" cy="447048"/>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C6CAC1-EA85-4ABD-95D1-E597327F55EA}">
      <dsp:nvSpPr>
        <dsp:cNvPr id="0" name=""/>
        <dsp:cNvSpPr/>
      </dsp:nvSpPr>
      <dsp:spPr>
        <a:xfrm>
          <a:off x="939238" y="3432992"/>
          <a:ext cx="9519945"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889000">
            <a:lnSpc>
              <a:spcPct val="90000"/>
            </a:lnSpc>
            <a:spcBef>
              <a:spcPct val="0"/>
            </a:spcBef>
            <a:spcAft>
              <a:spcPct val="35000"/>
            </a:spcAft>
            <a:buNone/>
          </a:pPr>
          <a:r>
            <a:rPr lang="en-US" sz="2000" kern="1200" dirty="0"/>
            <a:t>You may be asked to provide a written statement of the incident and to not discuss the incident with others.  </a:t>
          </a:r>
        </a:p>
      </dsp:txBody>
      <dsp:txXfrm>
        <a:off x="939238" y="3432992"/>
        <a:ext cx="9519945" cy="9144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B4C0C-7F75-4C42-82A9-5270F282BACD}"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A457A-14B3-443A-8193-4A9F4C77E58E}" type="slidenum">
              <a:rPr lang="en-US" smtClean="0"/>
              <a:t>‹#›</a:t>
            </a:fld>
            <a:endParaRPr lang="en-US"/>
          </a:p>
        </p:txBody>
      </p:sp>
    </p:spTree>
    <p:extLst>
      <p:ext uri="{BB962C8B-B14F-4D97-AF65-F5344CB8AC3E}">
        <p14:creationId xmlns:p14="http://schemas.microsoft.com/office/powerpoint/2010/main" val="286335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hire to UCP, you become a mandated reporter. Being a mandated reporter means you are required, by law, to report any witnessed or suspected abuse or neglect. Additionally, as part of your employment at UCP, you are required to report many other types of witnessed or suspected events. Today’s training will help you understand your obligations as a mandated reporter.</a:t>
            </a:r>
          </a:p>
        </p:txBody>
      </p:sp>
      <p:sp>
        <p:nvSpPr>
          <p:cNvPr id="4" name="Slide Number Placeholder 3"/>
          <p:cNvSpPr>
            <a:spLocks noGrp="1"/>
          </p:cNvSpPr>
          <p:nvPr>
            <p:ph type="sldNum" sz="quarter" idx="5"/>
          </p:nvPr>
        </p:nvSpPr>
        <p:spPr/>
        <p:txBody>
          <a:bodyPr/>
          <a:lstStyle/>
          <a:p>
            <a:fld id="{740A457A-14B3-443A-8193-4A9F4C77E58E}" type="slidenum">
              <a:rPr lang="en-US" smtClean="0"/>
              <a:t>1</a:t>
            </a:fld>
            <a:endParaRPr lang="en-US"/>
          </a:p>
        </p:txBody>
      </p:sp>
    </p:spTree>
    <p:extLst>
      <p:ext uri="{BB962C8B-B14F-4D97-AF65-F5344CB8AC3E}">
        <p14:creationId xmlns:p14="http://schemas.microsoft.com/office/powerpoint/2010/main" val="422306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ODP recognizes that people receiving services are more likely to be a victim of Sexual Abuse. By creating a new primary category of Sexual Abuse, ODP is placing greater focus on this type of incident and prevention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Incident Management Bulletin defines Sexual Abuse as any attempted or completed nonconsensual sexual act. The act may be physical or non-physical and achieved by force, threats, bribes, manipulation, pressure, tricks, violence or against a participant who is unable to consent or refuse. Sexual abuse includes any act or attempted act that is sexual in nature between a paid service provider staff and a participant regardless of consent on the part of the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The secondary categories which fall under this primary category are rape, sexual harassment, unwanted sexual contact or other which </a:t>
            </a:r>
            <a:r>
              <a:rPr lang="en-US" sz="1200" b="0" i="0" u="none" strike="noStrike" kern="1200" baseline="0" dirty="0">
                <a:solidFill>
                  <a:schemeClr val="tx1"/>
                </a:solidFill>
                <a:latin typeface="+mn-lt"/>
                <a:ea typeface="+mn-ea"/>
                <a:cs typeface="+mn-cs"/>
              </a:rPr>
              <a:t>captures any type of sexual abuse of an unknown type at the time of the report or sexual abuse that does not conform to the other secondary category options. </a:t>
            </a: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10</a:t>
            </a:fld>
            <a:endParaRPr lang="en-US"/>
          </a:p>
        </p:txBody>
      </p:sp>
    </p:spTree>
    <p:extLst>
      <p:ext uri="{BB962C8B-B14F-4D97-AF65-F5344CB8AC3E}">
        <p14:creationId xmlns:p14="http://schemas.microsoft.com/office/powerpoint/2010/main" val="113396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Incident Management Bulletin, neglect is defined as the </a:t>
            </a:r>
            <a:r>
              <a:rPr lang="en-US" sz="1200" dirty="0"/>
              <a:t>failure to obtain or provide the needed services and supports defined as necessary or otherwise required by law, regulation, policy, or plan (ISP, Behavior Support Plan, safety plan, etc.). This includes acts that are </a:t>
            </a:r>
            <a:r>
              <a:rPr lang="en-US" sz="1200" i="1" u="sng" dirty="0"/>
              <a:t>intentional or unintentional </a:t>
            </a:r>
            <a:r>
              <a:rPr lang="en-US" sz="1200" dirty="0"/>
              <a:t>regardless of the obvious occurrence of harm. </a:t>
            </a:r>
          </a:p>
          <a:p>
            <a:endParaRPr lang="en-US" sz="1200" dirty="0"/>
          </a:p>
          <a:p>
            <a:r>
              <a:rPr lang="en-US" sz="1200" dirty="0"/>
              <a:t>While this category has previously been part of the Incident Management bulletins, there are additional secondary categories and more definition of the previous secondary categories. The secondary categories of neglect are:</a:t>
            </a:r>
          </a:p>
          <a:p>
            <a:endParaRPr lang="en-US" sz="1200" dirty="0"/>
          </a:p>
          <a:p>
            <a:r>
              <a:rPr lang="en-US" sz="1200" dirty="0"/>
              <a:t>-Failure to Provide Medication Management which is defined as a</a:t>
            </a:r>
            <a:r>
              <a:rPr lang="en-US" sz="1200" b="0" i="0" u="none" strike="noStrike" kern="1200" baseline="0" dirty="0">
                <a:solidFill>
                  <a:schemeClr val="tx1"/>
                </a:solidFill>
                <a:latin typeface="+mn-lt"/>
                <a:ea typeface="+mn-ea"/>
                <a:cs typeface="+mn-cs"/>
              </a:rPr>
              <a:t>n event that may cause harm or lead to inappropriate medication use while the medication is in the control of the person(s) charged with administration. An example of this type of incident is a medication error which occurs over more than one consecutive administration or when a participant receives medication intended for another participant.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-Failure to Provide Needed Care which is defined as the failure to obtain or provide the needed services and supports. An example of an incident which would fall under this secondary category would be not toileting a participant for a four-hour time frame when the participant’s plan says they must be toileted every two hours. </a:t>
            </a:r>
          </a:p>
          <a:p>
            <a:endParaRPr lang="en-US" sz="1200" b="0" i="0" u="none" strike="noStrike" kern="1200" baseline="0" dirty="0">
              <a:solidFill>
                <a:schemeClr val="tx1"/>
              </a:solidFill>
              <a:latin typeface="+mn-lt"/>
              <a:ea typeface="+mn-ea"/>
              <a:cs typeface="+mn-cs"/>
            </a:endParaRPr>
          </a:p>
          <a:p>
            <a:r>
              <a:rPr lang="en-US" sz="1200" dirty="0"/>
              <a:t>-Failure to Provide Needed Supervision is defined as t</a:t>
            </a:r>
            <a:r>
              <a:rPr lang="en-US" sz="1200" b="0" i="0" u="none" strike="noStrike" kern="1200" baseline="0" dirty="0">
                <a:solidFill>
                  <a:schemeClr val="tx1"/>
                </a:solidFill>
                <a:latin typeface="+mn-lt"/>
                <a:ea typeface="+mn-ea"/>
                <a:cs typeface="+mn-cs"/>
              </a:rPr>
              <a:t>he failure to provide attention and supervision, including leaving participants unattended. This is usually based upon the supervision care needs as listed in the participant Service Plan (ISP). An example of an incident which would fall under this secondary category would be leaving a participant in the car while going in to pay for gas when the participant’s ISP says they require arm’s length supervision at all times.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dirty="0"/>
              <a:t>Failure to Provide Protection from Hazards is defined as t</a:t>
            </a:r>
            <a:r>
              <a:rPr lang="en-US" sz="1200" b="0" i="0" u="none" strike="noStrike" kern="1200" baseline="0" dirty="0">
                <a:solidFill>
                  <a:schemeClr val="tx1"/>
                </a:solidFill>
                <a:latin typeface="+mn-lt"/>
                <a:ea typeface="+mn-ea"/>
                <a:cs typeface="+mn-cs"/>
              </a:rPr>
              <a:t>he failure to protect a participant from health and safety hazards as part of routine care, service provision or as outlined in the ISP. An example of an incident which would fall under this secondary category would be leaving a participant ingesting a cleaning product which was left unsecured when the participant’s ISP says poisons must be locked in their home.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dirty="0"/>
              <a:t>Moving Violation is defined as a</a:t>
            </a:r>
            <a:r>
              <a:rPr lang="en-US" sz="1200" b="0" i="0" u="none" strike="noStrike" kern="1200" baseline="0" dirty="0">
                <a:solidFill>
                  <a:schemeClr val="tx1"/>
                </a:solidFill>
                <a:latin typeface="+mn-lt"/>
                <a:ea typeface="+mn-ea"/>
                <a:cs typeface="+mn-cs"/>
              </a:rPr>
              <a:t>ny staff or volunteer receiving a moving violation citation during the provision of services to a participant regardless if operating an entity’s vehicle or personal vehicle. An example of an incident which would fall under this secondary category would be receiving a speeding ticket while driving home from taking a participant to the grocery store.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5"/>
          </p:nvPr>
        </p:nvSpPr>
        <p:spPr/>
        <p:txBody>
          <a:bodyPr/>
          <a:lstStyle/>
          <a:p>
            <a:fld id="{740A457A-14B3-443A-8193-4A9F4C77E58E}" type="slidenum">
              <a:rPr lang="en-US" smtClean="0"/>
              <a:t>11</a:t>
            </a:fld>
            <a:endParaRPr lang="en-US"/>
          </a:p>
        </p:txBody>
      </p:sp>
    </p:spTree>
    <p:extLst>
      <p:ext uri="{BB962C8B-B14F-4D97-AF65-F5344CB8AC3E}">
        <p14:creationId xmlns:p14="http://schemas.microsoft.com/office/powerpoint/2010/main" val="109865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Passive Neglect is a new primary category in the Incident Management Bulletin. It is defined as t</a:t>
            </a:r>
            <a:r>
              <a:rPr lang="en-US" sz="1200" dirty="0"/>
              <a:t>he inability to provide supports due to environmental factors which are beyond the control of an unpaid caregiver because of lack of experience, information, resources, or ability. Passive neglect is reportable if there are no current risk mitigation strategies in the ISP that specifically address the area of passive neglect.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Self Neglect is a new primary category in the Incident Management Bulletin. It is defined as an </a:t>
            </a:r>
            <a:r>
              <a:rPr lang="en-US" sz="1200" dirty="0"/>
              <a:t>action or lack of action by a participant that results in the participant denying himself or herself proper care, supports, and services. Self-neglect is reportable if there are no current risk mitigation strategies in the ISP that specifically address the area of self-neglect. Self-neglect is reported by a participant’s SCO.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was the case with passive neglect, self neglect incidents are reported by SCOs, </a:t>
            </a:r>
            <a:r>
              <a:rPr lang="en-US" sz="1200" b="1" dirty="0"/>
              <a:t>not</a:t>
            </a:r>
            <a:r>
              <a:rPr lang="en-US" sz="1200" b="0" dirty="0"/>
              <a:t> UCP</a:t>
            </a:r>
            <a:r>
              <a:rPr lang="en-US" sz="1200" dirty="0"/>
              <a:t>.</a:t>
            </a:r>
            <a:endParaRPr lang="en-US"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12</a:t>
            </a:fld>
            <a:endParaRPr lang="en-US"/>
          </a:p>
        </p:txBody>
      </p:sp>
    </p:spTree>
    <p:extLst>
      <p:ext uri="{BB962C8B-B14F-4D97-AF65-F5344CB8AC3E}">
        <p14:creationId xmlns:p14="http://schemas.microsoft.com/office/powerpoint/2010/main" val="258457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Exploitation is a new primary category in the most recent Incident Management Bulletin. Exploitation is defined as an act or course of conduct by a person against a participant or a participant’s resources without informed consent or with consent obtained through misrepresentation, coercion, or threats of force, which results in monetary, personal, or other benefit, gain, or profit for the target, or monetary or personal loss to the participant. Exploitation should be reported regardless of the actual or perceived value of the loss.</a:t>
            </a:r>
            <a:endParaRPr lang="en-US" sz="1400" dirty="0"/>
          </a:p>
          <a:p>
            <a:endParaRPr lang="en-US" dirty="0"/>
          </a:p>
          <a:p>
            <a:r>
              <a:rPr lang="en-US" dirty="0"/>
              <a:t>The secondary categories of exploitation include:</a:t>
            </a:r>
          </a:p>
          <a:p>
            <a:endParaRPr lang="en-US" dirty="0"/>
          </a:p>
          <a:p>
            <a:r>
              <a:rPr lang="en-US" sz="1200" dirty="0"/>
              <a:t>Failure to Obtain Informed Consent which is defined as </a:t>
            </a:r>
            <a:r>
              <a:rPr lang="en-US" sz="1200" b="0" i="0" u="none" strike="noStrike" kern="1200" baseline="0" dirty="0">
                <a:solidFill>
                  <a:schemeClr val="tx1"/>
                </a:solidFill>
                <a:latin typeface="+mn-lt"/>
                <a:ea typeface="+mn-ea"/>
                <a:cs typeface="+mn-cs"/>
              </a:rPr>
              <a:t>an intentional act or course of conduct by a person which results in the misuse of a participant’s consent or failure to obtain consent.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 example that would fall under this secondary category is posting pictures of a participant on UCP’s website without obtaining their consent prior to doing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Material Resources is defined as t</a:t>
            </a:r>
            <a:r>
              <a:rPr lang="en-US" sz="1200" b="0" i="0" u="none" strike="noStrike" kern="1200" baseline="0" dirty="0">
                <a:solidFill>
                  <a:schemeClr val="tx1"/>
                </a:solidFill>
                <a:latin typeface="+mn-lt"/>
                <a:ea typeface="+mn-ea"/>
                <a:cs typeface="+mn-cs"/>
              </a:rPr>
              <a:t>he illegal or improper act or process of a person using the material resources or possessions of a participant for his or her own personal benefit or gain. </a:t>
            </a:r>
            <a:r>
              <a:rPr lang="en-US" sz="1200" dirty="0"/>
              <a:t>An example that would fall under this secondary category is borrowing a staff member using a participant’s car to run personal errands without the participant.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Medical Responsibilities/Resources is defined as an act or course of conduct of a person that results in a participant paying for medical care or items that are normally covered by insurance or other means. </a:t>
            </a:r>
            <a:r>
              <a:rPr lang="en-US" sz="1200" dirty="0"/>
              <a:t>An example that would fall under this secondary category is having a participant purchase adult briefs for themself each month when their insurance would pay for a subscription service to deliver them for free.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Missing/Theft of Medications is defined as missing medications without explanation or theft of medications. </a:t>
            </a:r>
            <a:r>
              <a:rPr lang="en-US" sz="1200" dirty="0"/>
              <a:t>An example that would fall under this secondary category is a package of medications is discovered to be missing when the staff member attempts to administer the morning medications.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Misuse/Theft of Funds is defined as the illegal or improper act or process of a person using the funds of a participant for his or her own personal benefit or gain. This includes misuse or mismanagement by a representative payee or other responsible party, theft of money, Supplemental Nutrition Assistance Program (SNAP) benefits, or soliciting monetary gifts from a participant. </a:t>
            </a:r>
            <a:r>
              <a:rPr lang="en-US" sz="1200" dirty="0"/>
              <a:t>An example that would fall under this secondary category is a staff member purchasing items for themself using a participant’s SNAP benefit card.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Room and Board is defined as requiring a participant to pay for items that are covered as part of room and board charges, charging more than allowable rates for room and board, or charging for a service or support that is included in a rate for which a provider is or will be reimbursed. This includes any situation in which the participant is required to pay for the same item/service twice. </a:t>
            </a:r>
            <a:r>
              <a:rPr lang="en-US" sz="1200" dirty="0"/>
              <a:t>An example that would fall under this secondary category is requiring a participant in a residential home to pay an electric bill when this is included as part of their room and board contract.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Unpaid Labor is defined as the illegal or improper act or process of a person who is using a participant to perform unpaid labor that would otherwise be compensated in a manner consistent with labor laws. An </a:t>
            </a:r>
            <a:r>
              <a:rPr lang="en-US" sz="1200" dirty="0"/>
              <a:t>example that would fall under this secondary category is a staff member using a participant to wash the staff member’s car.</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13</a:t>
            </a:fld>
            <a:endParaRPr lang="en-US"/>
          </a:p>
        </p:txBody>
      </p:sp>
    </p:spTree>
    <p:extLst>
      <p:ext uri="{BB962C8B-B14F-4D97-AF65-F5344CB8AC3E}">
        <p14:creationId xmlns:p14="http://schemas.microsoft.com/office/powerpoint/2010/main" val="205733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behavioral health crisis events were previously reportable, this is a new primary category in the most recent Incident Management Bulletin and demonstrates ODP’s greater focus on mental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Behavioral Health Crisis is defined as an event or situation that exceeds the participant’s current resources and coping mechanisms that causes the participant to experience extreme disorganization of thought, hopelessness, sadness, confusion, panic, or other emotional distress. The event includes action(s) by a participant that pose a danger to themselves or others and are unable to be mitigated without the assistance of law enforcement, mental health, or medical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secondary categories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sz="1200" b="0" i="0" u="none" strike="noStrike" kern="1200" baseline="0" dirty="0">
                <a:solidFill>
                  <a:schemeClr val="tx1"/>
                </a:solidFill>
                <a:latin typeface="+mn-lt"/>
                <a:ea typeface="+mn-ea"/>
                <a:cs typeface="+mn-cs"/>
              </a:rPr>
              <a:t>Community-Based Crisis Response  which is an event in which law enforcement or emergency services respond to and resolve without transport to another location for intake, assessment or treatment. An example of this type of incident would be a participant who becomes escalated and per his behavioral support plan requires the police to be called; they arrive and are able to speak with the participant and the participant’s behavior returns to baseline.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Facility-Based Crisis Response is an event in which law enforcement or emergency services respond to and an individual is transported to a psychiatric facility, including crisis facility, or the psychiatric department of an acute care hospital for evaluation or treatment that does not result in an admission. An example of this type of incident would be a participant becoming escalated and law enforcement responds and despite speaking with the participant he continues to escalate at which time it is decided the individual should be transported to a crisis facility.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Immediate Arrest and Incarceration Crisis Response is an event in which law enforcement responds to a behavioral health crisis event and arrests, charges and incarcerates an individual without first obtaining a mental health evaluation/admission at a facility designated to provide such services. An example of this type of incident is a participant strikes a staff causing significant injury, law enforcement is contacted, and the participant is arrested by police.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Psychiatric Hospitalization (involuntary) is an involuntary inpatient admission to a psychiatric facility, including crisis facility, or the psychiatric department of an acute care hospital for evaluation or treatment. An example of this type of incident would be a participant is hearing voices in their head, is taken for evaluation and is involuntarily committed to a facility for treatment.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Psychiatric Hospitalization (voluntary)</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is a voluntary inpatient admission to a psychiatric facility, including crisis facility, or the psychiatric department of an acute care hospital for evaluation and treatment. An example of this would be a participant meets with their psychiatrist about recent changes in their mental health they have been experiencing and with the guidance of their psychiatrist make the decision to voluntarily commit to a treatment facility.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14</a:t>
            </a:fld>
            <a:endParaRPr lang="en-US"/>
          </a:p>
        </p:txBody>
      </p:sp>
    </p:spTree>
    <p:extLst>
      <p:ext uri="{BB962C8B-B14F-4D97-AF65-F5344CB8AC3E}">
        <p14:creationId xmlns:p14="http://schemas.microsoft.com/office/powerpoint/2010/main" val="811570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a participant is receiving UCP services at the time he or she passes away, it is a reportable incident even if it was expected. The secondary categories of death are natural causes and unexpected.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a participant is not receiving UCP services at the time of death, the supports coordinator must report the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important to note that deaths attributed to or suspected to have been the result of abuse or neglect require additional reporting in the appropriate corresponding category.</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15</a:t>
            </a:fld>
            <a:endParaRPr lang="en-US"/>
          </a:p>
        </p:txBody>
      </p:sp>
    </p:spTree>
    <p:extLst>
      <p:ext uri="{BB962C8B-B14F-4D97-AF65-F5344CB8AC3E}">
        <p14:creationId xmlns:p14="http://schemas.microsoft.com/office/powerpoint/2010/main" val="271614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category of fire is defined as </a:t>
            </a:r>
            <a:r>
              <a:rPr lang="en-US" sz="1200" dirty="0"/>
              <a:t>a situation that requires fire personnel or other safety personnel to extinguish a fire, clear smoke from the premises,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secondary categories include a fire with property damage and a fire without property damage.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Incidents which fall under this category include fire personnel responding to a building’s fire alarm activating as a result of cooking even if there is not an actual fire.</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16</a:t>
            </a:fld>
            <a:endParaRPr lang="en-US"/>
          </a:p>
        </p:txBody>
      </p:sp>
    </p:spTree>
    <p:extLst>
      <p:ext uri="{BB962C8B-B14F-4D97-AF65-F5344CB8AC3E}">
        <p14:creationId xmlns:p14="http://schemas.microsoft.com/office/powerpoint/2010/main" val="383218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Enforcement Activity is defined as </a:t>
            </a:r>
            <a:r>
              <a:rPr lang="en-US" sz="1200" b="0" i="0" u="none" strike="noStrike" kern="1200" baseline="0" dirty="0">
                <a:solidFill>
                  <a:schemeClr val="tx1"/>
                </a:solidFill>
                <a:latin typeface="+mn-lt"/>
                <a:ea typeface="+mn-ea"/>
                <a:cs typeface="+mn-cs"/>
              </a:rPr>
              <a:t>law enforcement activity that occurs during the provision of service or for which an individual is the subject of a law enforcement investigation that may lead to criminal charges against the individual. This includes law enforcement responding to a possible crime when an individual is in the community or in a vehicle.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secondary categories are:</a:t>
            </a:r>
          </a:p>
          <a:p>
            <a:endParaRPr lang="en-US" sz="1200" b="0" i="0" u="none" strike="noStrike" kern="1200" baseline="0" dirty="0">
              <a:solidFill>
                <a:schemeClr val="tx1"/>
              </a:solidFill>
              <a:latin typeface="+mn-lt"/>
              <a:ea typeface="+mn-ea"/>
              <a:cs typeface="+mn-cs"/>
            </a:endParaRPr>
          </a:p>
          <a:p>
            <a:pPr marL="0" marR="0">
              <a:spcBef>
                <a:spcPts val="0"/>
              </a:spcBef>
              <a:spcAft>
                <a:spcPts val="0"/>
              </a:spcAft>
            </a:pPr>
            <a:r>
              <a:rPr lang="en-US" sz="1200" b="0" i="0" u="none" strike="noStrike" kern="1200" baseline="0" dirty="0">
                <a:solidFill>
                  <a:schemeClr val="tx1"/>
                </a:solidFill>
                <a:latin typeface="+mn-lt"/>
                <a:ea typeface="+mn-ea"/>
                <a:cs typeface="+mn-cs"/>
              </a:rPr>
              <a:t>Individual Charged with a Crime/Under Police Investigation is defined as when an individual is formally charged with a crime by the police or when an individual is informed, he or she is suspected of committing a crime, and charges may be forthcoming. An example would be a participant is caught shoplifting and is charged with the crime.  </a:t>
            </a:r>
          </a:p>
          <a:p>
            <a:r>
              <a:rPr lang="en-US" sz="1200" b="0" i="0" u="none" strike="noStrike" kern="1200" baseline="0" dirty="0">
                <a:solidFill>
                  <a:schemeClr val="tx1"/>
                </a:solidFill>
                <a:latin typeface="+mn-lt"/>
                <a:ea typeface="+mn-ea"/>
                <a:cs typeface="+mn-cs"/>
              </a:rPr>
              <a:t>Licensed Service Location Crime is defined as a crime such as vandalism, break-ins, threats, or actual occurrences of acts that may result in harm, etc. that occur at the provider’s service location. An example would be a residential home is broken into while the staff and individuals are out grocery shopping.</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17</a:t>
            </a:fld>
            <a:endParaRPr lang="en-US"/>
          </a:p>
        </p:txBody>
      </p:sp>
    </p:spTree>
    <p:extLst>
      <p:ext uri="{BB962C8B-B14F-4D97-AF65-F5344CB8AC3E}">
        <p14:creationId xmlns:p14="http://schemas.microsoft.com/office/powerpoint/2010/main" val="2042100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Missing Individual occurs when a participant is considered missing when they are out of contact for more than 24 hours without prior arrangement or the individual is in immediate jeopardy when missing for any period. Based on an individual’s history, safety skills, and familiarity with the area, an individual may be considered in jeopardy before 24 hours elapse.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example would be you take a participant to a baseball game and become separated from him. The individual must be within eyesight at all times. While you are trying to locate the participant, a police office walks up to you with the participant.  Another example: </a:t>
            </a:r>
            <a:r>
              <a:rPr lang="en-US" sz="1200" kern="1200" dirty="0">
                <a:solidFill>
                  <a:schemeClr val="tx1"/>
                </a:solidFill>
                <a:effectLst/>
                <a:latin typeface="+mn-lt"/>
                <a:ea typeface="+mn-ea"/>
                <a:cs typeface="+mn-cs"/>
              </a:rPr>
              <a:t>leave the building or premises and supervision levels are not met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direct supervision in the home and building and the individuals walks out and no one is following them.</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18</a:t>
            </a:fld>
            <a:endParaRPr lang="en-US"/>
          </a:p>
        </p:txBody>
      </p:sp>
    </p:spTree>
    <p:extLst>
      <p:ext uri="{BB962C8B-B14F-4D97-AF65-F5344CB8AC3E}">
        <p14:creationId xmlns:p14="http://schemas.microsoft.com/office/powerpoint/2010/main" val="17961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rights violation is defined as </a:t>
            </a:r>
            <a:r>
              <a:rPr lang="en-US" sz="1200" dirty="0"/>
              <a:t>an unauthorized act which improperly restricts or denies the human or civil rights of a participant, including those rights which are specifically mandated under applicable law, regulation, policy, or plan. This includes acts that are </a:t>
            </a:r>
            <a:r>
              <a:rPr lang="en-US" sz="1200" b="1" i="1" u="sng" dirty="0"/>
              <a:t>intentional or unintentional </a:t>
            </a:r>
            <a:r>
              <a:rPr lang="en-US" sz="1200" dirty="0"/>
              <a:t>regardless of the obvious occurrence of harm.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Rights Violation was a primary category in the previous Incident Management Bulletin, the secondary categories are new. Those categories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-Civil/Legal which is defined as a</a:t>
            </a:r>
            <a:r>
              <a:rPr lang="en-US" sz="1200" b="0" i="0" u="none" strike="noStrike" kern="1200" baseline="0" dirty="0">
                <a:solidFill>
                  <a:schemeClr val="tx1"/>
                </a:solidFill>
                <a:latin typeface="+mn-lt"/>
                <a:ea typeface="+mn-ea"/>
                <a:cs typeface="+mn-cs"/>
              </a:rPr>
              <a:t>ny violation of civil or legal rights afforded by law. This includes the right to vote, speak freely, practice religious choice, access law enforcement and legal services, as well as participate in local, state or national government activities. An example of this violation would be not taking a participant to vote on election day after they expressed interest prior to the election.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-Communication is defined as the failure to support an individual to communicate at all times. This includes a failure to obtain needed communication evaluations, assistive devices or services; provide communication support; or maintain communication devices in working order. An example of this type of incident is a participant’s iPad that they use for communication breaks and there is no attempt to get it repaired/replaced for more than a month. </a:t>
            </a:r>
            <a:r>
              <a:rPr lang="en-US" sz="1200" kern="1200" dirty="0">
                <a:solidFill>
                  <a:schemeClr val="tx1"/>
                </a:solidFill>
                <a:effectLst/>
                <a:latin typeface="+mn-lt"/>
                <a:ea typeface="+mn-ea"/>
                <a:cs typeface="+mn-cs"/>
              </a:rPr>
              <a:t>Hearing aides that are not working properly or are sitting at the repair shop for an extended amount of time. Impacts the individual's ability to communicate.  We will need to make alternative arrangements to get the hearing aides fixed.</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 is defined as the failure to support choice and opportunity related to health care. This includes failure to inform and educate an individual about physical or behavioral health evaluations and assessments, changes in health status, diagnosis information, test results, medications, treatment options, etc. This also includes the denial of the right of an individual to make informed health care decisions. An example of this type of incident would be a participant requests to visit a new in-network primary care provider but they are told they must keep going to the original provider as they have always gone there.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-Privacy is defined as any violation of an individual’s safely exercised choice to be free from being observed or disturbed by others. An example would be UCP putting a participant’s photo on their website without the participant’s permission or without them signing a release form.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-Services is defined as any violation of an individual’s right to control services received. An example would be not ensuring a participant is able to attend their own Individual Service Plan (ISP) meeting.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-Unauthorized Restrictive Procedure is defined as any restrictive procedure (other than a physical, chemical, or mechanical restraint) that does not follow ODP’s guidelines related to restrictive procedures or is prohibited by ODP. An example would be a participant is asked to make their bed, they say no so the staff member takes an iPad from the participant and says they cannot get it back until they make their bed.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19</a:t>
            </a:fld>
            <a:endParaRPr lang="en-US"/>
          </a:p>
        </p:txBody>
      </p:sp>
    </p:spTree>
    <p:extLst>
      <p:ext uri="{BB962C8B-B14F-4D97-AF65-F5344CB8AC3E}">
        <p14:creationId xmlns:p14="http://schemas.microsoft.com/office/powerpoint/2010/main" val="328583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designed to help you:</a:t>
            </a:r>
          </a:p>
          <a:p>
            <a:endParaRPr lang="en-US" dirty="0"/>
          </a:p>
          <a:p>
            <a:r>
              <a:rPr lang="en-US" dirty="0"/>
              <a:t>-Understand how the incident management system came to be and why it exists in our field.</a:t>
            </a:r>
          </a:p>
          <a:p>
            <a:endParaRPr lang="en-US" dirty="0"/>
          </a:p>
          <a:p>
            <a:r>
              <a:rPr lang="en-US" dirty="0"/>
              <a:t>-Understand what is considered reportable according to the most recent Incident Management Bulletin 00-21-02.</a:t>
            </a:r>
          </a:p>
          <a:p>
            <a:endParaRPr lang="en-US" dirty="0"/>
          </a:p>
          <a:p>
            <a:r>
              <a:rPr lang="en-US" dirty="0"/>
              <a:t>-Explain what it means to be a mandated reporter and what you are expected to do if you see something or become aware of something which is reportable under the Incident Management Bulletin.</a:t>
            </a:r>
          </a:p>
        </p:txBody>
      </p:sp>
      <p:sp>
        <p:nvSpPr>
          <p:cNvPr id="4" name="Slide Number Placeholder 3"/>
          <p:cNvSpPr>
            <a:spLocks noGrp="1"/>
          </p:cNvSpPr>
          <p:nvPr>
            <p:ph type="sldNum" sz="quarter" idx="5"/>
          </p:nvPr>
        </p:nvSpPr>
        <p:spPr/>
        <p:txBody>
          <a:bodyPr/>
          <a:lstStyle/>
          <a:p>
            <a:fld id="{740A457A-14B3-443A-8193-4A9F4C77E58E}" type="slidenum">
              <a:rPr lang="en-US" smtClean="0"/>
              <a:t>2</a:t>
            </a:fld>
            <a:endParaRPr lang="en-US"/>
          </a:p>
        </p:txBody>
      </p:sp>
    </p:spTree>
    <p:extLst>
      <p:ext uri="{BB962C8B-B14F-4D97-AF65-F5344CB8AC3E}">
        <p14:creationId xmlns:p14="http://schemas.microsoft.com/office/powerpoint/2010/main" val="3174944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previous Incident Management bulletins, there were several primary categories related to medical care such as ER visits, hospitalizations and treatment beyond first aid. Now, there are two new primary categories that medical incidents fall under.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category is serious illness and it is defined as </a:t>
            </a:r>
            <a:r>
              <a:rPr lang="en-US" sz="1200" dirty="0"/>
              <a:t>a physical illness, disease, or period of sickness that requires hospitalization. This includes an elective surgery that requires a hospitalization.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secondary categories for serious illness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Chronic/Recurring which is defined as a</a:t>
            </a:r>
            <a:r>
              <a:rPr lang="en-US" sz="1200" b="0" i="0" u="none" strike="noStrike" kern="1200" baseline="0" dirty="0">
                <a:solidFill>
                  <a:schemeClr val="tx1"/>
                </a:solidFill>
                <a:latin typeface="+mn-lt"/>
                <a:ea typeface="+mn-ea"/>
                <a:cs typeface="+mn-cs"/>
              </a:rPr>
              <a:t>n illness, condition or disease that is persistent or otherwise long-lasting in its effects for which an individual has had previous treatment or diagnosis. An example would be a participant who was previously diagnosed with diabetes has a diabetic emergency and is hospitalized overnight.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New which his defined as an acute illness, condition or disease for which an individual has not previously received treatment. This includes acute illnesses, conditions or diseases that may become chronic in the future. An example would be a participant who is diagnosed with pneumonia for the first time and is hospitalized for observation.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20</a:t>
            </a:fld>
            <a:endParaRPr lang="en-US"/>
          </a:p>
        </p:txBody>
      </p:sp>
    </p:spTree>
    <p:extLst>
      <p:ext uri="{BB962C8B-B14F-4D97-AF65-F5344CB8AC3E}">
        <p14:creationId xmlns:p14="http://schemas.microsoft.com/office/powerpoint/2010/main" val="1422191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medical category is serious injury. Serious injury is defined as any injury that requires treatment beyond first aid. </a:t>
            </a:r>
          </a:p>
          <a:p>
            <a:endParaRPr lang="en-US" dirty="0"/>
          </a:p>
          <a:p>
            <a:r>
              <a:rPr lang="en-US" dirty="0"/>
              <a:t>This includes things such as assessment or treatment at an emergency room, urgent care center, or primary care physician office which </a:t>
            </a:r>
            <a:r>
              <a:rPr lang="en-US" b="1" i="1" u="sng" dirty="0"/>
              <a:t>do not</a:t>
            </a:r>
            <a:r>
              <a:rPr lang="en-US" b="0" i="0" u="none" dirty="0"/>
              <a:t> require hospitalization. </a:t>
            </a:r>
          </a:p>
          <a:p>
            <a:endParaRPr lang="en-US" b="0" i="0" u="none" dirty="0"/>
          </a:p>
          <a:p>
            <a:r>
              <a:rPr lang="en-US" b="0" i="0" u="none" dirty="0"/>
              <a:t>The secondary categories of serious injury include:</a:t>
            </a:r>
          </a:p>
          <a:p>
            <a:endParaRPr lang="en-US" b="0" i="0" u="none" dirty="0"/>
          </a:p>
          <a:p>
            <a:r>
              <a:rPr lang="en-US" b="0" i="0" u="none" dirty="0"/>
              <a:t>Choking which is defined as w</a:t>
            </a:r>
            <a:r>
              <a:rPr lang="en-US" sz="1200" b="0" i="0" u="none" strike="noStrike" kern="1200" baseline="0" dirty="0">
                <a:solidFill>
                  <a:schemeClr val="tx1"/>
                </a:solidFill>
                <a:latin typeface="+mn-lt"/>
                <a:ea typeface="+mn-ea"/>
                <a:cs typeface="+mn-cs"/>
              </a:rPr>
              <a:t>hen food or other items become lodged in the back of the throat and the cause is not attributed to neglect. An example would be a participant begins to choke on food, 911 is called, the staff member delivers back blows and dislodges the piece of food and the participant is transported to the ER for evaluation.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Injury Accidental is defined as any injury (other than self-inflicted) with a known cause at the time of the report. An example would be a participant out for a walk stumbles, falls and breaks their arm and is treated at the 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Injury Self-Inflicted is defined as any injury with a known cause at the time of the report that can be attributed to an intentional action of an individual to cause harm upon himself or herself. An example would be a participant becoming upset and banging their head into a wall repeatedly. 911 is called and they are transported to the ER for evaluation.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Injury Unexplained is defined as an injury with no known cause at the time of the report. An example would be a participant wakes up and complains of pain in their foot. The foot is bruised so they are taken the urgent care center where the foot is x-rayed and a fracture is noted.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Medical Equipment Failure/Malfunction is defined as any medical equipment failure or malfunction that requires intervention by a medical professional. An example would be someone has an insulin pump and it suddenly stops working. The participant is taken to their endocrinologist who then fixes the pump.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Pressure Injury is defined as injuries to skin and underlying tissue resulting from prolonged pressure on the skin, regardless of stage and including an injury that is unstageable. An example would while showering a participant, staff notices an unusual mark on their skin. The participant is taken to their PCP where they are diagnosed with a pressure sore.</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21</a:t>
            </a:fld>
            <a:endParaRPr lang="en-US"/>
          </a:p>
        </p:txBody>
      </p:sp>
    </p:spTree>
    <p:extLst>
      <p:ext uri="{BB962C8B-B14F-4D97-AF65-F5344CB8AC3E}">
        <p14:creationId xmlns:p14="http://schemas.microsoft.com/office/powerpoint/2010/main" val="298544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Site Closure is defined as the emergency closure of a licensed or provider operated service location for one or more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Secondary categories include infestation, loss of utilities, natural disaster/weather related, structural or other reason for closing.</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22</a:t>
            </a:fld>
            <a:endParaRPr lang="en-US"/>
          </a:p>
        </p:txBody>
      </p:sp>
    </p:spTree>
    <p:extLst>
      <p:ext uri="{BB962C8B-B14F-4D97-AF65-F5344CB8AC3E}">
        <p14:creationId xmlns:p14="http://schemas.microsoft.com/office/powerpoint/2010/main" val="190591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previous primary category of Behavioral Health Crisis, the addition of a new primary category of Suicide Attempt shows ODP’s focus on the mental health of the participants we support.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the Incident Management Bulletin, Suicide Attempt is defined as </a:t>
            </a:r>
            <a:r>
              <a:rPr lang="en-US" sz="1200" dirty="0"/>
              <a:t>the intentional and voluntary attempt to take one’s own life. This </a:t>
            </a:r>
            <a:r>
              <a:rPr lang="en-US" sz="1200" b="1" i="1" u="sng" dirty="0"/>
              <a:t>does not</a:t>
            </a:r>
            <a:r>
              <a:rPr lang="en-US" sz="1200" b="1" i="1" u="none" dirty="0"/>
              <a:t> </a:t>
            </a:r>
            <a:r>
              <a:rPr lang="en-US" sz="1200" b="0" i="0" u="none" dirty="0"/>
              <a:t>include suicidal threats or ideations. However, if a participant you are supporting expresses suicidal thoughts or ideations, you should still report these to your supervisor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It’s important to note that even i</a:t>
            </a:r>
            <a:r>
              <a:rPr lang="en-US" sz="1200" dirty="0"/>
              <a:t>f medical treatment was sought after a suicide attempt, it should be reported under suicide attempt as a primary category and not as serious injury or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secondary categories for Suicide Attempt are Injury/Illness that Requires Medical Intervention or No Injury/Illness that Requires Medical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740A457A-14B3-443A-8193-4A9F4C77E58E}" type="slidenum">
              <a:rPr lang="en-US" smtClean="0"/>
              <a:t>23</a:t>
            </a:fld>
            <a:endParaRPr lang="en-US"/>
          </a:p>
        </p:txBody>
      </p:sp>
    </p:spTree>
    <p:extLst>
      <p:ext uri="{BB962C8B-B14F-4D97-AF65-F5344CB8AC3E}">
        <p14:creationId xmlns:p14="http://schemas.microsoft.com/office/powerpoint/2010/main" val="1022861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medication error is defined as </a:t>
            </a:r>
            <a:r>
              <a:rPr lang="en-US" sz="1200" dirty="0"/>
              <a:t>any practice with the “Rights of Medication Administration” as described in the ODP Medication Administration Training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understand that a medication error occurring during a time when an unpaid caregiver is responsible for the administration of medication is not reportable. For example if a participant goes home for the weekend with their mom and she forgets to give a medication, it is not reportable. Also, a participant’s refusal to take medication is not reportable as a medication error, although refusals should still be documented and discussed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secondary categories for medication errors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dose which is giving more or less of a medication than the participant is prescribed. For example, if the participant is to receive 5mL of a liquid medication and they are administered 10mL.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time is giving the medication anytime out of the prescribed timeframe. For example, if a participant is given their 8PM medications at 8AM.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route is giving medications in the incorrect location. For example, ear drops are administered in the eyes.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form is giving a medication in a method it is not intended for. For example, a medication is to be dissolved in water prior to administering and it is given to the participant whole, to swallow.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position is giving a medication when a participant is not in the right position. For example, a medication to be given while a participant is sitting upright is administered while they are laying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technique/method is administering a medication not per the precise instructions. For example, if a participant is to be administered 10mL of medication via their G-tube by giving 5mL then 10mL of water then 5mL of medication and instead the staff administers all 10mL of medication at once.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Omission is failing to give a medication altogether. For example, a participant is not given their 8AM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Wrong person is giving one participant's meds to another participant. For example, a staff member prepares John’s meds but then hands them to Joe and he takes them. </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24</a:t>
            </a:fld>
            <a:endParaRPr lang="en-US"/>
          </a:p>
        </p:txBody>
      </p:sp>
    </p:spTree>
    <p:extLst>
      <p:ext uri="{BB962C8B-B14F-4D97-AF65-F5344CB8AC3E}">
        <p14:creationId xmlns:p14="http://schemas.microsoft.com/office/powerpoint/2010/main" val="3760403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Physical restraint is defined as a physical hands-on method that restricts, immobilizes, or reduces a participant’s ability to move his or her arms, legs, head, or other body parts freely.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physical restraint may only be used in the case of an emergency to prevent a participant from immediate physical harm to herself or himself or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secondary categories of physical restraint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Human Rights Team Approved Restrictive Intervention which is defined as an</a:t>
            </a:r>
            <a:r>
              <a:rPr lang="en-US" sz="1200" b="0" i="0" u="none" strike="noStrike" kern="1200" baseline="0" dirty="0">
                <a:solidFill>
                  <a:schemeClr val="tx1"/>
                </a:solidFill>
                <a:latin typeface="+mn-lt"/>
                <a:ea typeface="+mn-ea"/>
                <a:cs typeface="+mn-cs"/>
              </a:rPr>
              <a:t>y physical restraint that is applied in an emergency situation that is part of an approved ISP that contains a restrictive procedure. An example is someone has a pre-r</a:t>
            </a:r>
            <a:r>
              <a:rPr lang="en-US" sz="1200" dirty="0"/>
              <a:t>eviewed and approved plan that allows for a restraint under certain situations and the staff utilize an approved restraint technique.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Provider Emergency Protocol is defined as any physical restraint that is applied in an emergency situation that is part of a provider emergency restraint protocol. In general, this is not something UCP utilizes.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that only specific types of restraints are permitted and those are outlined by ODP policies and procedures, regulations. Only a person who has a pre-reviewed and approved Human Rights Team Approved Restrictive Intervention plan in place will have restraints reported under this primary category. If the person does not have such a plan, restraints shall be reported as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25</a:t>
            </a:fld>
            <a:endParaRPr lang="en-US"/>
          </a:p>
        </p:txBody>
      </p:sp>
    </p:spTree>
    <p:extLst>
      <p:ext uri="{BB962C8B-B14F-4D97-AF65-F5344CB8AC3E}">
        <p14:creationId xmlns:p14="http://schemas.microsoft.com/office/powerpoint/2010/main" val="95360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Incident Management System is driven by people who serve in different roles. We will now review those different roles and how they work together. </a:t>
            </a:r>
          </a:p>
        </p:txBody>
      </p:sp>
      <p:sp>
        <p:nvSpPr>
          <p:cNvPr id="4" name="Slide Number Placeholder 3"/>
          <p:cNvSpPr>
            <a:spLocks noGrp="1"/>
          </p:cNvSpPr>
          <p:nvPr>
            <p:ph type="sldNum" sz="quarter" idx="5"/>
          </p:nvPr>
        </p:nvSpPr>
        <p:spPr/>
        <p:txBody>
          <a:bodyPr/>
          <a:lstStyle/>
          <a:p>
            <a:fld id="{740A457A-14B3-443A-8193-4A9F4C77E58E}" type="slidenum">
              <a:rPr lang="en-US" smtClean="0"/>
              <a:t>26</a:t>
            </a:fld>
            <a:endParaRPr lang="en-US"/>
          </a:p>
        </p:txBody>
      </p:sp>
    </p:spTree>
    <p:extLst>
      <p:ext uri="{BB962C8B-B14F-4D97-AF65-F5344CB8AC3E}">
        <p14:creationId xmlns:p14="http://schemas.microsoft.com/office/powerpoint/2010/main" val="3682102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initial reporter is </a:t>
            </a:r>
            <a:r>
              <a:rPr lang="en-US" sz="1200" dirty="0"/>
              <a:t>any person who witnesses or experiences the incident, is informed of an allegation of an incident, or is the first to discover or recognize the signs of an incident. </a:t>
            </a:r>
          </a:p>
          <a:p>
            <a:endParaRPr lang="en-US" sz="1200" dirty="0"/>
          </a:p>
          <a:p>
            <a:r>
              <a:rPr lang="en-US" sz="1200" dirty="0"/>
              <a:t>There may be times when you are an initial reporter or there may be times when someone else such as the participant, their family, someone in the community or another staff member reports something to you that you believe is a reportable incident. In that situation, those people are the initial reporters. </a:t>
            </a:r>
          </a:p>
          <a:p>
            <a:endParaRPr lang="en-US" sz="1200" dirty="0"/>
          </a:p>
          <a:p>
            <a:r>
              <a:rPr lang="en-US" sz="1200" dirty="0"/>
              <a:t>If you are in a position where you are the initial reporter, you are expected to do the following:</a:t>
            </a:r>
          </a:p>
          <a:p>
            <a:endParaRPr lang="en-US" sz="1200" dirty="0"/>
          </a:p>
          <a:p>
            <a:r>
              <a:rPr lang="en-US" sz="1200" dirty="0"/>
              <a:t>-First and foremost, you must take immediate action to ensure a participant’s health, safety, welfare and rights. This could range from calling 911 to intervening if someone else is causing harm to a participant. </a:t>
            </a:r>
          </a:p>
          <a:p>
            <a:r>
              <a:rPr lang="en-US" sz="1200" dirty="0"/>
              <a:t>-You then must report what you are aware of to a point person immediately. </a:t>
            </a:r>
          </a:p>
          <a:p>
            <a:r>
              <a:rPr lang="en-US" sz="1200" dirty="0"/>
              <a:t>-The point person may then request you document your observations in a written statement. </a:t>
            </a:r>
          </a:p>
          <a:p>
            <a:r>
              <a:rPr lang="en-US" sz="1200" dirty="0"/>
              <a:t>-We will talk more in a few slides about your role and responsibilities. </a:t>
            </a:r>
          </a:p>
        </p:txBody>
      </p:sp>
      <p:sp>
        <p:nvSpPr>
          <p:cNvPr id="4" name="Slide Number Placeholder 3"/>
          <p:cNvSpPr>
            <a:spLocks noGrp="1"/>
          </p:cNvSpPr>
          <p:nvPr>
            <p:ph type="sldNum" sz="quarter" idx="5"/>
          </p:nvPr>
        </p:nvSpPr>
        <p:spPr/>
        <p:txBody>
          <a:bodyPr/>
          <a:lstStyle/>
          <a:p>
            <a:fld id="{740A457A-14B3-443A-8193-4A9F4C77E58E}" type="slidenum">
              <a:rPr lang="en-US" smtClean="0"/>
              <a:t>27</a:t>
            </a:fld>
            <a:endParaRPr lang="en-US"/>
          </a:p>
        </p:txBody>
      </p:sp>
    </p:spTree>
    <p:extLst>
      <p:ext uri="{BB962C8B-B14F-4D97-AF65-F5344CB8AC3E}">
        <p14:creationId xmlns:p14="http://schemas.microsoft.com/office/powerpoint/2010/main" val="1861613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point person is </a:t>
            </a:r>
            <a:r>
              <a:rPr lang="en-US" sz="1200" dirty="0"/>
              <a:t>a person that receives information from an initial reporter and is responsible to manage the incident from beginning to end.  This tends to be the supervisors, managers and leaders within our organization. </a:t>
            </a:r>
          </a:p>
          <a:p>
            <a:endParaRPr lang="en-US" sz="1200" dirty="0"/>
          </a:p>
          <a:p>
            <a:r>
              <a:rPr lang="en-US" sz="1200" dirty="0"/>
              <a:t>A point person is then expected to again ensure the health, safety, welfare and rights of the individual either in person or by talking an initial reporter through what needs to occur. </a:t>
            </a:r>
          </a:p>
          <a:p>
            <a:endParaRPr lang="en-US" sz="1200" dirty="0"/>
          </a:p>
          <a:p>
            <a:r>
              <a:rPr lang="en-US" sz="1200" dirty="0"/>
              <a:t>The point person must then offer victim’s assistance.</a:t>
            </a:r>
          </a:p>
          <a:p>
            <a:endParaRPr lang="en-US" sz="1200" dirty="0"/>
          </a:p>
          <a:p>
            <a:r>
              <a:rPr lang="en-US" sz="1200" dirty="0"/>
              <a:t>If an incident involves a target, the point person must ensure that target is separated from the victim.</a:t>
            </a:r>
          </a:p>
          <a:p>
            <a:endParaRPr lang="en-US" sz="1200" dirty="0"/>
          </a:p>
          <a:p>
            <a:r>
              <a:rPr lang="en-US" sz="1200" dirty="0"/>
              <a:t>For certain types of incidents, the point person must contact additional organizations such as Adult Protective Services, Child Protective Services, Older Adult Protective Services, or the Police.</a:t>
            </a:r>
          </a:p>
          <a:p>
            <a:endParaRPr lang="en-US" sz="1200" dirty="0"/>
          </a:p>
          <a:p>
            <a:r>
              <a:rPr lang="en-US" sz="1200" dirty="0"/>
              <a:t>The point person must then inform the victim’s family, guardian or designee that an incident has occurred. </a:t>
            </a:r>
          </a:p>
          <a:p>
            <a:endParaRPr lang="en-US" sz="1200" dirty="0"/>
          </a:p>
          <a:p>
            <a:r>
              <a:rPr lang="en-US" sz="1200" dirty="0"/>
              <a:t>The point person is the person who is responsible for entering the initial incident report into ODP’s electronic system and then finalizing the incident.</a:t>
            </a:r>
          </a:p>
        </p:txBody>
      </p:sp>
      <p:sp>
        <p:nvSpPr>
          <p:cNvPr id="4" name="Slide Number Placeholder 3"/>
          <p:cNvSpPr>
            <a:spLocks noGrp="1"/>
          </p:cNvSpPr>
          <p:nvPr>
            <p:ph type="sldNum" sz="quarter" idx="5"/>
          </p:nvPr>
        </p:nvSpPr>
        <p:spPr/>
        <p:txBody>
          <a:bodyPr/>
          <a:lstStyle/>
          <a:p>
            <a:fld id="{740A457A-14B3-443A-8193-4A9F4C77E58E}" type="slidenum">
              <a:rPr lang="en-US" smtClean="0"/>
              <a:t>28</a:t>
            </a:fld>
            <a:endParaRPr lang="en-US"/>
          </a:p>
        </p:txBody>
      </p:sp>
    </p:spTree>
    <p:extLst>
      <p:ext uri="{BB962C8B-B14F-4D97-AF65-F5344CB8AC3E}">
        <p14:creationId xmlns:p14="http://schemas.microsoft.com/office/powerpoint/2010/main" val="907526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types of incidents require an internal investigation to be completed by a Certified Investigator. A </a:t>
            </a:r>
            <a:r>
              <a:rPr lang="en-US" sz="1200" dirty="0"/>
              <a:t>Certified Investigator or CI is a person who has been trained and certified by the Department to conduct investigations. UCP has approximately 20 CIs who work to complete investigations. </a:t>
            </a:r>
          </a:p>
          <a:p>
            <a:endParaRPr lang="en-US" sz="1200" dirty="0"/>
          </a:p>
          <a:p>
            <a:r>
              <a:rPr lang="en-US" sz="1200" dirty="0"/>
              <a:t>Once a CI is assigned to an investigation, he or she must: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-Conduct the investigation using the process, standards of quality, and template(s) outlined in the most current ODP CI manual.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-Create a CI Report and enter the investigation information in the electronic incident management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29</a:t>
            </a:fld>
            <a:endParaRPr lang="en-US"/>
          </a:p>
        </p:txBody>
      </p:sp>
    </p:spTree>
    <p:extLst>
      <p:ext uri="{BB962C8B-B14F-4D97-AF65-F5344CB8AC3E}">
        <p14:creationId xmlns:p14="http://schemas.microsoft.com/office/powerpoint/2010/main" val="66747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-Incidents of abuse or neglect have always been reportable to some extent. However, there was no standard way of reporting or consistency is what people reported. Therefore, the Office of Developmental Programs (also known as ODP) developed an Incident Management system which provided a centralized place for all providers to report incidents. </a:t>
            </a:r>
            <a:r>
              <a:rPr lang="en-US" baseline="0" dirty="0">
                <a:solidFill>
                  <a:srgbClr val="FF0000"/>
                </a:solidFill>
              </a:rPr>
              <a:t>When incidents occur that are reportable, they are entered in an electronic web application called (EIM) Enterprise incident Management. All Providers are required to report incidents electronically if the participants receives any public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r>
              <a:rPr lang="en-US" dirty="0">
                <a:solidFill>
                  <a:srgbClr val="FF0000"/>
                </a:solidFill>
              </a:rPr>
              <a:t>The purpose of ODP’s management system is to ensure  that when an incident occurs or is suspected to occur the response is adequate to protect and promote the health, safety and rights of the individual.</a:t>
            </a:r>
          </a:p>
          <a:p>
            <a:endParaRPr lang="en-US" dirty="0">
              <a:solidFill>
                <a:srgbClr val="FF0000"/>
              </a:solidFill>
            </a:endParaRPr>
          </a:p>
          <a:p>
            <a:endParaRPr lang="en-US" dirty="0"/>
          </a:p>
          <a:p>
            <a:r>
              <a:rPr lang="en-US" dirty="0"/>
              <a:t>-In order for those providers to know what was considered reportable and the responsibilities of providers if such incidents occurred, the first Incident Management Bulletin was released in 2001. A revised Incident Management Bulletin was released in 2004 which helped clarify some information. </a:t>
            </a:r>
          </a:p>
          <a:p>
            <a:endParaRPr lang="en-US" dirty="0"/>
          </a:p>
          <a:p>
            <a:r>
              <a:rPr lang="en-US" dirty="0"/>
              <a:t>-From 2004 until 2021, the same Incident Management Bulletin remained in place. However, a new Incident Management Bulletin was released with an effective date of July 1, 2021. This new bulletin included many changes.</a:t>
            </a:r>
          </a:p>
        </p:txBody>
      </p:sp>
      <p:sp>
        <p:nvSpPr>
          <p:cNvPr id="4" name="Slide Number Placeholder 3"/>
          <p:cNvSpPr>
            <a:spLocks noGrp="1"/>
          </p:cNvSpPr>
          <p:nvPr>
            <p:ph type="sldNum" sz="quarter" idx="5"/>
          </p:nvPr>
        </p:nvSpPr>
        <p:spPr/>
        <p:txBody>
          <a:bodyPr/>
          <a:lstStyle/>
          <a:p>
            <a:fld id="{740A457A-14B3-443A-8193-4A9F4C77E58E}" type="slidenum">
              <a:rPr lang="en-US" smtClean="0"/>
              <a:t>3</a:t>
            </a:fld>
            <a:endParaRPr lang="en-US"/>
          </a:p>
        </p:txBody>
      </p:sp>
    </p:spTree>
    <p:extLst>
      <p:ext uri="{BB962C8B-B14F-4D97-AF65-F5344CB8AC3E}">
        <p14:creationId xmlns:p14="http://schemas.microsoft.com/office/powerpoint/2010/main" val="2527432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organization has one designated Incident Manager. This person has the overall responsibility for Incident Management within the organization. </a:t>
            </a:r>
          </a:p>
          <a:p>
            <a:endParaRPr lang="en-US" dirty="0"/>
          </a:p>
          <a:p>
            <a:r>
              <a:rPr lang="en-US" dirty="0"/>
              <a:t>An Incident Manager is expected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a:t>
            </a:r>
            <a:r>
              <a:rPr lang="en-US" sz="1200" dirty="0"/>
              <a:t> point persons complete all required actions and activities when entering and finalizing incidents.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a:t>
            </a:r>
            <a:r>
              <a:rPr lang="en-US" sz="1200" dirty="0"/>
              <a:t>Corrective Action Plans are implemented and monitored.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t>Ensure all quality and risk management activities are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 administrative reviews are conducted for all incidents that were investigated.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 participants, their families or participant designees are offered education, training, and information about incident management policies and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30</a:t>
            </a:fld>
            <a:endParaRPr lang="en-US"/>
          </a:p>
        </p:txBody>
      </p:sp>
    </p:spTree>
    <p:extLst>
      <p:ext uri="{BB962C8B-B14F-4D97-AF65-F5344CB8AC3E}">
        <p14:creationId xmlns:p14="http://schemas.microsoft.com/office/powerpoint/2010/main" val="95118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UCP employs a Manager, Quality and Compliance, who is heavily involved in each and every incident reported across all divisions.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Through training and guidance, she supports initial reporters, point persons, certified investigators and incident managers in ensuring they are compliant in all their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Additionally, she reviews incidents, compiles data, and then creates charts, graphs and tracking systems used by leaders in the organization to make plans of action.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She also reviews and tracks all Corrective Actions Plans (CAPs) to ensure they are compliant and help to minimize the risk to the </a:t>
            </a:r>
            <a:r>
              <a:rPr lang="en-US" sz="1200"/>
              <a:t>people you support.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31</a:t>
            </a:fld>
            <a:endParaRPr lang="en-US"/>
          </a:p>
        </p:txBody>
      </p:sp>
    </p:spTree>
    <p:extLst>
      <p:ext uri="{BB962C8B-B14F-4D97-AF65-F5344CB8AC3E}">
        <p14:creationId xmlns:p14="http://schemas.microsoft.com/office/powerpoint/2010/main" val="1170470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mandated reporter and initial reporter, you must understand what your roles and responsibilities are. </a:t>
            </a:r>
          </a:p>
        </p:txBody>
      </p:sp>
      <p:sp>
        <p:nvSpPr>
          <p:cNvPr id="4" name="Slide Number Placeholder 3"/>
          <p:cNvSpPr>
            <a:spLocks noGrp="1"/>
          </p:cNvSpPr>
          <p:nvPr>
            <p:ph type="sldNum" sz="quarter" idx="5"/>
          </p:nvPr>
        </p:nvSpPr>
        <p:spPr/>
        <p:txBody>
          <a:bodyPr/>
          <a:lstStyle/>
          <a:p>
            <a:fld id="{740A457A-14B3-443A-8193-4A9F4C77E58E}" type="slidenum">
              <a:rPr lang="en-US" smtClean="0"/>
              <a:t>32</a:t>
            </a:fld>
            <a:endParaRPr lang="en-US"/>
          </a:p>
        </p:txBody>
      </p:sp>
    </p:spTree>
    <p:extLst>
      <p:ext uri="{BB962C8B-B14F-4D97-AF65-F5344CB8AC3E}">
        <p14:creationId xmlns:p14="http://schemas.microsoft.com/office/powerpoint/2010/main" val="4033758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By reviewing the history of incident management and the most current Incident Management Bulletin, we understand that unsafe and unhealthy events occur to the participants we support. If a participant, their family or someone else shares information with you about a possible incident, it is your role to Respect, Listen, Ask, Believe and Respond. We will now detail what it means to do each of those things. </a:t>
            </a:r>
          </a:p>
          <a:p>
            <a:endParaRPr lang="en-US" sz="1100" dirty="0"/>
          </a:p>
          <a:p>
            <a:pPr lvl="1"/>
            <a:endParaRPr lang="en-US" sz="1100" dirty="0"/>
          </a:p>
          <a:p>
            <a:pPr lvl="1"/>
            <a:r>
              <a:rPr lang="en-US" sz="1100" dirty="0"/>
              <a:t>Respect is shown through both your words and actions. Using the right words and actions help tell and demonstrate to a participant that you accept what is being said or seen.  By showing acceptance you are saying that you are a person who is judgement‐free. It is not your job when someone is sharing information with you to evaluate fact and fiction. Additionally, being respectful means you do not dismiss what happened or what is said because of experience or reputation. Someone may have lied previously about a similar type of incident, but you must still remain respectful and judgement free. No matter what the past has been, you must take the participant and situation seriously every time. In the end, you should also say thank you for trusting me in order to encourage similar open communication in the future. </a:t>
            </a:r>
          </a:p>
          <a:p>
            <a:pPr lvl="1"/>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Listening is a critical role of an initial reporter. The participants with support communicate using both words and behavior. You often get to know the participants better than anyone else and you must always be listening to both their words and their behaviors to understand exactly what they are trying to say. As an initial reporter it is important that you work to quickly learn how a participant communicates so you can listen better. No matter how busy you are, you must strive to listen fully in order to understand what the participant is telling you. Listening may serve as your greatest opportunity to protect their health, safety, welfare and rights.</a:t>
            </a:r>
          </a:p>
          <a:p>
            <a:pPr lvl="1"/>
            <a:endParaRPr lang="en-US" sz="1100" dirty="0"/>
          </a:p>
          <a:p>
            <a:r>
              <a:rPr lang="en-US" sz="1100" dirty="0"/>
              <a:t>Our first instinct when someone is telling you something which is harmful is to begin to ask questions. However, you need to understand that not all questions are helpful. Before you ask you questions you should focus on the facts. Ask the participant to tell you anything they can remember. Asking the participant how you can help or what he or she needs.  You should </a:t>
            </a:r>
            <a:r>
              <a:rPr lang="en-US" sz="1100" b="1" dirty="0"/>
              <a:t>avoid</a:t>
            </a:r>
            <a:r>
              <a:rPr lang="en-US" sz="1100" dirty="0"/>
              <a:t> asking specific, leading questions. Specific questions such as who, what, where, and when can make a victim feel like a failure if they cannot provide a response.  Victims may also think that you do not believe them if they can’t answer all the specific questions that they are asked.  One thing you should never do is ask the victim “WHY” they believe the abuse or harm has occurred.  This may make the victim feel that they are to blame.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When someone experiences a negative event in their life, it can take a lot for them to tell you about it. If they feel as if they are not believed, they may be hurt or harmed again and again. Your role is to believe the participant. Later investigations may happen to sort out the facts, but in the moment, just believe them. If someone tells you something has happened that is hurtful or harmful, act to help the person be safe to prevent harm from happening again. While believing someone is important, you want to avoid making promises you can’t keep or promise absolute safety from further abuse. If you were to make such promises and they are broken, it can break a participant's trust and reduce their willingness to report incidents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When someone reports an incident to you, your main focus needs to be taking immediate action to protect the participant's health, safety, welfare and rights. For example, you may need to call 911 or the police or apply first aid. After you have ensured the participant's health, safety, welfare and rights and reported the incident to your supervisor and/or manager, if you know any next steps you can inform the participant of those steps. However, if you don’t know the next steps, simply tell the participant that you or someone from UCP will let them know what to expect next when that information is known.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a:p>
            <a:pPr lvl="1"/>
            <a:endParaRPr lang="en-US" sz="11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33</a:t>
            </a:fld>
            <a:endParaRPr lang="en-US"/>
          </a:p>
        </p:txBody>
      </p:sp>
    </p:spTree>
    <p:extLst>
      <p:ext uri="{BB962C8B-B14F-4D97-AF65-F5344CB8AC3E}">
        <p14:creationId xmlns:p14="http://schemas.microsoft.com/office/powerpoint/2010/main" val="2334105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easily fulfill your role as a mandated reporter and initial reporter if you do 3 things:</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Recognize: </a:t>
            </a:r>
            <a:r>
              <a:rPr lang="en-US" sz="1200" dirty="0"/>
              <a:t>Recognize when a participant tells you something has occurred, or you feel something may have occurred. Commit to raising your awareness to actively detect incidents. If something seems off or different, you need to acknowledge that.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Respond: Respond to the participant’s concerns and his/her health, safety, welfare and rights needs.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Elevate: Elevate the information you have to your supervisor immediately. Use your instincts AND tell someone about it immediately. When in doubt, escalate the information. See something, say something!</a:t>
            </a:r>
          </a:p>
          <a:p>
            <a:endParaRPr lang="en-US"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34</a:t>
            </a:fld>
            <a:endParaRPr lang="en-US"/>
          </a:p>
        </p:txBody>
      </p:sp>
    </p:spTree>
    <p:extLst>
      <p:ext uri="{BB962C8B-B14F-4D97-AF65-F5344CB8AC3E}">
        <p14:creationId xmlns:p14="http://schemas.microsoft.com/office/powerpoint/2010/main" val="1784866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end, we would rather have people over report or report information that is not an incident than not report at all.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mandated reporter and employee of UCP, you cannot fail to report!</a:t>
            </a:r>
            <a:r>
              <a:rPr lang="en-US" sz="1200" dirty="0"/>
              <a:t> Failure to report is a serious violation of agency policy and is subject to disciplinary action, up to and including termination.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at UCP you </a:t>
            </a:r>
            <a:r>
              <a:rPr lang="en-US" sz="1200" dirty="0"/>
              <a:t>are protected by “Whistleblower” policy, which guarantees no reprisals will be brought against any employee who reports an incident according to agency procedures.</a:t>
            </a:r>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35</a:t>
            </a:fld>
            <a:endParaRPr lang="en-US"/>
          </a:p>
        </p:txBody>
      </p:sp>
    </p:spTree>
    <p:extLst>
      <p:ext uri="{BB962C8B-B14F-4D97-AF65-F5344CB8AC3E}">
        <p14:creationId xmlns:p14="http://schemas.microsoft.com/office/powerpoint/2010/main" val="4140256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categories of incidents require investigation. If an incident is reported which you may have information about, your role as an initial reporter or just an employee of UCP is to:</a:t>
            </a:r>
          </a:p>
          <a:p>
            <a:endParaRPr lang="en-US" dirty="0"/>
          </a:p>
          <a:p>
            <a:r>
              <a:rPr lang="en-US" dirty="0"/>
              <a:t>-Cooperate</a:t>
            </a:r>
          </a:p>
          <a:p>
            <a:r>
              <a:rPr lang="en-US" dirty="0"/>
              <a:t>-Ensure the safety of the victim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may be asked to “secure the scene” when possible, to ensure that evidence remains as it was during the incident.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may be asked to provide a written statement of the incident and to not discuss the incident with others as to preserve the integrity of the 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40A457A-14B3-443A-8193-4A9F4C77E58E}" type="slidenum">
              <a:rPr lang="en-US" smtClean="0"/>
              <a:t>36</a:t>
            </a:fld>
            <a:endParaRPr lang="en-US"/>
          </a:p>
        </p:txBody>
      </p:sp>
    </p:spTree>
    <p:extLst>
      <p:ext uri="{BB962C8B-B14F-4D97-AF65-F5344CB8AC3E}">
        <p14:creationId xmlns:p14="http://schemas.microsoft.com/office/powerpoint/2010/main" val="4123602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do all of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hope is that by consistently reporting incidents and leveraging all of the roles we discussed earlier such as Initial Reporter, Point Person, Certified Investigator and Incident Manager that we can gather better data to drive change and quality.</a:t>
            </a:r>
            <a:r>
              <a:rPr lang="en-US" sz="1200" dirty="0"/>
              <a:t> UCP has a Manager, Quality and Compliance who analyzes incident data regularly. This role is used to create charts, graphs and other publications of the data in order to help people think outside the box for changes that will help protect </a:t>
            </a:r>
            <a:r>
              <a:rPr lang="en-US" sz="1200"/>
              <a:t>the participants. </a:t>
            </a:r>
            <a:endParaRPr lang="en-US" dirty="0"/>
          </a:p>
          <a:p>
            <a:endParaRPr lang="en-US" dirty="0"/>
          </a:p>
          <a:p>
            <a:r>
              <a:rPr lang="en-US" dirty="0"/>
              <a:t>Every incident we file requires us to have a Corrective Action Plan or CAP. By having CAPs we are committing to making changes and helping to minimize the risk of a similar incident happening in the future.</a:t>
            </a:r>
          </a:p>
          <a:p>
            <a:endParaRPr lang="en-US" dirty="0"/>
          </a:p>
          <a:p>
            <a:r>
              <a:rPr lang="en-US" dirty="0"/>
              <a:t>Each month there is an Incident Management meeting during which the division directors and other leaders review that month’s incidents, evaluate trends, discuss locations or participants with the greatest risk and create plans to reduce the risks.</a:t>
            </a:r>
          </a:p>
          <a:p>
            <a:endParaRPr lang="en-US" dirty="0"/>
          </a:p>
          <a:p>
            <a:r>
              <a:rPr lang="en-US" dirty="0"/>
              <a:t>Additionally, each quarter the CEO, Sr. Director of Operations and Manager of Quality and Compliance meet to do an additional analysis and look at year long trends. </a:t>
            </a:r>
          </a:p>
          <a:p>
            <a:endParaRPr lang="en-US" dirty="0"/>
          </a:p>
          <a:p>
            <a:r>
              <a:rPr lang="en-US" dirty="0"/>
              <a:t>By doing your part in reporting, you are an integral part of this process. </a:t>
            </a:r>
          </a:p>
        </p:txBody>
      </p:sp>
      <p:sp>
        <p:nvSpPr>
          <p:cNvPr id="4" name="Slide Number Placeholder 3"/>
          <p:cNvSpPr>
            <a:spLocks noGrp="1"/>
          </p:cNvSpPr>
          <p:nvPr>
            <p:ph type="sldNum" sz="quarter" idx="5"/>
          </p:nvPr>
        </p:nvSpPr>
        <p:spPr/>
        <p:txBody>
          <a:bodyPr/>
          <a:lstStyle/>
          <a:p>
            <a:fld id="{740A457A-14B3-443A-8193-4A9F4C77E58E}" type="slidenum">
              <a:rPr lang="en-US" smtClean="0"/>
              <a:t>37</a:t>
            </a:fld>
            <a:endParaRPr lang="en-US"/>
          </a:p>
        </p:txBody>
      </p:sp>
    </p:spTree>
    <p:extLst>
      <p:ext uri="{BB962C8B-B14F-4D97-AF65-F5344CB8AC3E}">
        <p14:creationId xmlns:p14="http://schemas.microsoft.com/office/powerpoint/2010/main" val="524496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bulletin with an effective date of July 1, 2021, is intended to account for the changes in practices, regulations and licensing which have occurred since 2004 when the last bulletin was released. </a:t>
            </a:r>
          </a:p>
          <a:p>
            <a:endParaRPr lang="en-US" dirty="0"/>
          </a:p>
          <a:p>
            <a:r>
              <a:rPr lang="en-US" dirty="0"/>
              <a:t>The hope is that by having the revisions and additional details on the types of  reportable incident that could potentially cause harm to participants, we can implement greater protections for all  participants receiving services. </a:t>
            </a:r>
          </a:p>
        </p:txBody>
      </p:sp>
      <p:sp>
        <p:nvSpPr>
          <p:cNvPr id="4" name="Slide Number Placeholder 3"/>
          <p:cNvSpPr>
            <a:spLocks noGrp="1"/>
          </p:cNvSpPr>
          <p:nvPr>
            <p:ph type="sldNum" sz="quarter" idx="5"/>
          </p:nvPr>
        </p:nvSpPr>
        <p:spPr/>
        <p:txBody>
          <a:bodyPr/>
          <a:lstStyle/>
          <a:p>
            <a:fld id="{740A457A-14B3-443A-8193-4A9F4C77E58E}" type="slidenum">
              <a:rPr lang="en-US" smtClean="0"/>
              <a:t>4</a:t>
            </a:fld>
            <a:endParaRPr lang="en-US"/>
          </a:p>
        </p:txBody>
      </p:sp>
    </p:spTree>
    <p:extLst>
      <p:ext uri="{BB962C8B-B14F-4D97-AF65-F5344CB8AC3E}">
        <p14:creationId xmlns:p14="http://schemas.microsoft.com/office/powerpoint/2010/main" val="16723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did ODP release a new Incident Management Bulletin? </a:t>
            </a:r>
          </a:p>
          <a:p>
            <a:endParaRPr lang="en-US" dirty="0"/>
          </a:p>
          <a:p>
            <a:r>
              <a:rPr lang="en-US" dirty="0"/>
              <a:t>First, there’s data behind it. Data shows that people with intellectual disabilities and/or autism experience trauma at a higher rate. With that being known, it is important that you understand that it is likely that the participants you support have experienced some type of physical, sexual and/or emotional trauma at some point in their lives. At times, this trauma is repetitive, and for some, that trauma begins early in life and exists until their death.</a:t>
            </a:r>
          </a:p>
          <a:p>
            <a:endParaRPr lang="en-US" dirty="0"/>
          </a:p>
          <a:p>
            <a:r>
              <a:rPr lang="en-US" dirty="0"/>
              <a:t>As someone who will interact with participants on a regular basis, you need to be prepared to detect and identify reportable incidents. You may not always know what happened to someone in the past, but you need to be prepared to be alert and ready to report in order to try to prevent ongoing or future trauma from occurring.  </a:t>
            </a:r>
          </a:p>
          <a:p>
            <a:endParaRPr lang="en-US" dirty="0"/>
          </a:p>
          <a:p>
            <a:r>
              <a:rPr lang="en-US" dirty="0"/>
              <a:t>The other event that prompted a new bulletin is a result of an audit completed by the OIG (office of inspector general) in 2015-2016.  The report filed indicated that Pennsylvania did not fully comply with Federal Medicaid waiver and State requirements for reporting and monitoring 24-hour reportable incidents involving Medicaid beneficiaries with developmental disabilities who resided in community-based settings. Specifically, Pennsylvania did not (1) ensure that community-based providers reported thousands of 24-hour reportable incidents within required timeframes, (2) ensure that community-based providers and county and regional investigators analyzed and investigated all beneficiary deaths, and (3) ensure that community-based providers referred all suspicious deaths to law enforcement.</a:t>
            </a:r>
          </a:p>
          <a:p>
            <a:endParaRPr lang="en-US" dirty="0"/>
          </a:p>
          <a:p>
            <a:r>
              <a:rPr lang="en-US" dirty="0"/>
              <a:t>Pennsylvania did not have adequate controls to detect unreported 24-hour reportable incidents and did not have controls in place to ensure that all beneficiary deaths were investigated and that all suspicious deaths were referred to law enforcement. Therefore, Pennsylvania did not fulfill participant safeguard assurances it gave to CMS to ensure the health, welfare, and safety of the 18,770 Medicaid beneficiaries with developmental disabilities covered by the Medicaid waiver.  As a result of the OIG’s report ODP developed and released the new bulletin with is designed to monitor situations that could jeopardize the health, safety and rights of the participants receiving the services.</a:t>
            </a:r>
          </a:p>
        </p:txBody>
      </p:sp>
      <p:sp>
        <p:nvSpPr>
          <p:cNvPr id="4" name="Slide Number Placeholder 3"/>
          <p:cNvSpPr>
            <a:spLocks noGrp="1"/>
          </p:cNvSpPr>
          <p:nvPr>
            <p:ph type="sldNum" sz="quarter" idx="5"/>
          </p:nvPr>
        </p:nvSpPr>
        <p:spPr/>
        <p:txBody>
          <a:bodyPr/>
          <a:lstStyle/>
          <a:p>
            <a:fld id="{740A457A-14B3-443A-8193-4A9F4C77E58E}" type="slidenum">
              <a:rPr lang="en-US" smtClean="0"/>
              <a:t>5</a:t>
            </a:fld>
            <a:endParaRPr lang="en-US"/>
          </a:p>
        </p:txBody>
      </p:sp>
    </p:spTree>
    <p:extLst>
      <p:ext uri="{BB962C8B-B14F-4D97-AF65-F5344CB8AC3E}">
        <p14:creationId xmlns:p14="http://schemas.microsoft.com/office/powerpoint/2010/main" val="192611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changes in the new Incident Management Bulletin, one of the biggest changes surrounds the categories of incidents. In this revised bulletin, there are a series of primary incident categories which serve as the “buckets” under which incidents will be reported. Each of these categories has a specific definition outlined in the bulletin. By having these definitions, ODP is attempting to have consistent reporting. </a:t>
            </a:r>
          </a:p>
          <a:p>
            <a:endParaRPr lang="en-US" dirty="0"/>
          </a:p>
          <a:p>
            <a:r>
              <a:rPr lang="en-US" dirty="0"/>
              <a:t>Under each primary category are secondary categories which help focus the reporting even more to help drive better, more detailed data analysis to focus training, technical assistance or even statewide policy changes if needed.</a:t>
            </a:r>
          </a:p>
          <a:p>
            <a:endParaRPr lang="en-US" dirty="0"/>
          </a:p>
          <a:p>
            <a:r>
              <a:rPr lang="en-US" dirty="0"/>
              <a:t>In addition to the changes in the bulletin, the way incidents are entered into an electronic system shows that ODP has an increased focus on creating corrective action plans following incidents which will help prevent similar incidents from happening again in the future.  </a:t>
            </a:r>
          </a:p>
        </p:txBody>
      </p:sp>
      <p:sp>
        <p:nvSpPr>
          <p:cNvPr id="4" name="Slide Number Placeholder 3"/>
          <p:cNvSpPr>
            <a:spLocks noGrp="1"/>
          </p:cNvSpPr>
          <p:nvPr>
            <p:ph type="sldNum" sz="quarter" idx="5"/>
          </p:nvPr>
        </p:nvSpPr>
        <p:spPr/>
        <p:txBody>
          <a:bodyPr/>
          <a:lstStyle/>
          <a:p>
            <a:fld id="{740A457A-14B3-443A-8193-4A9F4C77E58E}" type="slidenum">
              <a:rPr lang="en-US" smtClean="0"/>
              <a:t>6</a:t>
            </a:fld>
            <a:endParaRPr lang="en-US"/>
          </a:p>
        </p:txBody>
      </p:sp>
    </p:spTree>
    <p:extLst>
      <p:ext uri="{BB962C8B-B14F-4D97-AF65-F5344CB8AC3E}">
        <p14:creationId xmlns:p14="http://schemas.microsoft.com/office/powerpoint/2010/main" val="18609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each of the types of incidents which are reportable under the current Incident Management Bulletin and the categories they fall under. </a:t>
            </a:r>
          </a:p>
        </p:txBody>
      </p:sp>
      <p:sp>
        <p:nvSpPr>
          <p:cNvPr id="4" name="Slide Number Placeholder 3"/>
          <p:cNvSpPr>
            <a:spLocks noGrp="1"/>
          </p:cNvSpPr>
          <p:nvPr>
            <p:ph type="sldNum" sz="quarter" idx="5"/>
          </p:nvPr>
        </p:nvSpPr>
        <p:spPr/>
        <p:txBody>
          <a:bodyPr/>
          <a:lstStyle/>
          <a:p>
            <a:fld id="{740A457A-14B3-443A-8193-4A9F4C77E58E}" type="slidenum">
              <a:rPr lang="en-US" smtClean="0"/>
              <a:t>7</a:t>
            </a:fld>
            <a:endParaRPr lang="en-US"/>
          </a:p>
        </p:txBody>
      </p:sp>
    </p:spTree>
    <p:extLst>
      <p:ext uri="{BB962C8B-B14F-4D97-AF65-F5344CB8AC3E}">
        <p14:creationId xmlns:p14="http://schemas.microsoft.com/office/powerpoint/2010/main" val="137335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 the types of incidents, we will focus on the primary categories and then the secondary or sub-categories within each of those primary categories.</a:t>
            </a:r>
          </a:p>
        </p:txBody>
      </p:sp>
      <p:sp>
        <p:nvSpPr>
          <p:cNvPr id="4" name="Slide Number Placeholder 3"/>
          <p:cNvSpPr>
            <a:spLocks noGrp="1"/>
          </p:cNvSpPr>
          <p:nvPr>
            <p:ph type="sldNum" sz="quarter" idx="5"/>
          </p:nvPr>
        </p:nvSpPr>
        <p:spPr/>
        <p:txBody>
          <a:bodyPr/>
          <a:lstStyle/>
          <a:p>
            <a:fld id="{740A457A-14B3-443A-8193-4A9F4C77E58E}" type="slidenum">
              <a:rPr lang="en-US" smtClean="0"/>
              <a:t>8</a:t>
            </a:fld>
            <a:endParaRPr lang="en-US"/>
          </a:p>
        </p:txBody>
      </p:sp>
    </p:spTree>
    <p:extLst>
      <p:ext uri="{BB962C8B-B14F-4D97-AF65-F5344CB8AC3E}">
        <p14:creationId xmlns:p14="http://schemas.microsoft.com/office/powerpoint/2010/main" val="3024085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Most people understand that abuse is something which must be reported. However, abuse goes beyond just hitting or striking someone. ODP defines abuse as a </a:t>
            </a:r>
            <a:r>
              <a:rPr lang="en-US" sz="1100" b="1" dirty="0"/>
              <a:t>deliberate or careless act by a person, including another participant receiving services, which may result in mental or physical harm.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This definition highlights that abuse can occur in many different ways. We will now discuss the secondary categories and examples of each of them.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b="1" dirty="0"/>
              <a:t>Misapplication/Unauthorized Use of Restraint (injury) </a:t>
            </a:r>
            <a:r>
              <a:rPr lang="en-US" sz="1100" dirty="0"/>
              <a:t>is defined as the use of a restraint that does not follow ODP’s regulatory requirements, the misapplication of an approved restraint technique, or the use of a restraint that results in an injury requiring treatment beyond first aid. An example of this secondary category is the use of any restraint if it is not approved prior to the restraint occurring where the participant suffers an injury such as a broken arm.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b="1" dirty="0"/>
              <a:t>Misapplication/Unauthorized Use of Restraint (no injury) </a:t>
            </a:r>
            <a:r>
              <a:rPr lang="en-US" sz="1100" dirty="0"/>
              <a:t>is defined as use of a restraint that does not follow ODP’s regulatory requirements or the misapplication of an approved restraint technique. An example of this secondary category is the use of any restraint if it is not approved prior to the restraint occurring even if no injury occurs.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b="1" dirty="0"/>
              <a:t>Physical abuse is defined as an act which causes or may cause physical injury to a participant, such as striking or hitting</a:t>
            </a:r>
            <a:r>
              <a:rPr lang="en-US" sz="1100" dirty="0"/>
              <a:t>. Physical injuries may or may not be present with physical abuse. Allegations of physical acts without obvious signs of injury must be reported. An example of this secondary category is a patterned bruise that is in the shape of an identifiable object.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b="1" dirty="0"/>
              <a:t>-Psychological abuse is defined as an act which causes or may cause mental or emotional anguish by threat, intimidation, humiliation, isolation, or other verbal or nonverbal conduct to diminish another</a:t>
            </a:r>
            <a:r>
              <a:rPr lang="en-US" sz="1100" dirty="0"/>
              <a:t>. An example of this secondary category is mimicking or mocking a participant’s speech.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Please understand that under the previous incident bulletin, there were separate psychological and verbal secondary categories but now both of these types of abuse are reported under psychological abuse.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b="1" dirty="0"/>
              <a:t>Seclusion is defined as involuntary confinement of a participant in an area from which the participant is prevented from leaving</a:t>
            </a:r>
            <a:r>
              <a:rPr lang="en-US" sz="1100" dirty="0"/>
              <a:t>. This includes verbal instruction or any explicit or implicit intimidation that indicates to a participant that they may not leave a room, regardless of whether the participant has the ability to physically remove himself or herself from the situation. An example of this secondary category is placing a participant in a locked room.  In addition, asking an individual to go to a room and not leave until permission is granted is considered seclusion as well as taking someone to their room who is unable to leave on their own.  Previously it was thought seclusion was only when someone was placed in a locked room or area.  This is definitely a change, and we must be cautious not to allow any form of seclusion to occur.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Some additional notes about abuse: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-Individual to Individual abuse which is abuse between two participants receiving services was previously categorized under its own primary category. However, now such incidents are captured under the primary category of Abuse.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dirty="0"/>
              <a:t>-Sexual Abuse was previously a secondary category of Abuse. However, Sexual Abuse is now captured under its own primary category and not under the Abuse category.</a:t>
            </a:r>
          </a:p>
        </p:txBody>
      </p:sp>
      <p:sp>
        <p:nvSpPr>
          <p:cNvPr id="4" name="Slide Number Placeholder 3"/>
          <p:cNvSpPr>
            <a:spLocks noGrp="1"/>
          </p:cNvSpPr>
          <p:nvPr>
            <p:ph type="sldNum" sz="quarter" idx="5"/>
          </p:nvPr>
        </p:nvSpPr>
        <p:spPr/>
        <p:txBody>
          <a:bodyPr/>
          <a:lstStyle/>
          <a:p>
            <a:fld id="{740A457A-14B3-443A-8193-4A9F4C77E58E}" type="slidenum">
              <a:rPr lang="en-US" smtClean="0"/>
              <a:t>9</a:t>
            </a:fld>
            <a:endParaRPr lang="en-US"/>
          </a:p>
        </p:txBody>
      </p:sp>
    </p:spTree>
    <p:extLst>
      <p:ext uri="{BB962C8B-B14F-4D97-AF65-F5344CB8AC3E}">
        <p14:creationId xmlns:p14="http://schemas.microsoft.com/office/powerpoint/2010/main" val="42673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194917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21405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0428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373669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6840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391393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281082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304300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46304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CD862-5A9F-4792-97CC-E8FAC09F2D7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89658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CD862-5A9F-4792-97CC-E8FAC09F2D7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390892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CD862-5A9F-4792-97CC-E8FAC09F2D7A}"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410975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CD862-5A9F-4792-97CC-E8FAC09F2D7A}"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91729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CD862-5A9F-4792-97CC-E8FAC09F2D7A}"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1412944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CD862-5A9F-4792-97CC-E8FAC09F2D7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225832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ECD862-5A9F-4792-97CC-E8FAC09F2D7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800130-EB80-43FB-A2CC-555418DFCF61}" type="slidenum">
              <a:rPr lang="en-US" smtClean="0"/>
              <a:t>‹#›</a:t>
            </a:fld>
            <a:endParaRPr lang="en-US"/>
          </a:p>
        </p:txBody>
      </p:sp>
    </p:spTree>
    <p:extLst>
      <p:ext uri="{BB962C8B-B14F-4D97-AF65-F5344CB8AC3E}">
        <p14:creationId xmlns:p14="http://schemas.microsoft.com/office/powerpoint/2010/main" val="293299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ECD862-5A9F-4792-97CC-E8FAC09F2D7A}" type="datetimeFigureOut">
              <a:rPr lang="en-US" smtClean="0"/>
              <a:t>8/6/2021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A800130-EB80-43FB-A2CC-555418DFCF61}" type="slidenum">
              <a:rPr lang="en-US" smtClean="0"/>
              <a:t>‹#›</a:t>
            </a:fld>
            <a:endParaRPr lang="en-US"/>
          </a:p>
        </p:txBody>
      </p:sp>
    </p:spTree>
    <p:extLst>
      <p:ext uri="{BB962C8B-B14F-4D97-AF65-F5344CB8AC3E}">
        <p14:creationId xmlns:p14="http://schemas.microsoft.com/office/powerpoint/2010/main" val="1355460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15A3-1C63-4020-8F9E-CA54A86A5A88}"/>
              </a:ext>
            </a:extLst>
          </p:cNvPr>
          <p:cNvSpPr>
            <a:spLocks noGrp="1"/>
          </p:cNvSpPr>
          <p:nvPr>
            <p:ph type="ctrTitle"/>
          </p:nvPr>
        </p:nvSpPr>
        <p:spPr>
          <a:xfrm>
            <a:off x="712269" y="2531444"/>
            <a:ext cx="10404910" cy="3734602"/>
          </a:xfrm>
        </p:spPr>
        <p:txBody>
          <a:bodyPr/>
          <a:lstStyle/>
          <a:p>
            <a:pPr algn="l"/>
            <a:r>
              <a:rPr lang="en-US" b="1" dirty="0">
                <a:effectLst>
                  <a:outerShdw blurRad="38100" dist="38100" dir="2700000" algn="tl">
                    <a:srgbClr val="000000">
                      <a:alpha val="43137"/>
                    </a:srgbClr>
                  </a:outerShdw>
                </a:effectLst>
              </a:rPr>
              <a:t>Incident Management Training</a:t>
            </a:r>
            <a:br>
              <a:rPr lang="en-US" sz="4000" dirty="0">
                <a:effectLst>
                  <a:outerShdw blurRad="38100" dist="38100" dir="2700000" algn="tl">
                    <a:srgbClr val="000000">
                      <a:alpha val="43137"/>
                    </a:srgbClr>
                  </a:outerShdw>
                </a:effectLst>
              </a:rPr>
            </a:br>
            <a:r>
              <a:rPr lang="en-US" sz="4000" i="1" dirty="0">
                <a:effectLst>
                  <a:outerShdw blurRad="38100" dist="38100" dir="2700000" algn="tl">
                    <a:srgbClr val="000000">
                      <a:alpha val="43137"/>
                    </a:srgbClr>
                  </a:outerShdw>
                </a:effectLst>
              </a:rPr>
              <a:t>Understanding Your Role as a </a:t>
            </a:r>
            <a:br>
              <a:rPr lang="en-US" sz="4000" i="1" dirty="0">
                <a:effectLst>
                  <a:outerShdw blurRad="38100" dist="38100" dir="2700000" algn="tl">
                    <a:srgbClr val="000000">
                      <a:alpha val="43137"/>
                    </a:srgbClr>
                  </a:outerShdw>
                </a:effectLst>
              </a:rPr>
            </a:br>
            <a:r>
              <a:rPr lang="en-US" sz="4000" i="1" dirty="0">
                <a:effectLst>
                  <a:outerShdw blurRad="38100" dist="38100" dir="2700000" algn="tl">
                    <a:srgbClr val="000000">
                      <a:alpha val="43137"/>
                    </a:srgbClr>
                  </a:outerShdw>
                </a:effectLst>
              </a:rPr>
              <a:t>Mandated Reporter</a:t>
            </a:r>
          </a:p>
        </p:txBody>
      </p:sp>
      <p:pic>
        <p:nvPicPr>
          <p:cNvPr id="3" name="Picture 2">
            <a:extLst>
              <a:ext uri="{FF2B5EF4-FFF2-40B4-BE49-F238E27FC236}">
                <a16:creationId xmlns:a16="http://schemas.microsoft.com/office/drawing/2014/main" id="{E628AF4E-F848-499B-8998-75E10E7F448B}"/>
              </a:ext>
            </a:extLst>
          </p:cNvPr>
          <p:cNvPicPr>
            <a:picLocks noChangeAspect="1"/>
          </p:cNvPicPr>
          <p:nvPr/>
        </p:nvPicPr>
        <p:blipFill>
          <a:blip r:embed="rId3"/>
          <a:stretch>
            <a:fillRect/>
          </a:stretch>
        </p:blipFill>
        <p:spPr>
          <a:xfrm>
            <a:off x="712269" y="591954"/>
            <a:ext cx="5844458" cy="3007894"/>
          </a:xfrm>
          <a:prstGeom prst="rect">
            <a:avLst/>
          </a:prstGeom>
        </p:spPr>
      </p:pic>
    </p:spTree>
    <p:extLst>
      <p:ext uri="{BB962C8B-B14F-4D97-AF65-F5344CB8AC3E}">
        <p14:creationId xmlns:p14="http://schemas.microsoft.com/office/powerpoint/2010/main" val="1072611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5322771" y="567892"/>
            <a:ext cx="5861784" cy="1362508"/>
          </a:xfrm>
        </p:spPr>
        <p:txBody>
          <a:bodyPr>
            <a:normAutofit/>
          </a:bodyPr>
          <a:lstStyle/>
          <a:p>
            <a:r>
              <a:rPr lang="en-US" b="1" dirty="0"/>
              <a:t>Category: Sexual Abuse</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5209562" y="1395663"/>
            <a:ext cx="5974993" cy="5062889"/>
          </a:xfrm>
        </p:spPr>
        <p:txBody>
          <a:bodyPr>
            <a:noAutofit/>
          </a:bodyPr>
          <a:lstStyle/>
          <a:p>
            <a:pPr>
              <a:lnSpc>
                <a:spcPct val="90000"/>
              </a:lnSpc>
            </a:pPr>
            <a:r>
              <a:rPr lang="en-US" sz="2000" dirty="0"/>
              <a:t>Any attempted or completed nonconsensual sexual act. The act may be physical or non-physical and achieved by force, threats, bribes, manipulation, pressure, tricks, violence or against a participant who is unable to consent or refuse. </a:t>
            </a:r>
          </a:p>
          <a:p>
            <a:pPr>
              <a:lnSpc>
                <a:spcPct val="90000"/>
              </a:lnSpc>
            </a:pPr>
            <a:r>
              <a:rPr lang="en-US" sz="2000" dirty="0"/>
              <a:t>Sexual abuse includes any act or attempted act that is sexual in nature between a paid service provider staff and a participant regardless of consent on the part of the participant.</a:t>
            </a:r>
          </a:p>
          <a:p>
            <a:pPr>
              <a:lnSpc>
                <a:spcPct val="90000"/>
              </a:lnSpc>
            </a:pPr>
            <a:r>
              <a:rPr lang="en-US" sz="2000" b="1" dirty="0"/>
              <a:t>Secondary Categories:</a:t>
            </a:r>
          </a:p>
          <a:p>
            <a:pPr lvl="1">
              <a:lnSpc>
                <a:spcPct val="90000"/>
              </a:lnSpc>
            </a:pPr>
            <a:r>
              <a:rPr lang="en-US" sz="2000" dirty="0"/>
              <a:t>Rape</a:t>
            </a:r>
          </a:p>
          <a:p>
            <a:pPr lvl="1">
              <a:lnSpc>
                <a:spcPct val="90000"/>
              </a:lnSpc>
            </a:pPr>
            <a:r>
              <a:rPr lang="en-US" sz="2000" dirty="0"/>
              <a:t>Sexual Harassment</a:t>
            </a:r>
          </a:p>
          <a:p>
            <a:pPr lvl="1">
              <a:lnSpc>
                <a:spcPct val="90000"/>
              </a:lnSpc>
            </a:pPr>
            <a:r>
              <a:rPr lang="en-US" sz="2000" dirty="0"/>
              <a:t>Unwanted Sexual Contact </a:t>
            </a:r>
          </a:p>
          <a:p>
            <a:pPr lvl="1">
              <a:lnSpc>
                <a:spcPct val="90000"/>
              </a:lnSpc>
            </a:pPr>
            <a:r>
              <a:rPr lang="en-US" sz="2000" dirty="0"/>
              <a:t>Other </a:t>
            </a:r>
          </a:p>
        </p:txBody>
      </p:sp>
      <p:pic>
        <p:nvPicPr>
          <p:cNvPr id="4" name="Picture 3">
            <a:extLst>
              <a:ext uri="{FF2B5EF4-FFF2-40B4-BE49-F238E27FC236}">
                <a16:creationId xmlns:a16="http://schemas.microsoft.com/office/drawing/2014/main" id="{1CF6D4F9-95CB-4E0E-800F-1F93A3826FF4}"/>
              </a:ext>
            </a:extLst>
          </p:cNvPr>
          <p:cNvPicPr>
            <a:picLocks noChangeAspect="1"/>
          </p:cNvPicPr>
          <p:nvPr/>
        </p:nvPicPr>
        <p:blipFill rotWithShape="1">
          <a:blip r:embed="rId3"/>
          <a:srcRect l="5810" r="1552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9" name="Isosceles Triangle 1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3104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4159225" y="609600"/>
            <a:ext cx="5114776" cy="1320800"/>
          </a:xfrm>
        </p:spPr>
        <p:txBody>
          <a:bodyPr>
            <a:normAutofit/>
          </a:bodyPr>
          <a:lstStyle/>
          <a:p>
            <a:r>
              <a:rPr lang="en-US" sz="4000" b="1" dirty="0"/>
              <a:t>Category: Neglect</a:t>
            </a:r>
          </a:p>
        </p:txBody>
      </p:sp>
      <p:pic>
        <p:nvPicPr>
          <p:cNvPr id="5" name="Picture 4">
            <a:extLst>
              <a:ext uri="{FF2B5EF4-FFF2-40B4-BE49-F238E27FC236}">
                <a16:creationId xmlns:a16="http://schemas.microsoft.com/office/drawing/2014/main" id="{D3805DA6-4E61-428C-A0D0-4A6177F5D864}"/>
              </a:ext>
            </a:extLst>
          </p:cNvPr>
          <p:cNvPicPr>
            <a:picLocks noChangeAspect="1"/>
          </p:cNvPicPr>
          <p:nvPr/>
        </p:nvPicPr>
        <p:blipFill rotWithShape="1">
          <a:blip r:embed="rId3">
            <a:alphaModFix/>
          </a:blip>
          <a:srcRect r="4" b="2787"/>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6" name="Picture 5">
            <a:extLst>
              <a:ext uri="{FF2B5EF4-FFF2-40B4-BE49-F238E27FC236}">
                <a16:creationId xmlns:a16="http://schemas.microsoft.com/office/drawing/2014/main" id="{54F03025-D56C-4DD4-ADE4-B88C0105BB78}"/>
              </a:ext>
            </a:extLst>
          </p:cNvPr>
          <p:cNvPicPr>
            <a:picLocks noChangeAspect="1"/>
          </p:cNvPicPr>
          <p:nvPr/>
        </p:nvPicPr>
        <p:blipFill rotWithShape="1">
          <a:blip r:embed="rId4">
            <a:alphaModFix/>
          </a:blip>
          <a:srcRect r="-1" b="3105"/>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4" name="Picture 3">
            <a:extLst>
              <a:ext uri="{FF2B5EF4-FFF2-40B4-BE49-F238E27FC236}">
                <a16:creationId xmlns:a16="http://schemas.microsoft.com/office/drawing/2014/main" id="{4A3160B5-0E5A-437E-888F-D12CD42717DD}"/>
              </a:ext>
            </a:extLst>
          </p:cNvPr>
          <p:cNvPicPr>
            <a:picLocks noChangeAspect="1"/>
          </p:cNvPicPr>
          <p:nvPr/>
        </p:nvPicPr>
        <p:blipFill rotWithShape="1">
          <a:blip r:embed="rId5">
            <a:alphaModFix/>
          </a:blip>
          <a:srcRect t="2722" r="-2" b="6108"/>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29"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2">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159225" y="1540051"/>
            <a:ext cx="6649946" cy="4501312"/>
          </a:xfrm>
        </p:spPr>
        <p:txBody>
          <a:bodyPr>
            <a:normAutofit/>
          </a:bodyPr>
          <a:lstStyle/>
          <a:p>
            <a:pPr lvl="0"/>
            <a:r>
              <a:rPr lang="en-US" sz="2400" dirty="0"/>
              <a:t>The failure to obtain or provide the needed services and supports defined as necessary or otherwise required by law, regulation, policy, or plan (Individual Support Plan, Behavior Support Plan, safety plan, etc.). </a:t>
            </a:r>
            <a:r>
              <a:rPr lang="en-US" sz="2400" b="1" dirty="0"/>
              <a:t>Secondary Categories:</a:t>
            </a:r>
          </a:p>
          <a:p>
            <a:pPr lvl="1"/>
            <a:r>
              <a:rPr lang="en-US" sz="2000" dirty="0"/>
              <a:t>Failure to Provide Medication Management </a:t>
            </a:r>
          </a:p>
          <a:p>
            <a:pPr lvl="1"/>
            <a:r>
              <a:rPr lang="en-US" sz="2000" dirty="0"/>
              <a:t>Failure to Provide Needed Care </a:t>
            </a:r>
          </a:p>
          <a:p>
            <a:pPr lvl="1"/>
            <a:r>
              <a:rPr lang="en-US" sz="2000" dirty="0"/>
              <a:t>Failure to Provide Needed Supervision </a:t>
            </a:r>
          </a:p>
          <a:p>
            <a:pPr lvl="1"/>
            <a:r>
              <a:rPr lang="en-US" sz="2000" dirty="0"/>
              <a:t>Failure to Provide Protection from Hazards </a:t>
            </a:r>
          </a:p>
          <a:p>
            <a:pPr lvl="1"/>
            <a:r>
              <a:rPr lang="en-US" sz="2000" dirty="0"/>
              <a:t>Moving Violation </a:t>
            </a:r>
          </a:p>
        </p:txBody>
      </p:sp>
    </p:spTree>
    <p:extLst>
      <p:ext uri="{BB962C8B-B14F-4D97-AF65-F5344CB8AC3E}">
        <p14:creationId xmlns:p14="http://schemas.microsoft.com/office/powerpoint/2010/main" val="295962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77334" y="490887"/>
            <a:ext cx="8048977" cy="800155"/>
          </a:xfrm>
        </p:spPr>
        <p:txBody>
          <a:bodyPr>
            <a:normAutofit/>
          </a:bodyPr>
          <a:lstStyle/>
          <a:p>
            <a:r>
              <a:rPr lang="en-US" sz="3200" b="1" dirty="0">
                <a:latin typeface="+mn-lt"/>
              </a:rPr>
              <a:t>Category: Passive Neglect</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951886" y="1291042"/>
            <a:ext cx="6950456" cy="2137957"/>
          </a:xfrm>
        </p:spPr>
        <p:txBody>
          <a:bodyPr>
            <a:normAutofit/>
          </a:bodyPr>
          <a:lstStyle/>
          <a:p>
            <a:r>
              <a:rPr lang="en-US" sz="2000" dirty="0"/>
              <a:t>The inability to provide supports due to environmental factors which are beyond the control of an unpaid caregiver because of lack of experience, information, resources, or ability. Passive neglect is reportable if there are no current risk mitigation strategies in the ISP that specifically address the area of passive neglect. </a:t>
            </a:r>
          </a:p>
        </p:txBody>
      </p:sp>
      <p:sp>
        <p:nvSpPr>
          <p:cNvPr id="4" name="TextBox 3">
            <a:extLst>
              <a:ext uri="{FF2B5EF4-FFF2-40B4-BE49-F238E27FC236}">
                <a16:creationId xmlns:a16="http://schemas.microsoft.com/office/drawing/2014/main" id="{50595FFE-52F5-459B-8ABA-A53CF9380FBD}"/>
              </a:ext>
            </a:extLst>
          </p:cNvPr>
          <p:cNvSpPr txBox="1"/>
          <p:nvPr/>
        </p:nvSpPr>
        <p:spPr>
          <a:xfrm>
            <a:off x="677334" y="3218775"/>
            <a:ext cx="7763137" cy="584775"/>
          </a:xfrm>
          <a:prstGeom prst="rect">
            <a:avLst/>
          </a:prstGeom>
          <a:noFill/>
        </p:spPr>
        <p:txBody>
          <a:bodyPr wrap="square" rtlCol="0">
            <a:spAutoFit/>
          </a:bodyPr>
          <a:lstStyle/>
          <a:p>
            <a:r>
              <a:rPr lang="en-US" sz="3200" b="1" dirty="0">
                <a:solidFill>
                  <a:schemeClr val="accent1"/>
                </a:solidFill>
              </a:rPr>
              <a:t>Category: Self Neglect</a:t>
            </a:r>
          </a:p>
        </p:txBody>
      </p:sp>
      <p:sp>
        <p:nvSpPr>
          <p:cNvPr id="6" name="Content Placeholder 2">
            <a:extLst>
              <a:ext uri="{FF2B5EF4-FFF2-40B4-BE49-F238E27FC236}">
                <a16:creationId xmlns:a16="http://schemas.microsoft.com/office/drawing/2014/main" id="{0679B75F-73F8-42AC-BF52-4AA4D0584811}"/>
              </a:ext>
            </a:extLst>
          </p:cNvPr>
          <p:cNvSpPr txBox="1">
            <a:spLocks/>
          </p:cNvSpPr>
          <p:nvPr/>
        </p:nvSpPr>
        <p:spPr>
          <a:xfrm>
            <a:off x="951884" y="3803550"/>
            <a:ext cx="6170811" cy="3054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An action or lack of action by a participant that results in the participant denying himself or herself proper care, supports, and services. Self-neglect is reportable if there are no current risk mitigation strategies in the ISP that specifically address the area of self-neglect.</a:t>
            </a:r>
          </a:p>
          <a:p>
            <a:pPr marL="0" indent="0">
              <a:buNone/>
            </a:pPr>
            <a:r>
              <a:rPr lang="en-US" sz="2000" dirty="0">
                <a:highlight>
                  <a:srgbClr val="FFFF00"/>
                </a:highlight>
              </a:rPr>
              <a:t>Passive Neglect and Self Neglect are reported by a participant’s SCO.</a:t>
            </a:r>
            <a:endParaRPr lang="en-US" sz="2000" dirty="0"/>
          </a:p>
        </p:txBody>
      </p:sp>
      <p:pic>
        <p:nvPicPr>
          <p:cNvPr id="7" name="Picture 6">
            <a:extLst>
              <a:ext uri="{FF2B5EF4-FFF2-40B4-BE49-F238E27FC236}">
                <a16:creationId xmlns:a16="http://schemas.microsoft.com/office/drawing/2014/main" id="{7C96A939-7C8F-44AF-BA30-E4522D8D64D7}"/>
              </a:ext>
            </a:extLst>
          </p:cNvPr>
          <p:cNvPicPr>
            <a:picLocks noChangeAspect="1"/>
          </p:cNvPicPr>
          <p:nvPr/>
        </p:nvPicPr>
        <p:blipFill>
          <a:blip r:embed="rId3"/>
          <a:stretch>
            <a:fillRect/>
          </a:stretch>
        </p:blipFill>
        <p:spPr>
          <a:xfrm>
            <a:off x="7979345" y="1795997"/>
            <a:ext cx="4015106" cy="40151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711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5245788" y="558264"/>
            <a:ext cx="5380503" cy="1372135"/>
          </a:xfrm>
        </p:spPr>
        <p:txBody>
          <a:bodyPr>
            <a:normAutofit/>
          </a:bodyPr>
          <a:lstStyle/>
          <a:p>
            <a:r>
              <a:rPr lang="en-US" b="1" dirty="0"/>
              <a:t>Category: Exploitation</a:t>
            </a:r>
            <a:r>
              <a:rPr lang="en-US" b="1" u="sng" dirty="0"/>
              <a:t> </a:t>
            </a:r>
            <a:endParaRPr lang="en-US" b="1" dirty="0"/>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5168766" y="1424539"/>
            <a:ext cx="6545179" cy="5332397"/>
          </a:xfrm>
        </p:spPr>
        <p:txBody>
          <a:bodyPr>
            <a:noAutofit/>
          </a:bodyPr>
          <a:lstStyle/>
          <a:p>
            <a:pPr>
              <a:lnSpc>
                <a:spcPct val="90000"/>
              </a:lnSpc>
            </a:pPr>
            <a:r>
              <a:rPr lang="en-US" sz="2000" dirty="0"/>
              <a:t>An act or course of conduct by a person against a participant or a participant’s resources without informed consent or with consent obtained through misrepresentation, coercion, or threats of force, which results in monetary, personal, or other benefit, gain, or profit for the target, or monetary or personal loss to the participant. </a:t>
            </a:r>
          </a:p>
          <a:p>
            <a:pPr>
              <a:lnSpc>
                <a:spcPct val="90000"/>
              </a:lnSpc>
            </a:pPr>
            <a:r>
              <a:rPr lang="en-US" sz="2000" b="1" dirty="0"/>
              <a:t>Secondary Categories:</a:t>
            </a:r>
          </a:p>
          <a:p>
            <a:pPr lvl="1">
              <a:lnSpc>
                <a:spcPct val="90000"/>
              </a:lnSpc>
            </a:pPr>
            <a:r>
              <a:rPr lang="en-US" sz="2000" dirty="0"/>
              <a:t>Failure to Obtain Informed Consent	</a:t>
            </a:r>
          </a:p>
          <a:p>
            <a:pPr lvl="1">
              <a:lnSpc>
                <a:spcPct val="90000"/>
              </a:lnSpc>
            </a:pPr>
            <a:r>
              <a:rPr lang="en-US" sz="2000" dirty="0"/>
              <a:t>Material Resources </a:t>
            </a:r>
          </a:p>
          <a:p>
            <a:pPr lvl="1">
              <a:lnSpc>
                <a:spcPct val="90000"/>
              </a:lnSpc>
            </a:pPr>
            <a:r>
              <a:rPr lang="en-US" sz="2000" dirty="0"/>
              <a:t>Medical Responsibilities/Resources </a:t>
            </a:r>
          </a:p>
          <a:p>
            <a:pPr lvl="1">
              <a:lnSpc>
                <a:spcPct val="90000"/>
              </a:lnSpc>
            </a:pPr>
            <a:r>
              <a:rPr lang="en-US" sz="2000" dirty="0"/>
              <a:t>Missing/Theft of Medications</a:t>
            </a:r>
          </a:p>
          <a:p>
            <a:pPr lvl="1">
              <a:lnSpc>
                <a:spcPct val="90000"/>
              </a:lnSpc>
            </a:pPr>
            <a:r>
              <a:rPr lang="en-US" sz="2000" dirty="0"/>
              <a:t>Misuse/Theft of Funds </a:t>
            </a:r>
          </a:p>
          <a:p>
            <a:pPr lvl="1">
              <a:lnSpc>
                <a:spcPct val="90000"/>
              </a:lnSpc>
            </a:pPr>
            <a:r>
              <a:rPr lang="en-US" sz="2000" dirty="0"/>
              <a:t>Room and Board </a:t>
            </a:r>
          </a:p>
          <a:p>
            <a:pPr lvl="1">
              <a:lnSpc>
                <a:spcPct val="90000"/>
              </a:lnSpc>
            </a:pPr>
            <a:r>
              <a:rPr lang="en-US" sz="2000" dirty="0"/>
              <a:t>Unpaid Labor </a:t>
            </a:r>
          </a:p>
        </p:txBody>
      </p:sp>
      <p:pic>
        <p:nvPicPr>
          <p:cNvPr id="4" name="Picture 3">
            <a:extLst>
              <a:ext uri="{FF2B5EF4-FFF2-40B4-BE49-F238E27FC236}">
                <a16:creationId xmlns:a16="http://schemas.microsoft.com/office/drawing/2014/main" id="{BDD1F434-8D9A-44DE-BDF8-E95C705817A4}"/>
              </a:ext>
            </a:extLst>
          </p:cNvPr>
          <p:cNvPicPr>
            <a:picLocks noChangeAspect="1"/>
          </p:cNvPicPr>
          <p:nvPr/>
        </p:nvPicPr>
        <p:blipFill rotWithShape="1">
          <a:blip r:embed="rId3"/>
          <a:srcRect l="9762" r="11572"/>
          <a:stretch/>
        </p:blipFill>
        <p:spPr>
          <a:xfrm>
            <a:off x="19" y="-1"/>
            <a:ext cx="5380503"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86402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1">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A0557B-FFE9-440C-8AB9-A55336FB0296}"/>
              </a:ext>
            </a:extLst>
          </p:cNvPr>
          <p:cNvPicPr>
            <a:picLocks noChangeAspect="1"/>
          </p:cNvPicPr>
          <p:nvPr/>
        </p:nvPicPr>
        <p:blipFill rotWithShape="1">
          <a:blip r:embed="rId3">
            <a:duotone>
              <a:prstClr val="black"/>
              <a:schemeClr val="tx2">
                <a:tint val="45000"/>
                <a:satMod val="400000"/>
              </a:schemeClr>
            </a:duotone>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529389" y="609600"/>
            <a:ext cx="8744613" cy="1320800"/>
          </a:xfrm>
        </p:spPr>
        <p:txBody>
          <a:bodyPr>
            <a:normAutofit/>
          </a:bodyPr>
          <a:lstStyle/>
          <a:p>
            <a:pPr algn="ctr"/>
            <a:r>
              <a:rPr lang="en-US" sz="4000" b="1" dirty="0"/>
              <a:t>Category: Behavioral Health Crisis</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677333" y="1540042"/>
            <a:ext cx="10837333" cy="4966636"/>
          </a:xfrm>
        </p:spPr>
        <p:txBody>
          <a:bodyPr>
            <a:normAutofit/>
          </a:bodyPr>
          <a:lstStyle/>
          <a:p>
            <a:pPr>
              <a:lnSpc>
                <a:spcPct val="90000"/>
              </a:lnSpc>
            </a:pPr>
            <a:r>
              <a:rPr lang="en-US" sz="2000" dirty="0">
                <a:solidFill>
                  <a:srgbClr val="FFFFFF"/>
                </a:solidFill>
              </a:rPr>
              <a:t>An event or situation that exceeds the participant’s current resources and coping mechanisms that causes the participant to experience extreme disorganization of thought, hopelessness, sadness, confusion, panic, or other emotional distress. The event includes action(s) by a participant that pose a danger to themselves or others and are unable to be mitigated without the assistance of law enforcement, mental health, or medical services.</a:t>
            </a:r>
          </a:p>
          <a:p>
            <a:pPr>
              <a:lnSpc>
                <a:spcPct val="90000"/>
              </a:lnSpc>
            </a:pPr>
            <a:r>
              <a:rPr lang="en-US" sz="2000" b="1" dirty="0">
                <a:solidFill>
                  <a:srgbClr val="FFFFFF"/>
                </a:solidFill>
              </a:rPr>
              <a:t>Secondary Categories:</a:t>
            </a:r>
          </a:p>
          <a:p>
            <a:pPr lvl="1">
              <a:lnSpc>
                <a:spcPct val="90000"/>
              </a:lnSpc>
            </a:pPr>
            <a:r>
              <a:rPr lang="en-US" sz="2000" dirty="0">
                <a:solidFill>
                  <a:srgbClr val="FFFFFF"/>
                </a:solidFill>
              </a:rPr>
              <a:t>Community-Based Crisis Response </a:t>
            </a:r>
          </a:p>
          <a:p>
            <a:pPr lvl="1">
              <a:lnSpc>
                <a:spcPct val="90000"/>
              </a:lnSpc>
            </a:pPr>
            <a:r>
              <a:rPr lang="en-US" sz="2000" dirty="0">
                <a:solidFill>
                  <a:srgbClr val="FFFFFF"/>
                </a:solidFill>
              </a:rPr>
              <a:t>Facility-Based Crisis Response </a:t>
            </a:r>
          </a:p>
          <a:p>
            <a:pPr lvl="1">
              <a:lnSpc>
                <a:spcPct val="90000"/>
              </a:lnSpc>
            </a:pPr>
            <a:r>
              <a:rPr lang="en-US" sz="2000" dirty="0">
                <a:solidFill>
                  <a:srgbClr val="FFFFFF"/>
                </a:solidFill>
              </a:rPr>
              <a:t>Immediate Arrest and Incarceration Crisis Response </a:t>
            </a:r>
          </a:p>
          <a:p>
            <a:pPr lvl="1">
              <a:lnSpc>
                <a:spcPct val="90000"/>
              </a:lnSpc>
            </a:pPr>
            <a:r>
              <a:rPr lang="en-US" sz="2000" dirty="0">
                <a:solidFill>
                  <a:srgbClr val="FFFFFF"/>
                </a:solidFill>
              </a:rPr>
              <a:t>Psychiatric Hospitalization (involuntary) </a:t>
            </a:r>
          </a:p>
          <a:p>
            <a:pPr lvl="1">
              <a:lnSpc>
                <a:spcPct val="90000"/>
              </a:lnSpc>
            </a:pPr>
            <a:r>
              <a:rPr lang="en-US" sz="2000" dirty="0">
                <a:solidFill>
                  <a:srgbClr val="FFFFFF"/>
                </a:solidFill>
              </a:rPr>
              <a:t>Psychiatric Hospitalization (voluntary)</a:t>
            </a:r>
          </a:p>
        </p:txBody>
      </p:sp>
    </p:spTree>
    <p:extLst>
      <p:ext uri="{BB962C8B-B14F-4D97-AF65-F5344CB8AC3E}">
        <p14:creationId xmlns:p14="http://schemas.microsoft.com/office/powerpoint/2010/main" val="428452585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5394959" y="609600"/>
            <a:ext cx="4567187" cy="1320800"/>
          </a:xfrm>
        </p:spPr>
        <p:txBody>
          <a:bodyPr>
            <a:normAutofit/>
          </a:bodyPr>
          <a:lstStyle/>
          <a:p>
            <a:r>
              <a:rPr lang="en-US" sz="4000" b="1" dirty="0"/>
              <a:t>Category: Death</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5209563" y="1597794"/>
            <a:ext cx="6379254" cy="4650605"/>
          </a:xfrm>
        </p:spPr>
        <p:txBody>
          <a:bodyPr>
            <a:normAutofit/>
          </a:bodyPr>
          <a:lstStyle/>
          <a:p>
            <a:r>
              <a:rPr lang="en-US" sz="2400" dirty="0"/>
              <a:t>UCP is responsible for reporting deaths which occur while a participant is receiving UCP services. </a:t>
            </a:r>
          </a:p>
          <a:p>
            <a:r>
              <a:rPr lang="en-US" sz="2400" dirty="0"/>
              <a:t>Supports Coordinators are responsible for reporting deaths which occur if a participant is </a:t>
            </a:r>
            <a:r>
              <a:rPr lang="en-US" sz="2400" i="1" dirty="0"/>
              <a:t>not </a:t>
            </a:r>
            <a:r>
              <a:rPr lang="en-US" sz="2400" dirty="0"/>
              <a:t>receiving UCP services. </a:t>
            </a:r>
          </a:p>
          <a:p>
            <a:r>
              <a:rPr lang="en-US" sz="2400" b="1" dirty="0"/>
              <a:t>Secondary categories:</a:t>
            </a:r>
          </a:p>
          <a:p>
            <a:pPr lvl="1"/>
            <a:r>
              <a:rPr lang="en-US" sz="2400" dirty="0"/>
              <a:t>Natural Causes-Services Provided</a:t>
            </a:r>
          </a:p>
          <a:p>
            <a:pPr lvl="1"/>
            <a:r>
              <a:rPr lang="en-US" sz="2400" dirty="0"/>
              <a:t>Unexpected-Services Provided</a:t>
            </a:r>
          </a:p>
        </p:txBody>
      </p:sp>
      <p:pic>
        <p:nvPicPr>
          <p:cNvPr id="4" name="Picture 3">
            <a:extLst>
              <a:ext uri="{FF2B5EF4-FFF2-40B4-BE49-F238E27FC236}">
                <a16:creationId xmlns:a16="http://schemas.microsoft.com/office/drawing/2014/main" id="{AB252B70-D47A-4DE3-A855-3126920BDA69}"/>
              </a:ext>
            </a:extLst>
          </p:cNvPr>
          <p:cNvPicPr>
            <a:picLocks noChangeAspect="1"/>
          </p:cNvPicPr>
          <p:nvPr/>
        </p:nvPicPr>
        <p:blipFill rotWithShape="1">
          <a:blip r:embed="rId3"/>
          <a:srcRect l="36346" r="3572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2893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96C581-FD86-47C5-86E2-788BC21EEE0B}"/>
              </a:ext>
            </a:extLst>
          </p:cNvPr>
          <p:cNvPicPr>
            <a:picLocks noChangeAspect="1"/>
          </p:cNvPicPr>
          <p:nvPr/>
        </p:nvPicPr>
        <p:blipFill rotWithShape="1">
          <a:blip r:embed="rId3">
            <a:duotone>
              <a:prstClr val="black"/>
              <a:schemeClr val="tx2">
                <a:tint val="45000"/>
                <a:satMod val="400000"/>
              </a:schemeClr>
            </a:duotone>
            <a:alphaModFix amt="40000"/>
          </a:blip>
          <a:srcRect t="19937" b="5063"/>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481263" y="609600"/>
            <a:ext cx="8792739" cy="1320800"/>
          </a:xfrm>
        </p:spPr>
        <p:txBody>
          <a:bodyPr>
            <a:normAutofit/>
          </a:bodyPr>
          <a:lstStyle/>
          <a:p>
            <a:r>
              <a:rPr lang="en-US" sz="4400" b="1" dirty="0"/>
              <a:t>Category: Fire</a:t>
            </a:r>
            <a:r>
              <a:rPr lang="en-US" sz="4400" b="1" u="sng" dirty="0"/>
              <a:t> </a:t>
            </a:r>
            <a:endParaRPr lang="en-US" sz="4400" b="1" dirty="0"/>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192505" y="1665171"/>
            <a:ext cx="11059428" cy="4376192"/>
          </a:xfrm>
        </p:spPr>
        <p:txBody>
          <a:bodyPr>
            <a:normAutofit/>
          </a:bodyPr>
          <a:lstStyle/>
          <a:p>
            <a:r>
              <a:rPr lang="en-US" sz="2800" dirty="0">
                <a:solidFill>
                  <a:srgbClr val="FFFFFF"/>
                </a:solidFill>
              </a:rPr>
              <a:t>A situation that requires fire personnel or other safety personnel to extinguish a fire, clear smoke from the premises, etc.</a:t>
            </a:r>
          </a:p>
          <a:p>
            <a:r>
              <a:rPr lang="en-US" sz="2800" b="1" dirty="0">
                <a:solidFill>
                  <a:srgbClr val="FFFFFF"/>
                </a:solidFill>
              </a:rPr>
              <a:t>Secondary Categories:</a:t>
            </a:r>
          </a:p>
          <a:p>
            <a:pPr lvl="1"/>
            <a:r>
              <a:rPr lang="en-US" sz="2400" dirty="0">
                <a:solidFill>
                  <a:srgbClr val="FFFFFF"/>
                </a:solidFill>
              </a:rPr>
              <a:t>Fire with Property Damage</a:t>
            </a:r>
          </a:p>
          <a:p>
            <a:pPr lvl="1"/>
            <a:r>
              <a:rPr lang="en-US" sz="2400" dirty="0">
                <a:solidFill>
                  <a:srgbClr val="FFFFFF"/>
                </a:solidFill>
              </a:rPr>
              <a:t>Fire without Property Damage</a:t>
            </a:r>
          </a:p>
          <a:p>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91822865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3040380" y="342900"/>
            <a:ext cx="7852410" cy="1587500"/>
          </a:xfrm>
        </p:spPr>
        <p:txBody>
          <a:bodyPr>
            <a:normAutofit/>
          </a:bodyPr>
          <a:lstStyle/>
          <a:p>
            <a:r>
              <a:rPr lang="en-US" sz="4000" b="1" dirty="0"/>
              <a:t>Category: </a:t>
            </a:r>
            <a:br>
              <a:rPr lang="en-US" sz="4000" b="1" dirty="0"/>
            </a:br>
            <a:r>
              <a:rPr lang="en-US" sz="4000" b="1" dirty="0"/>
              <a:t>Law Enforcement Activity</a:t>
            </a:r>
            <a:r>
              <a:rPr lang="en-US" sz="4000" b="1" u="sng" dirty="0"/>
              <a:t> </a:t>
            </a:r>
            <a:endParaRPr lang="en-US" sz="4000" b="1" dirty="0"/>
          </a:p>
        </p:txBody>
      </p:sp>
      <p:pic>
        <p:nvPicPr>
          <p:cNvPr id="4" name="Picture 3">
            <a:extLst>
              <a:ext uri="{FF2B5EF4-FFF2-40B4-BE49-F238E27FC236}">
                <a16:creationId xmlns:a16="http://schemas.microsoft.com/office/drawing/2014/main" id="{6F0ADBA6-8514-432E-A8B0-C50A971230CE}"/>
              </a:ext>
            </a:extLst>
          </p:cNvPr>
          <p:cNvPicPr>
            <a:picLocks noChangeAspect="1"/>
          </p:cNvPicPr>
          <p:nvPr/>
        </p:nvPicPr>
        <p:blipFill rotWithShape="1">
          <a:blip r:embed="rId3"/>
          <a:srcRect l="42448" t="142" r="35190" b="-2"/>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0" name="Isosceles Triangle 6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2849562" y="2002055"/>
            <a:ext cx="8283258" cy="4638775"/>
          </a:xfrm>
        </p:spPr>
        <p:txBody>
          <a:bodyPr>
            <a:normAutofit/>
          </a:bodyPr>
          <a:lstStyle/>
          <a:p>
            <a:r>
              <a:rPr lang="en-US" sz="2400" dirty="0"/>
              <a:t>Law enforcement activity that occurs during the provision of service or for which a participant is the subject of a law enforcement investigation that may lead to criminal charges against the participant. This includes law enforcement responding to a possible crime when a participant is in the community or in a vehicle.</a:t>
            </a:r>
          </a:p>
          <a:p>
            <a:r>
              <a:rPr lang="en-US" sz="2400" b="1" dirty="0"/>
              <a:t>Secondary Categories:</a:t>
            </a:r>
          </a:p>
          <a:p>
            <a:pPr lvl="1"/>
            <a:r>
              <a:rPr lang="en-US" sz="2400" dirty="0"/>
              <a:t>Participant Charged with a Crime/Under Police Investigation </a:t>
            </a:r>
          </a:p>
          <a:p>
            <a:pPr lvl="1"/>
            <a:r>
              <a:rPr lang="en-US" sz="2400" dirty="0"/>
              <a:t>Licensed Service Location Crime </a:t>
            </a:r>
          </a:p>
        </p:txBody>
      </p:sp>
    </p:spTree>
    <p:extLst>
      <p:ext uri="{BB962C8B-B14F-4D97-AF65-F5344CB8AC3E}">
        <p14:creationId xmlns:p14="http://schemas.microsoft.com/office/powerpoint/2010/main" val="260351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5371276" y="1"/>
            <a:ext cx="6323437" cy="1328286"/>
          </a:xfrm>
        </p:spPr>
        <p:txBody>
          <a:bodyPr anchor="ctr">
            <a:normAutofit/>
          </a:bodyPr>
          <a:lstStyle/>
          <a:p>
            <a:r>
              <a:rPr lang="en-US" b="1" dirty="0">
                <a:solidFill>
                  <a:srgbClr val="FFFFFF"/>
                </a:solidFill>
              </a:rPr>
              <a:t>Category: Missing Individual</a:t>
            </a:r>
          </a:p>
        </p:txBody>
      </p:sp>
      <p:pic>
        <p:nvPicPr>
          <p:cNvPr id="4" name="Picture 3">
            <a:extLst>
              <a:ext uri="{FF2B5EF4-FFF2-40B4-BE49-F238E27FC236}">
                <a16:creationId xmlns:a16="http://schemas.microsoft.com/office/drawing/2014/main" id="{8D3F3E09-6ED5-4313-BCC8-4B94400B4AF5}"/>
              </a:ext>
            </a:extLst>
          </p:cNvPr>
          <p:cNvPicPr>
            <a:picLocks noChangeAspect="1"/>
          </p:cNvPicPr>
          <p:nvPr/>
        </p:nvPicPr>
        <p:blipFill>
          <a:blip r:embed="rId3"/>
          <a:stretch>
            <a:fillRect/>
          </a:stretch>
        </p:blipFill>
        <p:spPr>
          <a:xfrm>
            <a:off x="545938" y="2260167"/>
            <a:ext cx="4282084" cy="2659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6015788" y="1328286"/>
            <a:ext cx="5938888" cy="5159140"/>
          </a:xfrm>
        </p:spPr>
        <p:txBody>
          <a:bodyPr anchor="t">
            <a:normAutofit/>
          </a:bodyPr>
          <a:lstStyle/>
          <a:p>
            <a:pPr>
              <a:lnSpc>
                <a:spcPct val="90000"/>
              </a:lnSpc>
            </a:pPr>
            <a:r>
              <a:rPr lang="en-US" sz="2000" dirty="0">
                <a:solidFill>
                  <a:srgbClr val="FFFFFF"/>
                </a:solidFill>
              </a:rPr>
              <a:t>A participant is considered missing when they are out of contact for more than 24 hours without prior arrangement or the participant is in immediate jeopardy when missing for any period. Based on a participant’s history, safety skills, and familiarity with the area, a participant may be considered in jeopardy before 24 hours elapse. </a:t>
            </a:r>
          </a:p>
          <a:p>
            <a:pPr marL="0" indent="0">
              <a:lnSpc>
                <a:spcPct val="90000"/>
              </a:lnSpc>
              <a:buNone/>
            </a:pPr>
            <a:endParaRPr lang="en-US" sz="2000" dirty="0">
              <a:solidFill>
                <a:srgbClr val="FFFFFF"/>
              </a:solidFill>
            </a:endParaRPr>
          </a:p>
          <a:p>
            <a:pPr>
              <a:lnSpc>
                <a:spcPct val="90000"/>
              </a:lnSpc>
            </a:pPr>
            <a:r>
              <a:rPr lang="en-US" sz="2000" dirty="0">
                <a:solidFill>
                  <a:srgbClr val="FFFFFF"/>
                </a:solidFill>
              </a:rPr>
              <a:t>In addition, when police are contacted about a missing participant or the police independently find and return a participant, this is a reportable incident regardless of the amount of time a participant has been missing. </a:t>
            </a:r>
            <a:endParaRPr lang="en-US" sz="2000" b="1" dirty="0">
              <a:solidFill>
                <a:srgbClr val="FFFFFF"/>
              </a:solidFill>
            </a:endParaRPr>
          </a:p>
        </p:txBody>
      </p:sp>
    </p:spTree>
    <p:extLst>
      <p:ext uri="{BB962C8B-B14F-4D97-AF65-F5344CB8AC3E}">
        <p14:creationId xmlns:p14="http://schemas.microsoft.com/office/powerpoint/2010/main" val="2355706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77334" y="423512"/>
            <a:ext cx="10324342" cy="1506887"/>
          </a:xfrm>
        </p:spPr>
        <p:txBody>
          <a:bodyPr anchor="t">
            <a:normAutofit/>
          </a:bodyPr>
          <a:lstStyle/>
          <a:p>
            <a:pPr algn="ctr"/>
            <a:r>
              <a:rPr lang="en-US" sz="4000" b="1" dirty="0"/>
              <a:t>Category: Rights Violation</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6096001" y="1453414"/>
            <a:ext cx="5791200" cy="5197643"/>
          </a:xfrm>
        </p:spPr>
        <p:txBody>
          <a:bodyPr>
            <a:noAutofit/>
          </a:bodyPr>
          <a:lstStyle/>
          <a:p>
            <a:pPr>
              <a:lnSpc>
                <a:spcPct val="90000"/>
              </a:lnSpc>
            </a:pPr>
            <a:r>
              <a:rPr lang="en-US" sz="2000" dirty="0"/>
              <a:t>An unauthorized act which improperly restricts or denies the human or civil rights of a participant, including those rights which are specifically mandated under applicable law, regulation, policy, or plan. This includes acts that are </a:t>
            </a:r>
            <a:r>
              <a:rPr lang="en-US" sz="2000" i="1" dirty="0"/>
              <a:t>intentional </a:t>
            </a:r>
            <a:r>
              <a:rPr lang="en-US" sz="2000" i="1" u="sng" dirty="0"/>
              <a:t>or</a:t>
            </a:r>
            <a:r>
              <a:rPr lang="en-US" sz="2000" i="1" dirty="0"/>
              <a:t> unintentional </a:t>
            </a:r>
            <a:r>
              <a:rPr lang="en-US" sz="2000" dirty="0"/>
              <a:t>regardless of the obvious occurrence of harm.</a:t>
            </a:r>
          </a:p>
          <a:p>
            <a:pPr lvl="0">
              <a:lnSpc>
                <a:spcPct val="90000"/>
              </a:lnSpc>
            </a:pPr>
            <a:r>
              <a:rPr lang="en-US" sz="2000" b="1" dirty="0"/>
              <a:t>Secondary Categories:</a:t>
            </a:r>
          </a:p>
          <a:p>
            <a:pPr lvl="1">
              <a:lnSpc>
                <a:spcPct val="90000"/>
              </a:lnSpc>
            </a:pPr>
            <a:r>
              <a:rPr lang="en-US" sz="2000" dirty="0"/>
              <a:t>Civil/Legal </a:t>
            </a:r>
          </a:p>
          <a:p>
            <a:pPr lvl="1">
              <a:lnSpc>
                <a:spcPct val="90000"/>
              </a:lnSpc>
            </a:pPr>
            <a:r>
              <a:rPr lang="en-US" sz="2000" dirty="0"/>
              <a:t>Communication </a:t>
            </a:r>
          </a:p>
          <a:p>
            <a:pPr lvl="1">
              <a:lnSpc>
                <a:spcPct val="90000"/>
              </a:lnSpc>
            </a:pPr>
            <a:r>
              <a:rPr lang="en-US" sz="2000" dirty="0"/>
              <a:t>Health </a:t>
            </a:r>
          </a:p>
          <a:p>
            <a:pPr lvl="1">
              <a:lnSpc>
                <a:spcPct val="90000"/>
              </a:lnSpc>
            </a:pPr>
            <a:r>
              <a:rPr lang="en-US" sz="2000" dirty="0"/>
              <a:t>Privacy </a:t>
            </a:r>
          </a:p>
          <a:p>
            <a:pPr lvl="1">
              <a:lnSpc>
                <a:spcPct val="90000"/>
              </a:lnSpc>
            </a:pPr>
            <a:r>
              <a:rPr lang="en-US" sz="2000" dirty="0"/>
              <a:t>Services </a:t>
            </a:r>
          </a:p>
          <a:p>
            <a:pPr lvl="1">
              <a:lnSpc>
                <a:spcPct val="90000"/>
              </a:lnSpc>
            </a:pPr>
            <a:r>
              <a:rPr lang="en-US" sz="2000" dirty="0"/>
              <a:t>Unauthorized Restrictive Procedure</a:t>
            </a:r>
          </a:p>
        </p:txBody>
      </p:sp>
      <p:pic>
        <p:nvPicPr>
          <p:cNvPr id="4" name="Picture 3">
            <a:extLst>
              <a:ext uri="{FF2B5EF4-FFF2-40B4-BE49-F238E27FC236}">
                <a16:creationId xmlns:a16="http://schemas.microsoft.com/office/drawing/2014/main" id="{E701443D-88E7-4182-8492-94CCA877967E}"/>
              </a:ext>
            </a:extLst>
          </p:cNvPr>
          <p:cNvPicPr>
            <a:picLocks noChangeAspect="1"/>
          </p:cNvPicPr>
          <p:nvPr/>
        </p:nvPicPr>
        <p:blipFill rotWithShape="1">
          <a:blip r:embed="rId3"/>
          <a:srcRect l="20632" r="9522" b="1"/>
          <a:stretch/>
        </p:blipFill>
        <p:spPr>
          <a:xfrm>
            <a:off x="569903" y="2005178"/>
            <a:ext cx="5423429" cy="38823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966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Isosceles Triangle 4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CD67A39-B5D0-4374-AB1E-50FC52802518}"/>
              </a:ext>
            </a:extLst>
          </p:cNvPr>
          <p:cNvSpPr>
            <a:spLocks noGrp="1"/>
          </p:cNvSpPr>
          <p:nvPr>
            <p:ph type="title"/>
          </p:nvPr>
        </p:nvSpPr>
        <p:spPr>
          <a:xfrm>
            <a:off x="288758" y="173255"/>
            <a:ext cx="4588041" cy="1482290"/>
          </a:xfrm>
        </p:spPr>
        <p:txBody>
          <a:bodyPr anchor="ctr">
            <a:normAutofit/>
          </a:bodyPr>
          <a:lstStyle/>
          <a:p>
            <a:r>
              <a:rPr lang="en-US" sz="4000" b="1" dirty="0">
                <a:solidFill>
                  <a:schemeClr val="bg1"/>
                </a:solidFill>
              </a:rPr>
              <a:t>Objectives:</a:t>
            </a:r>
          </a:p>
        </p:txBody>
      </p:sp>
      <p:sp>
        <p:nvSpPr>
          <p:cNvPr id="3" name="Content Placeholder 2">
            <a:extLst>
              <a:ext uri="{FF2B5EF4-FFF2-40B4-BE49-F238E27FC236}">
                <a16:creationId xmlns:a16="http://schemas.microsoft.com/office/drawing/2014/main" id="{3A099BBC-F281-4135-A428-55E05107B491}"/>
              </a:ext>
            </a:extLst>
          </p:cNvPr>
          <p:cNvSpPr>
            <a:spLocks noGrp="1"/>
          </p:cNvSpPr>
          <p:nvPr>
            <p:ph idx="1"/>
          </p:nvPr>
        </p:nvSpPr>
        <p:spPr>
          <a:xfrm>
            <a:off x="444654" y="1357161"/>
            <a:ext cx="4203044" cy="4581625"/>
          </a:xfrm>
        </p:spPr>
        <p:txBody>
          <a:bodyPr>
            <a:normAutofit/>
          </a:bodyPr>
          <a:lstStyle/>
          <a:p>
            <a:pPr>
              <a:buFont typeface="Wingdings" panose="05000000000000000000" pitchFamily="2" charset="2"/>
              <a:buChar char="q"/>
            </a:pPr>
            <a:r>
              <a:rPr lang="en-US" sz="2400" dirty="0">
                <a:solidFill>
                  <a:schemeClr val="bg1"/>
                </a:solidFill>
              </a:rPr>
              <a:t>Review Incident Management and its history</a:t>
            </a:r>
          </a:p>
          <a:p>
            <a:pPr>
              <a:buFont typeface="Wingdings" panose="05000000000000000000" pitchFamily="2" charset="2"/>
              <a:buChar char="q"/>
            </a:pPr>
            <a:r>
              <a:rPr lang="en-US" sz="2400" dirty="0">
                <a:solidFill>
                  <a:schemeClr val="bg1"/>
                </a:solidFill>
              </a:rPr>
              <a:t>Review the current Incident Management Bulletin including Incident Primary and Secondary Categories</a:t>
            </a:r>
          </a:p>
          <a:p>
            <a:pPr>
              <a:buFont typeface="Wingdings" panose="05000000000000000000" pitchFamily="2" charset="2"/>
              <a:buChar char="q"/>
            </a:pPr>
            <a:r>
              <a:rPr lang="en-US" sz="2400" dirty="0">
                <a:solidFill>
                  <a:schemeClr val="bg1"/>
                </a:solidFill>
              </a:rPr>
              <a:t>Outline the roles and responsibilities of incident management</a:t>
            </a:r>
          </a:p>
        </p:txBody>
      </p:sp>
      <p:pic>
        <p:nvPicPr>
          <p:cNvPr id="6" name="Picture 5">
            <a:extLst>
              <a:ext uri="{FF2B5EF4-FFF2-40B4-BE49-F238E27FC236}">
                <a16:creationId xmlns:a16="http://schemas.microsoft.com/office/drawing/2014/main" id="{94003F5D-1BBB-4972-8275-C81A519A0908}"/>
              </a:ext>
            </a:extLst>
          </p:cNvPr>
          <p:cNvPicPr>
            <a:picLocks noChangeAspect="1"/>
          </p:cNvPicPr>
          <p:nvPr/>
        </p:nvPicPr>
        <p:blipFill>
          <a:blip r:embed="rId3"/>
          <a:stretch>
            <a:fillRect/>
          </a:stretch>
        </p:blipFill>
        <p:spPr>
          <a:xfrm>
            <a:off x="6096001" y="1493930"/>
            <a:ext cx="5143500" cy="385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 name="Isosceles Triangle 4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36267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9D4034-B42F-43BE-8775-01EC3E4A07CB}"/>
              </a:ext>
            </a:extLst>
          </p:cNvPr>
          <p:cNvPicPr>
            <a:picLocks noChangeAspect="1"/>
          </p:cNvPicPr>
          <p:nvPr/>
        </p:nvPicPr>
        <p:blipFill rotWithShape="1">
          <a:blip r:embed="rId3">
            <a:duotone>
              <a:prstClr val="black"/>
              <a:schemeClr val="tx2">
                <a:tint val="45000"/>
                <a:satMod val="400000"/>
              </a:schemeClr>
            </a:duotone>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394636" y="1174282"/>
            <a:ext cx="8879366" cy="756117"/>
          </a:xfrm>
        </p:spPr>
        <p:txBody>
          <a:bodyPr>
            <a:normAutofit/>
          </a:bodyPr>
          <a:lstStyle/>
          <a:p>
            <a:r>
              <a:rPr lang="en-US" sz="4000" b="1" dirty="0"/>
              <a:t>Category: Serious Illness</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94636" y="2160589"/>
            <a:ext cx="8879366" cy="3880773"/>
          </a:xfrm>
        </p:spPr>
        <p:txBody>
          <a:bodyPr>
            <a:normAutofit/>
          </a:bodyPr>
          <a:lstStyle/>
          <a:p>
            <a:pPr lvl="0"/>
            <a:r>
              <a:rPr lang="en-US" sz="2800" dirty="0">
                <a:solidFill>
                  <a:srgbClr val="FFFFFF"/>
                </a:solidFill>
              </a:rPr>
              <a:t>A physical illness, disease, or period of sickness that requires hospitalization. This includes an elective surgery that requires a hospitalization. </a:t>
            </a:r>
          </a:p>
          <a:p>
            <a:pPr lvl="0"/>
            <a:r>
              <a:rPr lang="en-US" sz="2800" b="1" dirty="0">
                <a:solidFill>
                  <a:srgbClr val="FFFFFF"/>
                </a:solidFill>
              </a:rPr>
              <a:t>Secondary Categories:</a:t>
            </a:r>
          </a:p>
          <a:p>
            <a:pPr lvl="1"/>
            <a:r>
              <a:rPr lang="en-US" sz="2800" dirty="0">
                <a:solidFill>
                  <a:srgbClr val="FFFFFF"/>
                </a:solidFill>
              </a:rPr>
              <a:t>Chronic/Recurring</a:t>
            </a:r>
          </a:p>
          <a:p>
            <a:pPr lvl="1"/>
            <a:r>
              <a:rPr lang="en-US" sz="2800" dirty="0">
                <a:solidFill>
                  <a:srgbClr val="FFFFFF"/>
                </a:solidFill>
              </a:rPr>
              <a:t>New</a:t>
            </a:r>
            <a:endParaRPr lang="en-US" sz="2400" dirty="0">
              <a:solidFill>
                <a:srgbClr val="FFFFFF"/>
              </a:solidFill>
            </a:endParaRPr>
          </a:p>
        </p:txBody>
      </p:sp>
    </p:spTree>
    <p:extLst>
      <p:ext uri="{BB962C8B-B14F-4D97-AF65-F5344CB8AC3E}">
        <p14:creationId xmlns:p14="http://schemas.microsoft.com/office/powerpoint/2010/main" val="295738515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762CA2-7770-40A2-AC55-74F03CAB3EAB}"/>
              </a:ext>
            </a:extLst>
          </p:cNvPr>
          <p:cNvPicPr>
            <a:picLocks noChangeAspect="1"/>
          </p:cNvPicPr>
          <p:nvPr/>
        </p:nvPicPr>
        <p:blipFill rotWithShape="1">
          <a:blip r:embed="rId3">
            <a:duotone>
              <a:prstClr val="black"/>
              <a:schemeClr val="tx2">
                <a:tint val="45000"/>
                <a:satMod val="400000"/>
              </a:schemeClr>
            </a:duotone>
            <a:alphaModFix amt="40000"/>
          </a:blip>
          <a:srcRect t="3541" b="9920"/>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413886" y="466825"/>
            <a:ext cx="8860116" cy="2054993"/>
          </a:xfrm>
        </p:spPr>
        <p:txBody>
          <a:bodyPr>
            <a:normAutofit/>
          </a:bodyPr>
          <a:lstStyle/>
          <a:p>
            <a:r>
              <a:rPr lang="en-US" sz="4000" b="1" dirty="0"/>
              <a:t>Category: Serious Injury</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13886" y="1357162"/>
            <a:ext cx="10972800" cy="5034013"/>
          </a:xfrm>
        </p:spPr>
        <p:txBody>
          <a:bodyPr>
            <a:noAutofit/>
          </a:bodyPr>
          <a:lstStyle/>
          <a:p>
            <a:pPr lvl="0"/>
            <a:r>
              <a:rPr lang="en-US" sz="2400" dirty="0">
                <a:solidFill>
                  <a:srgbClr val="FFFFFF"/>
                </a:solidFill>
              </a:rPr>
              <a:t>Any injury that requires treatment beyond first aid. This includes injuries that receive an assessment or treatment at an emergency room, urgent care center, primary care physician office, etc., or that require hospitalization. </a:t>
            </a:r>
          </a:p>
          <a:p>
            <a:pPr lvl="0"/>
            <a:r>
              <a:rPr lang="en-US" sz="2400" b="1" dirty="0">
                <a:solidFill>
                  <a:srgbClr val="FFFFFF"/>
                </a:solidFill>
              </a:rPr>
              <a:t>Secondary Categories:</a:t>
            </a:r>
          </a:p>
          <a:p>
            <a:pPr lvl="1"/>
            <a:r>
              <a:rPr lang="en-US" sz="2400" dirty="0">
                <a:solidFill>
                  <a:srgbClr val="FFFFFF"/>
                </a:solidFill>
              </a:rPr>
              <a:t>Choking</a:t>
            </a:r>
          </a:p>
          <a:p>
            <a:pPr lvl="1"/>
            <a:r>
              <a:rPr lang="en-US" sz="2400" dirty="0">
                <a:solidFill>
                  <a:srgbClr val="FFFFFF"/>
                </a:solidFill>
              </a:rPr>
              <a:t>Injury Accidental </a:t>
            </a:r>
          </a:p>
          <a:p>
            <a:pPr lvl="1"/>
            <a:r>
              <a:rPr lang="en-US" sz="2400" dirty="0">
                <a:solidFill>
                  <a:srgbClr val="FFFFFF"/>
                </a:solidFill>
              </a:rPr>
              <a:t>Injury Self-Inflicted </a:t>
            </a:r>
          </a:p>
          <a:p>
            <a:pPr lvl="1"/>
            <a:r>
              <a:rPr lang="en-US" sz="2400" dirty="0">
                <a:solidFill>
                  <a:srgbClr val="FFFFFF"/>
                </a:solidFill>
              </a:rPr>
              <a:t>Injury Unexplained</a:t>
            </a:r>
          </a:p>
          <a:p>
            <a:pPr lvl="1"/>
            <a:r>
              <a:rPr lang="en-US" sz="2400" dirty="0">
                <a:solidFill>
                  <a:srgbClr val="FFFFFF"/>
                </a:solidFill>
              </a:rPr>
              <a:t>Medical Equipment Failure/Malfunction </a:t>
            </a:r>
          </a:p>
          <a:p>
            <a:pPr lvl="1"/>
            <a:r>
              <a:rPr lang="en-US" sz="2400" dirty="0">
                <a:solidFill>
                  <a:srgbClr val="FFFFFF"/>
                </a:solidFill>
              </a:rPr>
              <a:t>Pressure Injury (decubiti, pressure ulcer, pressure sore, bedsore) </a:t>
            </a:r>
          </a:p>
        </p:txBody>
      </p:sp>
    </p:spTree>
    <p:extLst>
      <p:ext uri="{BB962C8B-B14F-4D97-AF65-F5344CB8AC3E}">
        <p14:creationId xmlns:p14="http://schemas.microsoft.com/office/powerpoint/2010/main" val="8659875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77333" y="609600"/>
            <a:ext cx="9727575" cy="1320800"/>
          </a:xfrm>
        </p:spPr>
        <p:txBody>
          <a:bodyPr anchor="t">
            <a:normAutofit/>
          </a:bodyPr>
          <a:lstStyle/>
          <a:p>
            <a:pPr algn="ctr"/>
            <a:r>
              <a:rPr lang="en-US" sz="4000" b="1" dirty="0"/>
              <a:t>Category: Site Closure</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6184640" y="1930401"/>
            <a:ext cx="5596682" cy="4110962"/>
          </a:xfrm>
        </p:spPr>
        <p:txBody>
          <a:bodyPr>
            <a:normAutofit/>
          </a:bodyPr>
          <a:lstStyle/>
          <a:p>
            <a:pPr lvl="0">
              <a:lnSpc>
                <a:spcPct val="90000"/>
              </a:lnSpc>
            </a:pPr>
            <a:r>
              <a:rPr lang="en-US" sz="2400" dirty="0"/>
              <a:t>The emergency closure of a licensed or provider operated service location for one or more days. </a:t>
            </a:r>
          </a:p>
          <a:p>
            <a:pPr lvl="0">
              <a:lnSpc>
                <a:spcPct val="90000"/>
              </a:lnSpc>
            </a:pPr>
            <a:r>
              <a:rPr lang="en-US" sz="2400" b="1" dirty="0"/>
              <a:t>Secondary Categories:</a:t>
            </a:r>
          </a:p>
          <a:p>
            <a:pPr lvl="1">
              <a:lnSpc>
                <a:spcPct val="90000"/>
              </a:lnSpc>
            </a:pPr>
            <a:r>
              <a:rPr lang="en-US" sz="2400" dirty="0"/>
              <a:t>Infestation</a:t>
            </a:r>
          </a:p>
          <a:p>
            <a:pPr lvl="1">
              <a:lnSpc>
                <a:spcPct val="90000"/>
              </a:lnSpc>
            </a:pPr>
            <a:r>
              <a:rPr lang="en-US" sz="2400" dirty="0"/>
              <a:t>Loss of utilities</a:t>
            </a:r>
          </a:p>
          <a:p>
            <a:pPr lvl="1">
              <a:lnSpc>
                <a:spcPct val="90000"/>
              </a:lnSpc>
            </a:pPr>
            <a:r>
              <a:rPr lang="en-US" sz="2400" dirty="0"/>
              <a:t>Natural disaster/weather related</a:t>
            </a:r>
          </a:p>
          <a:p>
            <a:pPr lvl="1">
              <a:lnSpc>
                <a:spcPct val="90000"/>
              </a:lnSpc>
            </a:pPr>
            <a:r>
              <a:rPr lang="en-US" sz="2400" dirty="0"/>
              <a:t>Structural</a:t>
            </a:r>
          </a:p>
          <a:p>
            <a:pPr lvl="1">
              <a:lnSpc>
                <a:spcPct val="90000"/>
              </a:lnSpc>
            </a:pPr>
            <a:r>
              <a:rPr lang="en-US" sz="2400" dirty="0"/>
              <a:t>Other</a:t>
            </a:r>
          </a:p>
          <a:p>
            <a:pPr lvl="0">
              <a:lnSpc>
                <a:spcPct val="90000"/>
              </a:lnSpc>
            </a:pPr>
            <a:endParaRPr lang="en-US" dirty="0"/>
          </a:p>
          <a:p>
            <a:pPr lvl="0">
              <a:lnSpc>
                <a:spcPct val="90000"/>
              </a:lnSpc>
            </a:pPr>
            <a:endParaRPr lang="en-US" dirty="0"/>
          </a:p>
          <a:p>
            <a:pPr lvl="0">
              <a:lnSpc>
                <a:spcPct val="90000"/>
              </a:lnSpc>
            </a:pPr>
            <a:endParaRPr lang="en-US" dirty="0"/>
          </a:p>
          <a:p>
            <a:pPr lvl="0">
              <a:lnSpc>
                <a:spcPct val="90000"/>
              </a:lnSpc>
            </a:pPr>
            <a:endParaRPr lang="en-US" dirty="0"/>
          </a:p>
        </p:txBody>
      </p:sp>
      <p:pic>
        <p:nvPicPr>
          <p:cNvPr id="4" name="Picture 3">
            <a:extLst>
              <a:ext uri="{FF2B5EF4-FFF2-40B4-BE49-F238E27FC236}">
                <a16:creationId xmlns:a16="http://schemas.microsoft.com/office/drawing/2014/main" id="{44943677-F5D7-4DE5-8171-9559E9031902}"/>
              </a:ext>
            </a:extLst>
          </p:cNvPr>
          <p:cNvPicPr>
            <a:picLocks noChangeAspect="1"/>
          </p:cNvPicPr>
          <p:nvPr/>
        </p:nvPicPr>
        <p:blipFill rotWithShape="1">
          <a:blip r:embed="rId3"/>
          <a:srcRect t="37" r="1" b="122"/>
          <a:stretch/>
        </p:blipFill>
        <p:spPr>
          <a:xfrm>
            <a:off x="677333" y="1930400"/>
            <a:ext cx="5423429" cy="3882362"/>
          </a:xfrm>
          <a:prstGeom prst="rect">
            <a:avLst/>
          </a:prstGeom>
        </p:spPr>
      </p:pic>
    </p:spTree>
    <p:extLst>
      <p:ext uri="{BB962C8B-B14F-4D97-AF65-F5344CB8AC3E}">
        <p14:creationId xmlns:p14="http://schemas.microsoft.com/office/powerpoint/2010/main" val="307062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655050-C133-4D60-AF11-6E600E4DDDA8}"/>
              </a:ext>
            </a:extLst>
          </p:cNvPr>
          <p:cNvPicPr>
            <a:picLocks noChangeAspect="1"/>
          </p:cNvPicPr>
          <p:nvPr/>
        </p:nvPicPr>
        <p:blipFill rotWithShape="1">
          <a:blip r:embed="rId3">
            <a:duotone>
              <a:prstClr val="black"/>
              <a:schemeClr val="tx2">
                <a:tint val="45000"/>
                <a:satMod val="400000"/>
              </a:schemeClr>
            </a:duotone>
            <a:alphaModFix amt="40000"/>
          </a:blip>
          <a:srcRect t="10148" b="5583"/>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2098306" y="1318661"/>
            <a:ext cx="7555833" cy="1174282"/>
          </a:xfrm>
        </p:spPr>
        <p:txBody>
          <a:bodyPr>
            <a:normAutofit/>
          </a:bodyPr>
          <a:lstStyle/>
          <a:p>
            <a:pPr algn="ctr"/>
            <a:r>
              <a:rPr lang="en-US" sz="4000" b="1" dirty="0"/>
              <a:t>Category: Suicide Attempt</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1164657" y="4485372"/>
            <a:ext cx="9933271" cy="2194559"/>
          </a:xfrm>
        </p:spPr>
        <p:txBody>
          <a:bodyPr>
            <a:normAutofit/>
          </a:bodyPr>
          <a:lstStyle/>
          <a:p>
            <a:pPr lvl="1"/>
            <a:r>
              <a:rPr lang="en-US" sz="2400" dirty="0">
                <a:solidFill>
                  <a:srgbClr val="FFFFFF"/>
                </a:solidFill>
              </a:rPr>
              <a:t>The intentional and voluntary attempt to take one’s own life. </a:t>
            </a:r>
          </a:p>
          <a:p>
            <a:pPr lvl="1"/>
            <a:r>
              <a:rPr lang="en-US" sz="2400" b="1" dirty="0">
                <a:solidFill>
                  <a:srgbClr val="FFFFFF"/>
                </a:solidFill>
              </a:rPr>
              <a:t>Secondary Categories:</a:t>
            </a:r>
          </a:p>
          <a:p>
            <a:pPr lvl="2"/>
            <a:r>
              <a:rPr lang="en-US" sz="2400" dirty="0">
                <a:solidFill>
                  <a:srgbClr val="FFFFFF"/>
                </a:solidFill>
              </a:rPr>
              <a:t>Injury/Illness that Requires Medical Intervention </a:t>
            </a:r>
          </a:p>
          <a:p>
            <a:pPr lvl="2"/>
            <a:r>
              <a:rPr lang="en-US" sz="2400" dirty="0">
                <a:solidFill>
                  <a:srgbClr val="FFFFFF"/>
                </a:solidFill>
              </a:rPr>
              <a:t>No Injury/Illness that Requires Medical Intervention </a:t>
            </a:r>
          </a:p>
        </p:txBody>
      </p:sp>
    </p:spTree>
    <p:extLst>
      <p:ext uri="{BB962C8B-B14F-4D97-AF65-F5344CB8AC3E}">
        <p14:creationId xmlns:p14="http://schemas.microsoft.com/office/powerpoint/2010/main" val="16908880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5D9C2-9A6A-4126-B463-1675C60C65AF}"/>
              </a:ext>
            </a:extLst>
          </p:cNvPr>
          <p:cNvPicPr>
            <a:picLocks noChangeAspect="1"/>
          </p:cNvPicPr>
          <p:nvPr/>
        </p:nvPicPr>
        <p:blipFill rotWithShape="1">
          <a:blip r:embed="rId3"/>
          <a:srcRect l="18153" r="19826" b="-2"/>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3840480" y="1126156"/>
            <a:ext cx="6583680" cy="804244"/>
          </a:xfrm>
        </p:spPr>
        <p:txBody>
          <a:bodyPr>
            <a:normAutofit/>
          </a:bodyPr>
          <a:lstStyle/>
          <a:p>
            <a:r>
              <a:rPr lang="en-US" b="1" dirty="0"/>
              <a:t>Category: Medication Errors</a:t>
            </a:r>
          </a:p>
        </p:txBody>
      </p:sp>
      <p:pic>
        <p:nvPicPr>
          <p:cNvPr id="5" name="Picture 4">
            <a:extLst>
              <a:ext uri="{FF2B5EF4-FFF2-40B4-BE49-F238E27FC236}">
                <a16:creationId xmlns:a16="http://schemas.microsoft.com/office/drawing/2014/main" id="{DA54C08C-D4C7-49CE-A630-627ECC31A9AF}"/>
              </a:ext>
            </a:extLst>
          </p:cNvPr>
          <p:cNvPicPr>
            <a:picLocks noChangeAspect="1"/>
          </p:cNvPicPr>
          <p:nvPr/>
        </p:nvPicPr>
        <p:blipFill rotWithShape="1">
          <a:blip r:embed="rId4"/>
          <a:srcRect l="1130" r="12485" b="1"/>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4"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1">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840480" y="1930400"/>
            <a:ext cx="7940842" cy="4557882"/>
          </a:xfrm>
        </p:spPr>
        <p:txBody>
          <a:bodyPr>
            <a:normAutofit fontScale="92500" lnSpcReduction="10000"/>
          </a:bodyPr>
          <a:lstStyle/>
          <a:p>
            <a:pPr lvl="0">
              <a:lnSpc>
                <a:spcPct val="90000"/>
              </a:lnSpc>
            </a:pPr>
            <a:r>
              <a:rPr lang="en-US" sz="2400" dirty="0"/>
              <a:t>Any practice with the “Rights of Medication Administration” as described in the ODP Medication Administration Training Course. </a:t>
            </a:r>
          </a:p>
          <a:p>
            <a:pPr lvl="0">
              <a:lnSpc>
                <a:spcPct val="90000"/>
              </a:lnSpc>
            </a:pPr>
            <a:r>
              <a:rPr lang="en-US" sz="2400" b="1" dirty="0"/>
              <a:t>Secondary Categories:</a:t>
            </a:r>
          </a:p>
          <a:p>
            <a:pPr lvl="1">
              <a:lnSpc>
                <a:spcPct val="90000"/>
              </a:lnSpc>
            </a:pPr>
            <a:r>
              <a:rPr lang="en-US" sz="2400" dirty="0"/>
              <a:t>Wrong dose</a:t>
            </a:r>
          </a:p>
          <a:p>
            <a:pPr lvl="1">
              <a:lnSpc>
                <a:spcPct val="90000"/>
              </a:lnSpc>
            </a:pPr>
            <a:r>
              <a:rPr lang="en-US" sz="2400" dirty="0"/>
              <a:t>Wrong time</a:t>
            </a:r>
          </a:p>
          <a:p>
            <a:pPr lvl="1">
              <a:lnSpc>
                <a:spcPct val="90000"/>
              </a:lnSpc>
            </a:pPr>
            <a:r>
              <a:rPr lang="en-US" sz="2400" dirty="0"/>
              <a:t>Wrong route</a:t>
            </a:r>
          </a:p>
          <a:p>
            <a:pPr lvl="1">
              <a:lnSpc>
                <a:spcPct val="90000"/>
              </a:lnSpc>
            </a:pPr>
            <a:r>
              <a:rPr lang="en-US" sz="2400" dirty="0"/>
              <a:t>Wrong form</a:t>
            </a:r>
          </a:p>
          <a:p>
            <a:pPr lvl="1">
              <a:lnSpc>
                <a:spcPct val="90000"/>
              </a:lnSpc>
            </a:pPr>
            <a:r>
              <a:rPr lang="en-US" sz="2400" dirty="0"/>
              <a:t>Wrong position</a:t>
            </a:r>
          </a:p>
          <a:p>
            <a:pPr lvl="1">
              <a:lnSpc>
                <a:spcPct val="90000"/>
              </a:lnSpc>
            </a:pPr>
            <a:r>
              <a:rPr lang="en-US" sz="2400" dirty="0"/>
              <a:t>Wrong technique/method</a:t>
            </a:r>
          </a:p>
          <a:p>
            <a:pPr lvl="1">
              <a:lnSpc>
                <a:spcPct val="90000"/>
              </a:lnSpc>
            </a:pPr>
            <a:r>
              <a:rPr lang="en-US" sz="2400" dirty="0"/>
              <a:t>Omission </a:t>
            </a:r>
          </a:p>
          <a:p>
            <a:pPr lvl="1">
              <a:lnSpc>
                <a:spcPct val="90000"/>
              </a:lnSpc>
            </a:pPr>
            <a:r>
              <a:rPr lang="en-US" sz="2400" dirty="0"/>
              <a:t>Wrong person</a:t>
            </a:r>
            <a:endParaRPr lang="en-US" sz="2000" dirty="0"/>
          </a:p>
        </p:txBody>
      </p:sp>
    </p:spTree>
    <p:extLst>
      <p:ext uri="{BB962C8B-B14F-4D97-AF65-F5344CB8AC3E}">
        <p14:creationId xmlns:p14="http://schemas.microsoft.com/office/powerpoint/2010/main" val="43470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7517DF-7F60-42B5-B97E-A7D45A828CCA}"/>
              </a:ext>
            </a:extLst>
          </p:cNvPr>
          <p:cNvPicPr>
            <a:picLocks noChangeAspect="1"/>
          </p:cNvPicPr>
          <p:nvPr/>
        </p:nvPicPr>
        <p:blipFill rotWithShape="1">
          <a:blip r:embed="rId3">
            <a:duotone>
              <a:prstClr val="black"/>
              <a:schemeClr val="tx2">
                <a:tint val="45000"/>
                <a:satMod val="400000"/>
              </a:schemeClr>
            </a:duotone>
            <a:alphaModFix amt="40000"/>
          </a:blip>
          <a:srcRect t="5245" b="15249"/>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93018" y="2271562"/>
            <a:ext cx="8580983" cy="1157437"/>
          </a:xfrm>
        </p:spPr>
        <p:txBody>
          <a:bodyPr>
            <a:normAutofit/>
          </a:bodyPr>
          <a:lstStyle/>
          <a:p>
            <a:r>
              <a:rPr lang="en-US" b="1" dirty="0"/>
              <a:t>Category: Physical Restraint</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65760" y="3429000"/>
            <a:ext cx="8908242" cy="3029552"/>
          </a:xfrm>
        </p:spPr>
        <p:txBody>
          <a:bodyPr>
            <a:normAutofit/>
          </a:bodyPr>
          <a:lstStyle/>
          <a:p>
            <a:pPr lvl="0"/>
            <a:r>
              <a:rPr lang="en-US" sz="2400" dirty="0">
                <a:solidFill>
                  <a:srgbClr val="FFFFFF"/>
                </a:solidFill>
              </a:rPr>
              <a:t>A physical hands-on method that restricts, immobilizes, or reduces a participant’s ability to move his or her arms, legs, head, or other body parts freely. </a:t>
            </a:r>
          </a:p>
          <a:p>
            <a:pPr lvl="0"/>
            <a:r>
              <a:rPr lang="en-US" sz="2400" b="1" dirty="0">
                <a:solidFill>
                  <a:srgbClr val="FFFFFF"/>
                </a:solidFill>
              </a:rPr>
              <a:t>Secondary Categories:</a:t>
            </a:r>
          </a:p>
          <a:p>
            <a:pPr lvl="1"/>
            <a:r>
              <a:rPr lang="en-US" sz="2400" dirty="0">
                <a:solidFill>
                  <a:srgbClr val="FFFFFF"/>
                </a:solidFill>
              </a:rPr>
              <a:t>Human Rights Team Approved Restrictive Intervention </a:t>
            </a:r>
          </a:p>
          <a:p>
            <a:pPr lvl="1"/>
            <a:r>
              <a:rPr lang="en-US" sz="2400" dirty="0">
                <a:solidFill>
                  <a:srgbClr val="FFFFFF"/>
                </a:solidFill>
              </a:rPr>
              <a:t>Provider Emergency Protocol </a:t>
            </a:r>
          </a:p>
        </p:txBody>
      </p:sp>
    </p:spTree>
    <p:extLst>
      <p:ext uri="{BB962C8B-B14F-4D97-AF65-F5344CB8AC3E}">
        <p14:creationId xmlns:p14="http://schemas.microsoft.com/office/powerpoint/2010/main" val="309041131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15A3-1C63-4020-8F9E-CA54A86A5A88}"/>
              </a:ext>
            </a:extLst>
          </p:cNvPr>
          <p:cNvSpPr>
            <a:spLocks noGrp="1"/>
          </p:cNvSpPr>
          <p:nvPr>
            <p:ph type="ctrTitle"/>
          </p:nvPr>
        </p:nvSpPr>
        <p:spPr>
          <a:xfrm>
            <a:off x="4831882" y="1124270"/>
            <a:ext cx="5005137" cy="3784614"/>
          </a:xfrm>
        </p:spPr>
        <p:txBody>
          <a:bodyPr>
            <a:normAutofit/>
          </a:bodyPr>
          <a:lstStyle/>
          <a:p>
            <a:pPr algn="l"/>
            <a:r>
              <a:rPr lang="en-US" sz="6000" b="1" dirty="0">
                <a:effectLst>
                  <a:outerShdw blurRad="38100" dist="38100" dir="2700000" algn="tl">
                    <a:srgbClr val="000000">
                      <a:alpha val="43137"/>
                    </a:srgbClr>
                  </a:outerShdw>
                </a:effectLst>
              </a:rPr>
              <a:t>Incident Management Roles</a:t>
            </a:r>
          </a:p>
        </p:txBody>
      </p:sp>
      <p:sp>
        <p:nvSpPr>
          <p:cNvPr id="41" name="Isosceles Triangle 40">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AB38FA1-4720-46DE-B13D-0DC041382A03}"/>
              </a:ext>
            </a:extLst>
          </p:cNvPr>
          <p:cNvPicPr>
            <a:picLocks noChangeAspect="1"/>
          </p:cNvPicPr>
          <p:nvPr/>
        </p:nvPicPr>
        <p:blipFill>
          <a:blip r:embed="rId3"/>
          <a:stretch>
            <a:fillRect/>
          </a:stretch>
        </p:blipFill>
        <p:spPr>
          <a:xfrm>
            <a:off x="888604" y="1540678"/>
            <a:ext cx="3765692" cy="3784614"/>
          </a:xfrm>
          <a:prstGeom prst="rect">
            <a:avLst/>
          </a:prstGeom>
        </p:spPr>
      </p:pic>
    </p:spTree>
    <p:extLst>
      <p:ext uri="{BB962C8B-B14F-4D97-AF65-F5344CB8AC3E}">
        <p14:creationId xmlns:p14="http://schemas.microsoft.com/office/powerpoint/2010/main" val="3610535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73256" y="404261"/>
            <a:ext cx="9788892" cy="1376413"/>
          </a:xfrm>
        </p:spPr>
        <p:txBody>
          <a:bodyPr anchor="ctr">
            <a:normAutofit/>
          </a:bodyPr>
          <a:lstStyle/>
          <a:p>
            <a:r>
              <a:rPr lang="en-US" sz="4000" b="1" dirty="0">
                <a:effectLst>
                  <a:outerShdw blurRad="38100" dist="38100" dir="2700000" algn="tl">
                    <a:srgbClr val="000000">
                      <a:alpha val="43137"/>
                    </a:srgbClr>
                  </a:outerShdw>
                </a:effectLst>
              </a:rPr>
              <a:t>Initial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Reporter</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647976" y="336885"/>
            <a:ext cx="8191098" cy="6381550"/>
          </a:xfrm>
        </p:spPr>
        <p:txBody>
          <a:bodyPr>
            <a:normAutofit/>
          </a:bodyPr>
          <a:lstStyle/>
          <a:p>
            <a:pPr lvl="0">
              <a:lnSpc>
                <a:spcPct val="90000"/>
              </a:lnSpc>
            </a:pPr>
            <a:r>
              <a:rPr lang="en-US" sz="2400" dirty="0"/>
              <a:t>An </a:t>
            </a:r>
            <a:r>
              <a:rPr lang="en-US" sz="2400" b="1" dirty="0"/>
              <a:t>initial reporter </a:t>
            </a:r>
            <a:r>
              <a:rPr lang="en-US" sz="2400" dirty="0"/>
              <a:t>is any person who witnesses or experiences the incident, is informed of an allegation of an incident, or is the first to discover or recognize the signs of an incident. Initial reporters may be participants receiving services, family members, community members or service system staff.</a:t>
            </a:r>
          </a:p>
          <a:p>
            <a:pPr lvl="0">
              <a:lnSpc>
                <a:spcPct val="90000"/>
              </a:lnSpc>
            </a:pPr>
            <a:r>
              <a:rPr lang="en-US" sz="2400" b="1" dirty="0"/>
              <a:t>As an initial reporter you must:</a:t>
            </a:r>
          </a:p>
          <a:p>
            <a:pPr lvl="1">
              <a:lnSpc>
                <a:spcPct val="90000"/>
              </a:lnSpc>
            </a:pPr>
            <a:r>
              <a:rPr lang="en-US" sz="2400" dirty="0"/>
              <a:t>Respond to the situation by taking immediate action to protect the participant’s health, safety, welfare and rights.</a:t>
            </a:r>
          </a:p>
          <a:p>
            <a:pPr lvl="1">
              <a:lnSpc>
                <a:spcPct val="90000"/>
              </a:lnSpc>
            </a:pPr>
            <a:r>
              <a:rPr lang="en-US" sz="2400" dirty="0"/>
              <a:t>Notify the appropriate reporting entity’s point person of the incident. </a:t>
            </a:r>
          </a:p>
          <a:p>
            <a:pPr lvl="1">
              <a:lnSpc>
                <a:spcPct val="90000"/>
              </a:lnSpc>
            </a:pPr>
            <a:r>
              <a:rPr lang="en-US" sz="2400" dirty="0"/>
              <a:t>Document observations, as needed.</a:t>
            </a:r>
          </a:p>
          <a:p>
            <a:pPr lvl="1">
              <a:lnSpc>
                <a:spcPct val="90000"/>
              </a:lnSpc>
            </a:pPr>
            <a:r>
              <a:rPr lang="en-US" sz="2400" dirty="0"/>
              <a:t>Comply with the applicable laws and regulations for incidents of alleged abuse, neglect, or exploitation. </a:t>
            </a:r>
          </a:p>
          <a:p>
            <a:pPr lvl="1">
              <a:lnSpc>
                <a:spcPct val="90000"/>
              </a:lnSpc>
            </a:pPr>
            <a:r>
              <a:rPr lang="en-US" sz="2400" dirty="0"/>
              <a:t>Do NOT discuss the incident with others.</a:t>
            </a:r>
          </a:p>
        </p:txBody>
      </p:sp>
      <p:pic>
        <p:nvPicPr>
          <p:cNvPr id="5" name="Picture 4">
            <a:extLst>
              <a:ext uri="{FF2B5EF4-FFF2-40B4-BE49-F238E27FC236}">
                <a16:creationId xmlns:a16="http://schemas.microsoft.com/office/drawing/2014/main" id="{98BC6A58-289B-4980-BCF2-2693F2D3D956}"/>
              </a:ext>
            </a:extLst>
          </p:cNvPr>
          <p:cNvPicPr>
            <a:picLocks noChangeAspect="1"/>
          </p:cNvPicPr>
          <p:nvPr/>
        </p:nvPicPr>
        <p:blipFill>
          <a:blip r:embed="rId3"/>
          <a:stretch>
            <a:fillRect/>
          </a:stretch>
        </p:blipFill>
        <p:spPr>
          <a:xfrm>
            <a:off x="173256" y="1780674"/>
            <a:ext cx="3640806" cy="3658479"/>
          </a:xfrm>
          <a:prstGeom prst="rect">
            <a:avLst/>
          </a:prstGeom>
        </p:spPr>
      </p:pic>
    </p:spTree>
    <p:extLst>
      <p:ext uri="{BB962C8B-B14F-4D97-AF65-F5344CB8AC3E}">
        <p14:creationId xmlns:p14="http://schemas.microsoft.com/office/powerpoint/2010/main" val="2134280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481264" y="397369"/>
            <a:ext cx="8021528" cy="796164"/>
          </a:xfrm>
        </p:spPr>
        <p:txBody>
          <a:bodyPr>
            <a:normAutofit/>
          </a:bodyPr>
          <a:lstStyle/>
          <a:p>
            <a:r>
              <a:rPr lang="en-US" sz="4000" b="1" dirty="0">
                <a:effectLst>
                  <a:outerShdw blurRad="38100" dist="38100" dir="2700000" algn="tl">
                    <a:srgbClr val="000000">
                      <a:alpha val="43137"/>
                    </a:srgbClr>
                  </a:outerShdw>
                </a:effectLst>
              </a:rPr>
              <a:t>Point Person</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994484" y="490888"/>
            <a:ext cx="7797576" cy="6147907"/>
          </a:xfrm>
        </p:spPr>
        <p:txBody>
          <a:bodyPr>
            <a:normAutofit/>
          </a:bodyPr>
          <a:lstStyle/>
          <a:p>
            <a:pPr lvl="0"/>
            <a:r>
              <a:rPr lang="en-US" sz="2400" dirty="0"/>
              <a:t>The </a:t>
            </a:r>
            <a:r>
              <a:rPr lang="en-US" sz="2400" b="1" dirty="0"/>
              <a:t>point person</a:t>
            </a:r>
            <a:r>
              <a:rPr lang="en-US" sz="2400" dirty="0"/>
              <a:t> is a person that receives information from an initial reporter and is responsible to manage the incident from beginning to end. </a:t>
            </a:r>
          </a:p>
          <a:p>
            <a:pPr lvl="0"/>
            <a:r>
              <a:rPr lang="en-US" sz="2400" b="1" dirty="0"/>
              <a:t>The point person must ensure:</a:t>
            </a:r>
          </a:p>
          <a:p>
            <a:pPr lvl="1"/>
            <a:r>
              <a:rPr lang="en-US" sz="2400" dirty="0"/>
              <a:t>All actions needed to protect the health, safety, rights and welfare of the participant are taken.</a:t>
            </a:r>
          </a:p>
          <a:p>
            <a:pPr lvl="1"/>
            <a:r>
              <a:rPr lang="en-US" sz="2400" dirty="0"/>
              <a:t>Referral to victim’s assistance services is offered.</a:t>
            </a:r>
          </a:p>
          <a:p>
            <a:pPr lvl="1"/>
            <a:r>
              <a:rPr lang="en-US" sz="2400" dirty="0"/>
              <a:t>If applicable, the target is separated from the victim.</a:t>
            </a:r>
          </a:p>
          <a:p>
            <a:pPr lvl="1"/>
            <a:r>
              <a:rPr lang="en-US" sz="2400" dirty="0"/>
              <a:t>If applicable, contacts APS/CPS/OAPS/police/etc. </a:t>
            </a:r>
          </a:p>
          <a:p>
            <a:pPr lvl="1"/>
            <a:r>
              <a:rPr lang="en-US" sz="2400" dirty="0"/>
              <a:t>Inform the victim’s family/guardian/designee.</a:t>
            </a:r>
          </a:p>
          <a:p>
            <a:pPr lvl="1"/>
            <a:r>
              <a:rPr lang="en-US" sz="2400" dirty="0"/>
              <a:t>Enter initial incident report and finalize the incident.</a:t>
            </a:r>
          </a:p>
        </p:txBody>
      </p:sp>
      <p:pic>
        <p:nvPicPr>
          <p:cNvPr id="4" name="Picture 3">
            <a:extLst>
              <a:ext uri="{FF2B5EF4-FFF2-40B4-BE49-F238E27FC236}">
                <a16:creationId xmlns:a16="http://schemas.microsoft.com/office/drawing/2014/main" id="{1C2145ED-880B-493B-852F-F25E740D6EF6}"/>
              </a:ext>
            </a:extLst>
          </p:cNvPr>
          <p:cNvPicPr>
            <a:picLocks noChangeAspect="1"/>
          </p:cNvPicPr>
          <p:nvPr/>
        </p:nvPicPr>
        <p:blipFill>
          <a:blip r:embed="rId3"/>
          <a:stretch>
            <a:fillRect/>
          </a:stretch>
        </p:blipFill>
        <p:spPr>
          <a:xfrm>
            <a:off x="233576" y="1462239"/>
            <a:ext cx="3639627" cy="3664014"/>
          </a:xfrm>
          <a:prstGeom prst="rect">
            <a:avLst/>
          </a:prstGeom>
        </p:spPr>
      </p:pic>
    </p:spTree>
    <p:extLst>
      <p:ext uri="{BB962C8B-B14F-4D97-AF65-F5344CB8AC3E}">
        <p14:creationId xmlns:p14="http://schemas.microsoft.com/office/powerpoint/2010/main" val="1946802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97016" y="539016"/>
            <a:ext cx="8529296" cy="1239680"/>
          </a:xfrm>
        </p:spPr>
        <p:txBody>
          <a:bodyPr>
            <a:normAutofit/>
          </a:bodyPr>
          <a:lstStyle/>
          <a:p>
            <a:r>
              <a:rPr lang="en-US" sz="4000" b="1" dirty="0">
                <a:effectLst>
                  <a:outerShdw blurRad="38100" dist="38100" dir="2700000" algn="tl">
                    <a:srgbClr val="000000">
                      <a:alpha val="43137"/>
                    </a:srgbClr>
                  </a:outerShdw>
                </a:effectLst>
              </a:rPr>
              <a:t>Certified Investigator</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523875" y="1482291"/>
            <a:ext cx="7016816" cy="5156504"/>
          </a:xfrm>
        </p:spPr>
        <p:txBody>
          <a:bodyPr>
            <a:normAutofit/>
          </a:bodyPr>
          <a:lstStyle/>
          <a:p>
            <a:pPr lvl="0"/>
            <a:r>
              <a:rPr lang="en-US" sz="2400" dirty="0"/>
              <a:t>A </a:t>
            </a:r>
            <a:r>
              <a:rPr lang="en-US" sz="2400" b="1" dirty="0"/>
              <a:t>Certified Investigator </a:t>
            </a:r>
            <a:r>
              <a:rPr lang="en-US" sz="2400" dirty="0"/>
              <a:t>(CI) is a person who has been trained and certified by the Department to conduct investigations. </a:t>
            </a:r>
          </a:p>
          <a:p>
            <a:pPr lvl="0"/>
            <a:r>
              <a:rPr lang="en-US" sz="2400" b="1" dirty="0"/>
              <a:t>The CI must:</a:t>
            </a:r>
          </a:p>
          <a:p>
            <a:pPr lvl="1"/>
            <a:r>
              <a:rPr lang="en-US" sz="2400" dirty="0"/>
              <a:t>Conduct investigations using the process, standards of quality, and template(s) outlined in the most current ODP CI manual.</a:t>
            </a:r>
          </a:p>
          <a:p>
            <a:pPr lvl="1"/>
            <a:r>
              <a:rPr lang="en-US" sz="2400" dirty="0"/>
              <a:t>Create a CI Report and enter the investigation information in the Department’s information management system.</a:t>
            </a:r>
          </a:p>
        </p:txBody>
      </p:sp>
      <p:pic>
        <p:nvPicPr>
          <p:cNvPr id="4" name="Picture 3">
            <a:extLst>
              <a:ext uri="{FF2B5EF4-FFF2-40B4-BE49-F238E27FC236}">
                <a16:creationId xmlns:a16="http://schemas.microsoft.com/office/drawing/2014/main" id="{5372FD14-A1F2-48FB-ACDF-90CA9B55073B}"/>
              </a:ext>
            </a:extLst>
          </p:cNvPr>
          <p:cNvPicPr>
            <a:picLocks noChangeAspect="1"/>
          </p:cNvPicPr>
          <p:nvPr/>
        </p:nvPicPr>
        <p:blipFill>
          <a:blip r:embed="rId3"/>
          <a:stretch>
            <a:fillRect/>
          </a:stretch>
        </p:blipFill>
        <p:spPr>
          <a:xfrm>
            <a:off x="426081" y="1596993"/>
            <a:ext cx="3639627" cy="3664014"/>
          </a:xfrm>
          <a:prstGeom prst="rect">
            <a:avLst/>
          </a:prstGeom>
        </p:spPr>
      </p:pic>
    </p:spTree>
    <p:extLst>
      <p:ext uri="{BB962C8B-B14F-4D97-AF65-F5344CB8AC3E}">
        <p14:creationId xmlns:p14="http://schemas.microsoft.com/office/powerpoint/2010/main" val="148997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286933" y="486076"/>
            <a:ext cx="10197494" cy="1053967"/>
          </a:xfrm>
        </p:spPr>
        <p:txBody>
          <a:bodyPr>
            <a:normAutofit/>
          </a:bodyPr>
          <a:lstStyle/>
          <a:p>
            <a:pPr algn="ctr"/>
            <a:r>
              <a:rPr lang="en-US" b="1" dirty="0"/>
              <a:t>Purpose of an Incident Management System</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04B7EAC7-0A64-4BFA-B556-609A3CC96323}"/>
              </a:ext>
            </a:extLst>
          </p:cNvPr>
          <p:cNvGraphicFramePr>
            <a:graphicFrameLocks noGrp="1"/>
          </p:cNvGraphicFramePr>
          <p:nvPr>
            <p:ph idx="1"/>
            <p:extLst>
              <p:ext uri="{D42A27DB-BD31-4B8C-83A1-F6EECF244321}">
                <p14:modId xmlns:p14="http://schemas.microsoft.com/office/powerpoint/2010/main" val="2394652000"/>
              </p:ext>
            </p:extLst>
          </p:nvPr>
        </p:nvGraphicFramePr>
        <p:xfrm>
          <a:off x="1286933" y="1260909"/>
          <a:ext cx="9618133" cy="5351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24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314426" y="413886"/>
            <a:ext cx="8249325" cy="1019478"/>
          </a:xfrm>
        </p:spPr>
        <p:txBody>
          <a:bodyPr>
            <a:normAutofit/>
          </a:bodyPr>
          <a:lstStyle/>
          <a:p>
            <a:r>
              <a:rPr lang="en-US" sz="4000" b="1" dirty="0">
                <a:effectLst>
                  <a:outerShdw blurRad="38100" dist="38100" dir="2700000" algn="tl">
                    <a:srgbClr val="000000">
                      <a:alpha val="43137"/>
                    </a:srgbClr>
                  </a:outerShdw>
                </a:effectLst>
              </a:rPr>
              <a:t>Incident Manager</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173192" y="1251284"/>
            <a:ext cx="7704382" cy="5387512"/>
          </a:xfrm>
        </p:spPr>
        <p:txBody>
          <a:bodyPr>
            <a:noAutofit/>
          </a:bodyPr>
          <a:lstStyle/>
          <a:p>
            <a:pPr lvl="0"/>
            <a:r>
              <a:rPr lang="en-US" sz="2000" dirty="0"/>
              <a:t>The </a:t>
            </a:r>
            <a:r>
              <a:rPr lang="en-US" sz="2000" b="1" dirty="0"/>
              <a:t>Incident Manager </a:t>
            </a:r>
            <a:r>
              <a:rPr lang="en-US" sz="2000" dirty="0"/>
              <a:t>is the person designated by a provider or SCO who has overall responsibility for incident management. </a:t>
            </a:r>
          </a:p>
          <a:p>
            <a:pPr lvl="0"/>
            <a:r>
              <a:rPr lang="en-US" sz="2000" b="1" dirty="0"/>
              <a:t>The Incident Manger must ensure:</a:t>
            </a:r>
          </a:p>
          <a:p>
            <a:pPr lvl="1"/>
            <a:r>
              <a:rPr lang="en-US" sz="2000" dirty="0"/>
              <a:t>The point person(s) has completed all required actions and activities</a:t>
            </a:r>
          </a:p>
          <a:p>
            <a:pPr lvl="1"/>
            <a:r>
              <a:rPr lang="en-US" sz="2000" dirty="0"/>
              <a:t>Corrective actions are implemented and monitored.</a:t>
            </a:r>
          </a:p>
          <a:p>
            <a:pPr lvl="1"/>
            <a:r>
              <a:rPr lang="en-US" sz="2000" dirty="0"/>
              <a:t>All quality and risk management activities are completed.</a:t>
            </a:r>
          </a:p>
          <a:p>
            <a:pPr lvl="1"/>
            <a:r>
              <a:rPr lang="en-US" sz="2000" dirty="0"/>
              <a:t>Administrative reviews are conducted for all incidents that were investigated </a:t>
            </a:r>
          </a:p>
          <a:p>
            <a:pPr lvl="1"/>
            <a:r>
              <a:rPr lang="en-US" sz="2000" dirty="0"/>
              <a:t>Participants and families or persons designated by the participant are offered education, training, and information about incident management policies and procedures.</a:t>
            </a:r>
          </a:p>
        </p:txBody>
      </p:sp>
      <p:pic>
        <p:nvPicPr>
          <p:cNvPr id="4" name="Picture 3">
            <a:extLst>
              <a:ext uri="{FF2B5EF4-FFF2-40B4-BE49-F238E27FC236}">
                <a16:creationId xmlns:a16="http://schemas.microsoft.com/office/drawing/2014/main" id="{9A0788C3-612D-4EB3-9C5D-5F9732D838B4}"/>
              </a:ext>
            </a:extLst>
          </p:cNvPr>
          <p:cNvPicPr>
            <a:picLocks noChangeAspect="1"/>
          </p:cNvPicPr>
          <p:nvPr/>
        </p:nvPicPr>
        <p:blipFill>
          <a:blip r:embed="rId3"/>
          <a:stretch>
            <a:fillRect/>
          </a:stretch>
        </p:blipFill>
        <p:spPr>
          <a:xfrm>
            <a:off x="427686" y="1433364"/>
            <a:ext cx="3639627" cy="3664014"/>
          </a:xfrm>
          <a:prstGeom prst="rect">
            <a:avLst/>
          </a:prstGeom>
        </p:spPr>
      </p:pic>
    </p:spTree>
    <p:extLst>
      <p:ext uri="{BB962C8B-B14F-4D97-AF65-F5344CB8AC3E}">
        <p14:creationId xmlns:p14="http://schemas.microsoft.com/office/powerpoint/2010/main" val="3514017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82880" y="404262"/>
            <a:ext cx="8543431" cy="1192732"/>
          </a:xfrm>
        </p:spPr>
        <p:txBody>
          <a:bodyPr>
            <a:normAutofit/>
          </a:bodyPr>
          <a:lstStyle/>
          <a:p>
            <a:r>
              <a:rPr lang="en-US" sz="4000" b="1" dirty="0">
                <a:effectLst>
                  <a:outerShdw blurRad="38100" dist="38100" dir="2700000" algn="tl">
                    <a:srgbClr val="000000">
                      <a:alpha val="43137"/>
                    </a:srgbClr>
                  </a:outerShdw>
                </a:effectLst>
              </a:rPr>
              <a:t>Manager, Quality &amp; Compliance</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907856" y="1443790"/>
            <a:ext cx="7796463" cy="5195006"/>
          </a:xfrm>
        </p:spPr>
        <p:txBody>
          <a:bodyPr>
            <a:normAutofit/>
          </a:bodyPr>
          <a:lstStyle/>
          <a:p>
            <a:pPr lvl="0"/>
            <a:r>
              <a:rPr lang="en-US" sz="2400" dirty="0"/>
              <a:t>UCP has a </a:t>
            </a:r>
            <a:r>
              <a:rPr lang="en-US" sz="2400" b="1" dirty="0"/>
              <a:t>Manager, Quality &amp; Compliance</a:t>
            </a:r>
            <a:r>
              <a:rPr lang="en-US" sz="2400" dirty="0"/>
              <a:t>, who is involved in incidents from the time of reporting through finalization.</a:t>
            </a:r>
          </a:p>
          <a:p>
            <a:pPr lvl="0"/>
            <a:r>
              <a:rPr lang="en-US" sz="2400" dirty="0"/>
              <a:t>The Manager, Quality and Compliance:</a:t>
            </a:r>
          </a:p>
          <a:p>
            <a:pPr lvl="1"/>
            <a:r>
              <a:rPr lang="en-US" sz="2400" dirty="0"/>
              <a:t>Supports initial reporters, point persons, certified investigators and incident managers in ensuring they are compliant in all their responsibilities.</a:t>
            </a:r>
          </a:p>
          <a:p>
            <a:pPr lvl="1"/>
            <a:r>
              <a:rPr lang="en-US" sz="2400" dirty="0"/>
              <a:t>Analyzes incident data and creates the charts, graphs and tracking systems used to make plans of action.</a:t>
            </a:r>
          </a:p>
          <a:p>
            <a:pPr lvl="1"/>
            <a:r>
              <a:rPr lang="en-US" sz="2400" dirty="0"/>
              <a:t>Reviews and tracks all Corrective Actions Plans (CAPs).</a:t>
            </a:r>
          </a:p>
        </p:txBody>
      </p:sp>
      <p:pic>
        <p:nvPicPr>
          <p:cNvPr id="4" name="Picture 3">
            <a:extLst>
              <a:ext uri="{FF2B5EF4-FFF2-40B4-BE49-F238E27FC236}">
                <a16:creationId xmlns:a16="http://schemas.microsoft.com/office/drawing/2014/main" id="{F673427A-5954-42A2-AE5B-99C398AFDF66}"/>
              </a:ext>
            </a:extLst>
          </p:cNvPr>
          <p:cNvPicPr>
            <a:picLocks noChangeAspect="1"/>
          </p:cNvPicPr>
          <p:nvPr/>
        </p:nvPicPr>
        <p:blipFill>
          <a:blip r:embed="rId3"/>
          <a:stretch>
            <a:fillRect/>
          </a:stretch>
        </p:blipFill>
        <p:spPr>
          <a:xfrm>
            <a:off x="377955" y="1529616"/>
            <a:ext cx="3639627" cy="3664014"/>
          </a:xfrm>
          <a:prstGeom prst="rect">
            <a:avLst/>
          </a:prstGeom>
        </p:spPr>
      </p:pic>
    </p:spTree>
    <p:extLst>
      <p:ext uri="{BB962C8B-B14F-4D97-AF65-F5344CB8AC3E}">
        <p14:creationId xmlns:p14="http://schemas.microsoft.com/office/powerpoint/2010/main" val="3433249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15A3-1C63-4020-8F9E-CA54A86A5A88}"/>
              </a:ext>
            </a:extLst>
          </p:cNvPr>
          <p:cNvSpPr>
            <a:spLocks noGrp="1"/>
          </p:cNvSpPr>
          <p:nvPr>
            <p:ph type="ctrTitle"/>
          </p:nvPr>
        </p:nvSpPr>
        <p:spPr>
          <a:xfrm>
            <a:off x="609601" y="4385066"/>
            <a:ext cx="10923638" cy="1399717"/>
          </a:xfrm>
        </p:spPr>
        <p:txBody>
          <a:bodyPr>
            <a:normAutofit/>
          </a:bodyPr>
          <a:lstStyle/>
          <a:p>
            <a:pPr algn="ctr"/>
            <a:r>
              <a:rPr lang="en-US" sz="6600" b="1" dirty="0">
                <a:solidFill>
                  <a:schemeClr val="tx1"/>
                </a:solidFill>
                <a:effectLst>
                  <a:outerShdw blurRad="38100" dist="38100" dir="2700000" algn="tl">
                    <a:srgbClr val="000000">
                      <a:alpha val="43137"/>
                    </a:srgbClr>
                  </a:outerShdw>
                </a:effectLst>
              </a:rPr>
              <a:t>Your Role</a:t>
            </a:r>
          </a:p>
        </p:txBody>
      </p:sp>
      <p:sp>
        <p:nvSpPr>
          <p:cNvPr id="14" name="Rectangle 1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35107A1C-30B6-4E5B-A9B9-11A26A4328B4}"/>
              </a:ext>
            </a:extLst>
          </p:cNvPr>
          <p:cNvPicPr>
            <a:picLocks noChangeAspect="1"/>
          </p:cNvPicPr>
          <p:nvPr/>
        </p:nvPicPr>
        <p:blipFill rotWithShape="1">
          <a:blip r:embed="rId3"/>
          <a:srcRect t="17938" b="14942"/>
          <a:stretch/>
        </p:blipFill>
        <p:spPr>
          <a:xfrm>
            <a:off x="20" y="3"/>
            <a:ext cx="6050260" cy="409166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EA510C22-9DBE-418C-A3C7-1A1BCBD089D9}"/>
              </a:ext>
            </a:extLst>
          </p:cNvPr>
          <p:cNvPicPr>
            <a:picLocks noChangeAspect="1"/>
          </p:cNvPicPr>
          <p:nvPr/>
        </p:nvPicPr>
        <p:blipFill rotWithShape="1">
          <a:blip r:embed="rId4"/>
          <a:srcRect r="3" b="9727"/>
          <a:stretch/>
        </p:blipFill>
        <p:spPr>
          <a:xfrm>
            <a:off x="6141719" y="-683"/>
            <a:ext cx="6050280" cy="4092348"/>
          </a:xfrm>
          <a:prstGeom prst="rect">
            <a:avLst/>
          </a:prstGeom>
        </p:spPr>
      </p:pic>
    </p:spTree>
    <p:extLst>
      <p:ext uri="{BB962C8B-B14F-4D97-AF65-F5344CB8AC3E}">
        <p14:creationId xmlns:p14="http://schemas.microsoft.com/office/powerpoint/2010/main" val="244049401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078029" y="-49284"/>
            <a:ext cx="5938787" cy="1550825"/>
          </a:xfrm>
        </p:spPr>
        <p:txBody>
          <a:bodyPr anchor="ctr">
            <a:normAutofit/>
          </a:bodyPr>
          <a:lstStyle/>
          <a:p>
            <a:r>
              <a:rPr lang="en-US" b="1" dirty="0"/>
              <a:t>Focus of the IM Bulletin:</a:t>
            </a:r>
          </a:p>
        </p:txBody>
      </p:sp>
      <p:sp>
        <p:nvSpPr>
          <p:cNvPr id="20" name="Isosceles Triangle 19">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81FB2E80-D465-42F7-80C6-760C9C00CB7E}"/>
              </a:ext>
            </a:extLst>
          </p:cNvPr>
          <p:cNvSpPr>
            <a:spLocks noGrp="1"/>
          </p:cNvSpPr>
          <p:nvPr>
            <p:ph idx="1"/>
          </p:nvPr>
        </p:nvSpPr>
        <p:spPr>
          <a:xfrm>
            <a:off x="1078029" y="1183907"/>
            <a:ext cx="6814686" cy="4857457"/>
          </a:xfrm>
        </p:spPr>
        <p:txBody>
          <a:bodyPr>
            <a:normAutofit/>
          </a:bodyPr>
          <a:lstStyle/>
          <a:p>
            <a:pPr marL="0" indent="0">
              <a:buNone/>
            </a:pPr>
            <a:r>
              <a:rPr lang="en-US" sz="2400" dirty="0"/>
              <a:t>We know that unsafe and unhealthy things happen to the participants we support. </a:t>
            </a:r>
          </a:p>
          <a:p>
            <a:pPr marL="0" indent="0">
              <a:buNone/>
            </a:pPr>
            <a:r>
              <a:rPr lang="en-US" sz="2400" dirty="0"/>
              <a:t>YOUR ROLE as an </a:t>
            </a:r>
            <a:r>
              <a:rPr lang="en-US" sz="2400" b="1" dirty="0"/>
              <a:t>initial reporter </a:t>
            </a:r>
            <a:r>
              <a:rPr lang="en-US" sz="2400" dirty="0"/>
              <a:t>is to:</a:t>
            </a:r>
          </a:p>
          <a:p>
            <a:pPr marL="0" indent="0">
              <a:buNone/>
            </a:pPr>
            <a:endParaRPr lang="en-US" dirty="0"/>
          </a:p>
        </p:txBody>
      </p:sp>
      <p:pic>
        <p:nvPicPr>
          <p:cNvPr id="12" name="Picture 11">
            <a:extLst>
              <a:ext uri="{FF2B5EF4-FFF2-40B4-BE49-F238E27FC236}">
                <a16:creationId xmlns:a16="http://schemas.microsoft.com/office/drawing/2014/main" id="{95888440-C1E0-43D7-9F62-C18246BBA29C}"/>
              </a:ext>
            </a:extLst>
          </p:cNvPr>
          <p:cNvPicPr>
            <a:picLocks noChangeAspect="1"/>
          </p:cNvPicPr>
          <p:nvPr/>
        </p:nvPicPr>
        <p:blipFill rotWithShape="1">
          <a:blip r:embed="rId3"/>
          <a:srcRect l="9512" r="-2" b="-2"/>
          <a:stretch/>
        </p:blipFill>
        <p:spPr>
          <a:xfrm>
            <a:off x="7531482" y="10"/>
            <a:ext cx="4657341" cy="3448414"/>
          </a:xfrm>
          <a:prstGeom prst="rect">
            <a:avLst/>
          </a:prstGeom>
        </p:spPr>
      </p:pic>
      <p:pic>
        <p:nvPicPr>
          <p:cNvPr id="13" name="Picture 12">
            <a:extLst>
              <a:ext uri="{FF2B5EF4-FFF2-40B4-BE49-F238E27FC236}">
                <a16:creationId xmlns:a16="http://schemas.microsoft.com/office/drawing/2014/main" id="{088BE073-EF0D-4E0D-84A6-11EA740A45B7}"/>
              </a:ext>
            </a:extLst>
          </p:cNvPr>
          <p:cNvPicPr>
            <a:picLocks noChangeAspect="1"/>
          </p:cNvPicPr>
          <p:nvPr/>
        </p:nvPicPr>
        <p:blipFill rotWithShape="1">
          <a:blip r:embed="rId4"/>
          <a:srcRect l="5818" r="2140" b="-1"/>
          <a:stretch/>
        </p:blipFill>
        <p:spPr>
          <a:xfrm>
            <a:off x="7528308" y="3437472"/>
            <a:ext cx="4657341" cy="3428996"/>
          </a:xfrm>
          <a:prstGeom prst="rect">
            <a:avLst/>
          </a:prstGeom>
        </p:spPr>
      </p:pic>
      <p:sp>
        <p:nvSpPr>
          <p:cNvPr id="6" name="Rectangle: Rounded Corners 5">
            <a:extLst>
              <a:ext uri="{FF2B5EF4-FFF2-40B4-BE49-F238E27FC236}">
                <a16:creationId xmlns:a16="http://schemas.microsoft.com/office/drawing/2014/main" id="{FB045B39-6461-4736-9500-8EBC5A9B6B26}"/>
              </a:ext>
            </a:extLst>
          </p:cNvPr>
          <p:cNvSpPr/>
          <p:nvPr/>
        </p:nvSpPr>
        <p:spPr>
          <a:xfrm>
            <a:off x="2212621" y="2684693"/>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t>Respect</a:t>
            </a:r>
            <a:endParaRPr lang="en-US" sz="2000"/>
          </a:p>
        </p:txBody>
      </p:sp>
      <p:sp>
        <p:nvSpPr>
          <p:cNvPr id="7" name="Rectangle: Rounded Corners 6">
            <a:extLst>
              <a:ext uri="{FF2B5EF4-FFF2-40B4-BE49-F238E27FC236}">
                <a16:creationId xmlns:a16="http://schemas.microsoft.com/office/drawing/2014/main" id="{996D0430-CC5C-49A0-98DC-785EE61357B0}"/>
              </a:ext>
            </a:extLst>
          </p:cNvPr>
          <p:cNvSpPr/>
          <p:nvPr/>
        </p:nvSpPr>
        <p:spPr>
          <a:xfrm>
            <a:off x="2212619" y="3508782"/>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t>Listen</a:t>
            </a:r>
            <a:endParaRPr lang="en-US"/>
          </a:p>
        </p:txBody>
      </p:sp>
      <p:sp>
        <p:nvSpPr>
          <p:cNvPr id="8" name="Rectangle: Rounded Corners 7">
            <a:extLst>
              <a:ext uri="{FF2B5EF4-FFF2-40B4-BE49-F238E27FC236}">
                <a16:creationId xmlns:a16="http://schemas.microsoft.com/office/drawing/2014/main" id="{AEB5B4AF-34CB-41D1-8289-4374F1EC323F}"/>
              </a:ext>
            </a:extLst>
          </p:cNvPr>
          <p:cNvSpPr/>
          <p:nvPr/>
        </p:nvSpPr>
        <p:spPr>
          <a:xfrm>
            <a:off x="2212619" y="4346221"/>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t>Ask</a:t>
            </a:r>
            <a:endParaRPr lang="en-US"/>
          </a:p>
        </p:txBody>
      </p:sp>
      <p:sp>
        <p:nvSpPr>
          <p:cNvPr id="9" name="Rectangle: Rounded Corners 8">
            <a:extLst>
              <a:ext uri="{FF2B5EF4-FFF2-40B4-BE49-F238E27FC236}">
                <a16:creationId xmlns:a16="http://schemas.microsoft.com/office/drawing/2014/main" id="{31513960-F08B-475D-98F2-E97445AE2FFC}"/>
              </a:ext>
            </a:extLst>
          </p:cNvPr>
          <p:cNvSpPr/>
          <p:nvPr/>
        </p:nvSpPr>
        <p:spPr>
          <a:xfrm>
            <a:off x="2212619" y="5198534"/>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t>Believe</a:t>
            </a:r>
            <a:endParaRPr lang="en-US"/>
          </a:p>
        </p:txBody>
      </p:sp>
      <p:sp>
        <p:nvSpPr>
          <p:cNvPr id="10" name="Rectangle: Rounded Corners 9">
            <a:extLst>
              <a:ext uri="{FF2B5EF4-FFF2-40B4-BE49-F238E27FC236}">
                <a16:creationId xmlns:a16="http://schemas.microsoft.com/office/drawing/2014/main" id="{C6F27246-D98C-40CA-946D-A84E6FC4D7B5}"/>
              </a:ext>
            </a:extLst>
          </p:cNvPr>
          <p:cNvSpPr/>
          <p:nvPr/>
        </p:nvSpPr>
        <p:spPr>
          <a:xfrm>
            <a:off x="2212618" y="6011337"/>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t>Respond</a:t>
            </a:r>
            <a:endParaRPr lang="en-US"/>
          </a:p>
        </p:txBody>
      </p:sp>
    </p:spTree>
    <p:extLst>
      <p:ext uri="{BB962C8B-B14F-4D97-AF65-F5344CB8AC3E}">
        <p14:creationId xmlns:p14="http://schemas.microsoft.com/office/powerpoint/2010/main" val="1769457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313177" y="1606064"/>
            <a:ext cx="8596668" cy="843625"/>
          </a:xfrm>
        </p:spPr>
        <p:txBody>
          <a:bodyPr>
            <a:normAutofit/>
          </a:bodyPr>
          <a:lstStyle/>
          <a:p>
            <a:pPr lvl="1"/>
            <a:r>
              <a:rPr lang="en-US" sz="2400" dirty="0"/>
              <a:t>In your day-to-day work at UCP, to help minimize the risk to the participants you support, do the following:</a:t>
            </a:r>
          </a:p>
        </p:txBody>
      </p:sp>
      <p:sp>
        <p:nvSpPr>
          <p:cNvPr id="4" name="Rectangle: Rounded Corners 3">
            <a:extLst>
              <a:ext uri="{FF2B5EF4-FFF2-40B4-BE49-F238E27FC236}">
                <a16:creationId xmlns:a16="http://schemas.microsoft.com/office/drawing/2014/main" id="{1DC9FBEB-1130-41B8-9AE8-E0F489F9504E}"/>
              </a:ext>
            </a:extLst>
          </p:cNvPr>
          <p:cNvSpPr/>
          <p:nvPr/>
        </p:nvSpPr>
        <p:spPr>
          <a:xfrm>
            <a:off x="1332087" y="2953076"/>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Recognize</a:t>
            </a:r>
          </a:p>
        </p:txBody>
      </p:sp>
      <p:sp>
        <p:nvSpPr>
          <p:cNvPr id="5" name="Rectangle: Rounded Corners 4">
            <a:extLst>
              <a:ext uri="{FF2B5EF4-FFF2-40B4-BE49-F238E27FC236}">
                <a16:creationId xmlns:a16="http://schemas.microsoft.com/office/drawing/2014/main" id="{101E2888-C189-43AF-8313-154263DF20D2}"/>
              </a:ext>
            </a:extLst>
          </p:cNvPr>
          <p:cNvSpPr/>
          <p:nvPr/>
        </p:nvSpPr>
        <p:spPr>
          <a:xfrm>
            <a:off x="1332086" y="4192275"/>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Respond</a:t>
            </a:r>
            <a:endParaRPr lang="en-US" dirty="0"/>
          </a:p>
        </p:txBody>
      </p:sp>
      <p:sp>
        <p:nvSpPr>
          <p:cNvPr id="6" name="Rectangle: Rounded Corners 5">
            <a:extLst>
              <a:ext uri="{FF2B5EF4-FFF2-40B4-BE49-F238E27FC236}">
                <a16:creationId xmlns:a16="http://schemas.microsoft.com/office/drawing/2014/main" id="{54A576C3-77ED-4A62-BBAB-2811C2C30E4D}"/>
              </a:ext>
            </a:extLst>
          </p:cNvPr>
          <p:cNvSpPr/>
          <p:nvPr/>
        </p:nvSpPr>
        <p:spPr>
          <a:xfrm>
            <a:off x="1332087" y="5431475"/>
            <a:ext cx="4075289" cy="59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Elevate</a:t>
            </a:r>
            <a:endParaRPr lang="en-US" dirty="0"/>
          </a:p>
        </p:txBody>
      </p:sp>
      <p:sp>
        <p:nvSpPr>
          <p:cNvPr id="7" name="Arrow: Right 6">
            <a:extLst>
              <a:ext uri="{FF2B5EF4-FFF2-40B4-BE49-F238E27FC236}">
                <a16:creationId xmlns:a16="http://schemas.microsoft.com/office/drawing/2014/main" id="{C62B057F-EC82-4C71-B30B-6BAF8A6440EB}"/>
              </a:ext>
            </a:extLst>
          </p:cNvPr>
          <p:cNvSpPr/>
          <p:nvPr/>
        </p:nvSpPr>
        <p:spPr>
          <a:xfrm>
            <a:off x="5576711" y="3160889"/>
            <a:ext cx="1038578"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6AF8570-8ECB-4DEA-B905-F670DC586ECB}"/>
              </a:ext>
            </a:extLst>
          </p:cNvPr>
          <p:cNvSpPr/>
          <p:nvPr/>
        </p:nvSpPr>
        <p:spPr>
          <a:xfrm>
            <a:off x="5576711" y="4403941"/>
            <a:ext cx="1038578"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2BA36B7-05EB-4C68-8FD8-10C1232FE7B4}"/>
              </a:ext>
            </a:extLst>
          </p:cNvPr>
          <p:cNvSpPr/>
          <p:nvPr/>
        </p:nvSpPr>
        <p:spPr>
          <a:xfrm>
            <a:off x="5576711" y="5655460"/>
            <a:ext cx="1038578" cy="1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F173B0-ADBF-4933-903E-85CB463046E7}"/>
              </a:ext>
            </a:extLst>
          </p:cNvPr>
          <p:cNvSpPr txBox="1"/>
          <p:nvPr/>
        </p:nvSpPr>
        <p:spPr>
          <a:xfrm>
            <a:off x="6784623" y="2583835"/>
            <a:ext cx="3812791" cy="1200329"/>
          </a:xfrm>
          <a:prstGeom prst="rect">
            <a:avLst/>
          </a:prstGeom>
          <a:noFill/>
          <a:ln>
            <a:solidFill>
              <a:schemeClr val="accent1"/>
            </a:solidFill>
          </a:ln>
        </p:spPr>
        <p:txBody>
          <a:bodyPr wrap="square" rtlCol="0">
            <a:spAutoFit/>
          </a:bodyPr>
          <a:lstStyle/>
          <a:p>
            <a:pPr algn="ctr"/>
            <a:r>
              <a:rPr lang="en-US" dirty="0"/>
              <a:t>Recognize when a participant tells you something has occurred, or you feel </a:t>
            </a:r>
            <a:r>
              <a:rPr lang="en-US" b="1" dirty="0"/>
              <a:t>something</a:t>
            </a:r>
            <a:r>
              <a:rPr lang="en-US" dirty="0"/>
              <a:t> may have occurred. </a:t>
            </a:r>
          </a:p>
        </p:txBody>
      </p:sp>
      <p:sp>
        <p:nvSpPr>
          <p:cNvPr id="12" name="TextBox 11">
            <a:extLst>
              <a:ext uri="{FF2B5EF4-FFF2-40B4-BE49-F238E27FC236}">
                <a16:creationId xmlns:a16="http://schemas.microsoft.com/office/drawing/2014/main" id="{D61773AC-7650-4ABC-BF97-4426F51B4417}"/>
              </a:ext>
            </a:extLst>
          </p:cNvPr>
          <p:cNvSpPr txBox="1"/>
          <p:nvPr/>
        </p:nvSpPr>
        <p:spPr>
          <a:xfrm>
            <a:off x="6784624" y="3949998"/>
            <a:ext cx="3812790" cy="923330"/>
          </a:xfrm>
          <a:prstGeom prst="rect">
            <a:avLst/>
          </a:prstGeom>
          <a:noFill/>
          <a:ln>
            <a:solidFill>
              <a:schemeClr val="accent1"/>
            </a:solidFill>
          </a:ln>
        </p:spPr>
        <p:txBody>
          <a:bodyPr wrap="square" rtlCol="0">
            <a:spAutoFit/>
          </a:bodyPr>
          <a:lstStyle/>
          <a:p>
            <a:pPr algn="ctr"/>
            <a:r>
              <a:rPr lang="en-US" dirty="0"/>
              <a:t>Respond to the participant’s concerns and his/her health, safety, welfare and rights needs</a:t>
            </a:r>
            <a:r>
              <a:rPr lang="en-US" sz="1600" dirty="0"/>
              <a:t>.</a:t>
            </a:r>
          </a:p>
        </p:txBody>
      </p:sp>
      <p:sp>
        <p:nvSpPr>
          <p:cNvPr id="13" name="TextBox 12">
            <a:extLst>
              <a:ext uri="{FF2B5EF4-FFF2-40B4-BE49-F238E27FC236}">
                <a16:creationId xmlns:a16="http://schemas.microsoft.com/office/drawing/2014/main" id="{F79F01DA-A4E8-4619-9805-BED14A2554F7}"/>
              </a:ext>
            </a:extLst>
          </p:cNvPr>
          <p:cNvSpPr txBox="1"/>
          <p:nvPr/>
        </p:nvSpPr>
        <p:spPr>
          <a:xfrm>
            <a:off x="6784623" y="5189199"/>
            <a:ext cx="3812789" cy="923330"/>
          </a:xfrm>
          <a:prstGeom prst="rect">
            <a:avLst/>
          </a:prstGeom>
          <a:noFill/>
          <a:ln>
            <a:solidFill>
              <a:schemeClr val="accent1"/>
            </a:solidFill>
          </a:ln>
        </p:spPr>
        <p:txBody>
          <a:bodyPr wrap="square" rtlCol="0">
            <a:spAutoFit/>
          </a:bodyPr>
          <a:lstStyle/>
          <a:p>
            <a:pPr algn="ctr"/>
            <a:r>
              <a:rPr lang="en-US" dirty="0"/>
              <a:t>Elevate the information you have to your supervisor immediately.</a:t>
            </a:r>
          </a:p>
          <a:p>
            <a:pPr algn="ctr"/>
            <a:endParaRPr lang="en-US" b="1" dirty="0"/>
          </a:p>
        </p:txBody>
      </p:sp>
      <p:sp>
        <p:nvSpPr>
          <p:cNvPr id="14" name="Title 1">
            <a:extLst>
              <a:ext uri="{FF2B5EF4-FFF2-40B4-BE49-F238E27FC236}">
                <a16:creationId xmlns:a16="http://schemas.microsoft.com/office/drawing/2014/main" id="{2B62EEDA-D9D7-4D1C-9D55-3B26EC6ED2E4}"/>
              </a:ext>
            </a:extLst>
          </p:cNvPr>
          <p:cNvSpPr txBox="1">
            <a:spLocks/>
          </p:cNvSpPr>
          <p:nvPr/>
        </p:nvSpPr>
        <p:spPr>
          <a:xfrm>
            <a:off x="625642" y="698103"/>
            <a:ext cx="8284203" cy="81201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YOUR ROLE as an Initial Reporter:</a:t>
            </a:r>
          </a:p>
        </p:txBody>
      </p:sp>
    </p:spTree>
    <p:extLst>
      <p:ext uri="{BB962C8B-B14F-4D97-AF65-F5344CB8AC3E}">
        <p14:creationId xmlns:p14="http://schemas.microsoft.com/office/powerpoint/2010/main" val="388608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1164657" y="1068404"/>
            <a:ext cx="8884117" cy="1318660"/>
          </a:xfrm>
        </p:spPr>
        <p:txBody>
          <a:bodyPr>
            <a:normAutofit/>
          </a:bodyPr>
          <a:lstStyle/>
          <a:p>
            <a:pPr algn="ctr"/>
            <a:r>
              <a:rPr lang="en-US" sz="6000" dirty="0">
                <a:solidFill>
                  <a:srgbClr val="FF0000"/>
                </a:solidFill>
              </a:rPr>
              <a:t>Do NOT Fail to Report!!</a:t>
            </a:r>
          </a:p>
        </p:txBody>
      </p:sp>
      <p:graphicFrame>
        <p:nvGraphicFramePr>
          <p:cNvPr id="5" name="Content Placeholder 2">
            <a:extLst>
              <a:ext uri="{FF2B5EF4-FFF2-40B4-BE49-F238E27FC236}">
                <a16:creationId xmlns:a16="http://schemas.microsoft.com/office/drawing/2014/main" id="{72E64C7D-0B51-4B9B-9170-D7B878FA743D}"/>
              </a:ext>
            </a:extLst>
          </p:cNvPr>
          <p:cNvGraphicFramePr>
            <a:graphicFrameLocks noGrp="1"/>
          </p:cNvGraphicFramePr>
          <p:nvPr>
            <p:ph idx="1"/>
            <p:extLst>
              <p:ext uri="{D42A27DB-BD31-4B8C-83A1-F6EECF244321}">
                <p14:modId xmlns:p14="http://schemas.microsoft.com/office/powerpoint/2010/main" val="3365293159"/>
              </p:ext>
            </p:extLst>
          </p:nvPr>
        </p:nvGraphicFramePr>
        <p:xfrm>
          <a:off x="457200" y="1441256"/>
          <a:ext cx="11277600" cy="5129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0806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F6F5-17FA-43AD-A017-CBB7BB0C82ED}"/>
              </a:ext>
            </a:extLst>
          </p:cNvPr>
          <p:cNvSpPr>
            <a:spLocks noGrp="1"/>
          </p:cNvSpPr>
          <p:nvPr>
            <p:ph type="title"/>
          </p:nvPr>
        </p:nvSpPr>
        <p:spPr>
          <a:xfrm>
            <a:off x="838200" y="450376"/>
            <a:ext cx="7937311" cy="1226664"/>
          </a:xfrm>
        </p:spPr>
        <p:txBody>
          <a:bodyPr>
            <a:normAutofit/>
          </a:bodyPr>
          <a:lstStyle/>
          <a:p>
            <a:r>
              <a:rPr lang="en-US" dirty="0"/>
              <a:t>After Reporting, YOUR ROLE as an Initial Reporter is:</a:t>
            </a:r>
          </a:p>
        </p:txBody>
      </p:sp>
      <p:graphicFrame>
        <p:nvGraphicFramePr>
          <p:cNvPr id="18" name="Content Placeholder 2">
            <a:extLst>
              <a:ext uri="{FF2B5EF4-FFF2-40B4-BE49-F238E27FC236}">
                <a16:creationId xmlns:a16="http://schemas.microsoft.com/office/drawing/2014/main" id="{6C200FF1-9556-416D-ABDF-D93CA77BEA73}"/>
              </a:ext>
            </a:extLst>
          </p:cNvPr>
          <p:cNvGraphicFramePr>
            <a:graphicFrameLocks noGrp="1"/>
          </p:cNvGraphicFramePr>
          <p:nvPr>
            <p:ph idx="1"/>
            <p:extLst>
              <p:ext uri="{D42A27DB-BD31-4B8C-83A1-F6EECF244321}">
                <p14:modId xmlns:p14="http://schemas.microsoft.com/office/powerpoint/2010/main" val="5251805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618789"/>
      </p:ext>
    </p:extLst>
  </p:cSld>
  <p:clrMapOvr>
    <a:masterClrMapping/>
  </p:clrMapOvr>
  <mc:AlternateContent xmlns:mc="http://schemas.openxmlformats.org/markup-compatibility/2006" xmlns:p14="http://schemas.microsoft.com/office/powerpoint/2010/main">
    <mc:Choice Requires="p14">
      <p:transition spd="slow" p14:dur="2000" advTm="51057"/>
    </mc:Choice>
    <mc:Fallback xmlns="">
      <p:transition spd="slow" advTm="5105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CDE5-8A91-4A57-9916-5FF56597B742}"/>
              </a:ext>
            </a:extLst>
          </p:cNvPr>
          <p:cNvSpPr>
            <a:spLocks noGrp="1"/>
          </p:cNvSpPr>
          <p:nvPr>
            <p:ph type="title"/>
          </p:nvPr>
        </p:nvSpPr>
        <p:spPr>
          <a:xfrm>
            <a:off x="308008" y="336885"/>
            <a:ext cx="8965994" cy="943276"/>
          </a:xfrm>
        </p:spPr>
        <p:txBody>
          <a:bodyPr/>
          <a:lstStyle/>
          <a:p>
            <a:r>
              <a:rPr lang="en-US" b="1" i="1" dirty="0"/>
              <a:t>Why Do We Do All This?</a:t>
            </a:r>
          </a:p>
        </p:txBody>
      </p:sp>
      <p:sp>
        <p:nvSpPr>
          <p:cNvPr id="3" name="Content Placeholder 2">
            <a:extLst>
              <a:ext uri="{FF2B5EF4-FFF2-40B4-BE49-F238E27FC236}">
                <a16:creationId xmlns:a16="http://schemas.microsoft.com/office/drawing/2014/main" id="{C0ED15B7-ED19-4373-BC5F-2EC553EB4F4C}"/>
              </a:ext>
            </a:extLst>
          </p:cNvPr>
          <p:cNvSpPr>
            <a:spLocks noGrp="1"/>
          </p:cNvSpPr>
          <p:nvPr>
            <p:ph idx="1"/>
          </p:nvPr>
        </p:nvSpPr>
        <p:spPr>
          <a:xfrm>
            <a:off x="308008" y="1001027"/>
            <a:ext cx="11575984" cy="3859731"/>
          </a:xfrm>
        </p:spPr>
        <p:txBody>
          <a:bodyPr>
            <a:normAutofit/>
          </a:bodyPr>
          <a:lstStyle/>
          <a:p>
            <a:r>
              <a:rPr lang="en-US" sz="2400" dirty="0"/>
              <a:t>By consistently reporting incidents and leverage the roles within our organization, we can use the data to better understand and drive change and quality. </a:t>
            </a:r>
          </a:p>
          <a:p>
            <a:r>
              <a:rPr lang="en-US" sz="2400" dirty="0"/>
              <a:t>Every incident which his filed requires a Corrective Action Plan (CAP) in order to make changes and minimize the risk of the incident occurring again. </a:t>
            </a:r>
          </a:p>
          <a:p>
            <a:r>
              <a:rPr lang="en-US" sz="2400" dirty="0"/>
              <a:t>Members of each division meet monthly to discuss incident trends and brainstorm ideas.</a:t>
            </a:r>
          </a:p>
          <a:p>
            <a:r>
              <a:rPr lang="en-US" sz="2400" dirty="0"/>
              <a:t>Members of leadership also meet quarterly to do a deep dive into trends and develop more risk mitigation strategies. </a:t>
            </a:r>
          </a:p>
          <a:p>
            <a:endParaRPr lang="en-US" dirty="0"/>
          </a:p>
          <a:p>
            <a:endParaRPr lang="en-US" dirty="0"/>
          </a:p>
        </p:txBody>
      </p:sp>
      <p:pic>
        <p:nvPicPr>
          <p:cNvPr id="4" name="Picture 3">
            <a:extLst>
              <a:ext uri="{FF2B5EF4-FFF2-40B4-BE49-F238E27FC236}">
                <a16:creationId xmlns:a16="http://schemas.microsoft.com/office/drawing/2014/main" id="{83DC9BBB-64C5-4E4C-B862-1D7A60791326}"/>
              </a:ext>
            </a:extLst>
          </p:cNvPr>
          <p:cNvPicPr>
            <a:picLocks noChangeAspect="1"/>
          </p:cNvPicPr>
          <p:nvPr/>
        </p:nvPicPr>
        <p:blipFill rotWithShape="1">
          <a:blip r:embed="rId3"/>
          <a:srcRect t="11926" b="9648"/>
          <a:stretch/>
        </p:blipFill>
        <p:spPr>
          <a:xfrm>
            <a:off x="3687780" y="4887227"/>
            <a:ext cx="5068002" cy="1823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338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84FE6-C0C4-4097-ADB0-D0529EE7BFED}"/>
              </a:ext>
            </a:extLst>
          </p:cNvPr>
          <p:cNvPicPr>
            <a:picLocks noChangeAspect="1"/>
          </p:cNvPicPr>
          <p:nvPr/>
        </p:nvPicPr>
        <p:blipFill>
          <a:blip r:embed="rId2"/>
          <a:stretch>
            <a:fillRect/>
          </a:stretch>
        </p:blipFill>
        <p:spPr>
          <a:xfrm>
            <a:off x="811511" y="1386038"/>
            <a:ext cx="8430526" cy="4817444"/>
          </a:xfrm>
          <a:prstGeom prst="rect">
            <a:avLst/>
          </a:prstGeom>
        </p:spPr>
      </p:pic>
      <p:sp>
        <p:nvSpPr>
          <p:cNvPr id="3" name="Content Placeholder 2">
            <a:extLst>
              <a:ext uri="{FF2B5EF4-FFF2-40B4-BE49-F238E27FC236}">
                <a16:creationId xmlns:a16="http://schemas.microsoft.com/office/drawing/2014/main" id="{23E7E209-3CE4-4379-979E-2340E40AF0B7}"/>
              </a:ext>
            </a:extLst>
          </p:cNvPr>
          <p:cNvSpPr>
            <a:spLocks noGrp="1"/>
          </p:cNvSpPr>
          <p:nvPr>
            <p:ph idx="1"/>
          </p:nvPr>
        </p:nvSpPr>
        <p:spPr>
          <a:xfrm>
            <a:off x="699912" y="462013"/>
            <a:ext cx="8596668" cy="1309036"/>
          </a:xfrm>
        </p:spPr>
        <p:txBody>
          <a:bodyPr>
            <a:normAutofit/>
          </a:bodyPr>
          <a:lstStyle/>
          <a:p>
            <a:pPr marL="0" indent="0" algn="ctr">
              <a:buNone/>
            </a:pPr>
            <a:r>
              <a:rPr lang="en-US" sz="6000" b="1" i="1" dirty="0">
                <a:solidFill>
                  <a:srgbClr val="0070C0"/>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164710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77334" y="609600"/>
            <a:ext cx="8596668" cy="1320800"/>
          </a:xfrm>
        </p:spPr>
        <p:txBody>
          <a:bodyPr anchor="t">
            <a:normAutofit fontScale="90000"/>
          </a:bodyPr>
          <a:lstStyle/>
          <a:p>
            <a:r>
              <a:rPr lang="en-US" sz="4400" b="1" dirty="0"/>
              <a:t>New Incident Management Bulletin</a:t>
            </a:r>
          </a:p>
        </p:txBody>
      </p:sp>
      <p:pic>
        <p:nvPicPr>
          <p:cNvPr id="4" name="Picture 3">
            <a:extLst>
              <a:ext uri="{FF2B5EF4-FFF2-40B4-BE49-F238E27FC236}">
                <a16:creationId xmlns:a16="http://schemas.microsoft.com/office/drawing/2014/main" id="{A85CB274-F028-4928-AA71-C761B2009946}"/>
              </a:ext>
            </a:extLst>
          </p:cNvPr>
          <p:cNvPicPr>
            <a:picLocks noChangeAspect="1"/>
          </p:cNvPicPr>
          <p:nvPr/>
        </p:nvPicPr>
        <p:blipFill>
          <a:blip r:embed="rId3"/>
          <a:stretch>
            <a:fillRect/>
          </a:stretch>
        </p:blipFill>
        <p:spPr>
          <a:xfrm>
            <a:off x="799814" y="2159331"/>
            <a:ext cx="3854481" cy="3568963"/>
          </a:xfrm>
          <a:prstGeom prst="rect">
            <a:avLst/>
          </a:prstGeom>
        </p:spPr>
      </p:pic>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654295" y="1857676"/>
            <a:ext cx="5856492" cy="4908883"/>
          </a:xfrm>
        </p:spPr>
        <p:txBody>
          <a:bodyPr>
            <a:normAutofit/>
          </a:bodyPr>
          <a:lstStyle/>
          <a:p>
            <a:r>
              <a:rPr lang="en-US" sz="2400" dirty="0"/>
              <a:t>The 2004 IM Bulletin was in place for 16 years. A great deal changed in those years including practices and big changes to program regulations and licensing regulations.</a:t>
            </a:r>
          </a:p>
          <a:p>
            <a:pPr marL="0" indent="0">
              <a:buNone/>
            </a:pPr>
            <a:endParaRPr lang="en-US" sz="2400" dirty="0"/>
          </a:p>
          <a:p>
            <a:r>
              <a:rPr lang="en-US" sz="2400" dirty="0"/>
              <a:t>The most recent bulletin is intended to encourage greater reporting and provide greater protections for the participants we support.</a:t>
            </a:r>
          </a:p>
        </p:txBody>
      </p:sp>
    </p:spTree>
    <p:extLst>
      <p:ext uri="{BB962C8B-B14F-4D97-AF65-F5344CB8AC3E}">
        <p14:creationId xmlns:p14="http://schemas.microsoft.com/office/powerpoint/2010/main" val="368388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96609B-E8EA-49A9-8098-A3B3B72BFFA6}"/>
              </a:ext>
            </a:extLst>
          </p:cNvPr>
          <p:cNvPicPr>
            <a:picLocks noChangeAspect="1"/>
          </p:cNvPicPr>
          <p:nvPr/>
        </p:nvPicPr>
        <p:blipFill rotWithShape="1">
          <a:blip r:embed="rId3">
            <a:duotone>
              <a:prstClr val="black"/>
              <a:schemeClr val="tx2">
                <a:tint val="45000"/>
                <a:satMod val="400000"/>
              </a:schemeClr>
            </a:duotone>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471638" y="702643"/>
            <a:ext cx="8802364" cy="1771049"/>
          </a:xfrm>
        </p:spPr>
        <p:txBody>
          <a:bodyPr>
            <a:normAutofit/>
          </a:bodyPr>
          <a:lstStyle/>
          <a:p>
            <a:r>
              <a:rPr lang="en-US" sz="4000" b="1" i="1" dirty="0"/>
              <a:t>What Events Prompted the </a:t>
            </a:r>
            <a:br>
              <a:rPr lang="en-US" sz="4000" b="1" i="1" dirty="0"/>
            </a:br>
            <a:r>
              <a:rPr lang="en-US" sz="4000" b="1" i="1" dirty="0"/>
              <a:t>New IM Bulletin?</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71638" y="2618072"/>
            <a:ext cx="11097928" cy="3724976"/>
          </a:xfrm>
        </p:spPr>
        <p:txBody>
          <a:bodyPr>
            <a:normAutofit/>
          </a:bodyPr>
          <a:lstStyle/>
          <a:p>
            <a:r>
              <a:rPr lang="en-US" sz="2800" dirty="0">
                <a:solidFill>
                  <a:srgbClr val="FFFFFF"/>
                </a:solidFill>
              </a:rPr>
              <a:t>Data shows:</a:t>
            </a:r>
          </a:p>
          <a:p>
            <a:pPr lvl="1"/>
            <a:r>
              <a:rPr lang="en-US" sz="2400" dirty="0">
                <a:solidFill>
                  <a:srgbClr val="FFFFFF"/>
                </a:solidFill>
              </a:rPr>
              <a:t>Participants with ID/A experience trauma at a higher rate.</a:t>
            </a:r>
          </a:p>
          <a:p>
            <a:pPr lvl="1"/>
            <a:r>
              <a:rPr lang="en-US" sz="2400" dirty="0">
                <a:solidFill>
                  <a:srgbClr val="FFFFFF"/>
                </a:solidFill>
              </a:rPr>
              <a:t>It is likely that participants you support have experienced physical, sexual or emotional trauma at some point in their lives.</a:t>
            </a:r>
          </a:p>
          <a:p>
            <a:r>
              <a:rPr lang="en-US" sz="2800" dirty="0">
                <a:solidFill>
                  <a:srgbClr val="FFFFFF"/>
                </a:solidFill>
              </a:rPr>
              <a:t>While you may not know what happened in the past to a participant you support, you need to think about incident management as the way to prevent ongoing or future trauma.</a:t>
            </a:r>
          </a:p>
        </p:txBody>
      </p:sp>
    </p:spTree>
    <p:extLst>
      <p:ext uri="{BB962C8B-B14F-4D97-AF65-F5344CB8AC3E}">
        <p14:creationId xmlns:p14="http://schemas.microsoft.com/office/powerpoint/2010/main" val="14551398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2">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124839" y="741144"/>
            <a:ext cx="7179733" cy="5419023"/>
          </a:xfrm>
        </p:spPr>
        <p:txBody>
          <a:bodyPr anchor="ctr">
            <a:normAutofit/>
          </a:bodyPr>
          <a:lstStyle/>
          <a:p>
            <a:pPr lvl="1"/>
            <a:r>
              <a:rPr lang="en-US" sz="2400" dirty="0"/>
              <a:t>The 2021 IM Bulletin includes new primary and secondary incident categories as well as changes to previous categories. </a:t>
            </a:r>
            <a:r>
              <a:rPr lang="en-US" sz="2400" i="1" dirty="0"/>
              <a:t>These changes were made in order to:</a:t>
            </a:r>
          </a:p>
          <a:p>
            <a:pPr lvl="2"/>
            <a:r>
              <a:rPr lang="en-US" sz="2400" dirty="0"/>
              <a:t>Consistently report incidents by category</a:t>
            </a:r>
          </a:p>
          <a:p>
            <a:pPr lvl="2"/>
            <a:r>
              <a:rPr lang="en-US" sz="2400" dirty="0"/>
              <a:t>Increased focus on corrective action in order to promote better outcomes for participants.  </a:t>
            </a:r>
          </a:p>
          <a:p>
            <a:pPr lvl="2"/>
            <a:r>
              <a:rPr lang="en-US" sz="2400" dirty="0"/>
              <a:t>Better data analysis to identify the need for targeted training, technical assistance and statewide action.</a:t>
            </a:r>
          </a:p>
          <a:p>
            <a:pPr lvl="2"/>
            <a:endParaRPr lang="en-US" dirty="0"/>
          </a:p>
        </p:txBody>
      </p:sp>
      <p:sp>
        <p:nvSpPr>
          <p:cNvPr id="50" name="Rectangle 34">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7" name="Straight Connector 36">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7829658" y="1253067"/>
            <a:ext cx="3860744" cy="4351866"/>
          </a:xfrm>
        </p:spPr>
        <p:txBody>
          <a:bodyPr anchor="ctr">
            <a:normAutofit/>
          </a:bodyPr>
          <a:lstStyle/>
          <a:p>
            <a:r>
              <a:rPr lang="en-US" sz="4400" b="1" dirty="0">
                <a:solidFill>
                  <a:schemeClr val="bg1"/>
                </a:solidFill>
                <a:effectLst>
                  <a:outerShdw blurRad="38100" dist="38100" dir="2700000" algn="tl">
                    <a:srgbClr val="000000">
                      <a:alpha val="43137"/>
                    </a:srgbClr>
                  </a:outerShdw>
                </a:effectLst>
              </a:rPr>
              <a:t>New/Adjusted Incident Categories</a:t>
            </a:r>
          </a:p>
        </p:txBody>
      </p:sp>
    </p:spTree>
    <p:extLst>
      <p:ext uri="{BB962C8B-B14F-4D97-AF65-F5344CB8AC3E}">
        <p14:creationId xmlns:p14="http://schemas.microsoft.com/office/powerpoint/2010/main" val="193191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E7458-8BD9-471A-99ED-758EC7AF40F7}"/>
              </a:ext>
            </a:extLst>
          </p:cNvPr>
          <p:cNvPicPr>
            <a:picLocks noChangeAspect="1"/>
          </p:cNvPicPr>
          <p:nvPr/>
        </p:nvPicPr>
        <p:blipFill rotWithShape="1">
          <a:blip r:embed="rId3"/>
          <a:srcRect l="16862" t="5611" r="517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3A315A3-1C63-4020-8F9E-CA54A86A5A88}"/>
              </a:ext>
            </a:extLst>
          </p:cNvPr>
          <p:cNvSpPr>
            <a:spLocks noGrp="1"/>
          </p:cNvSpPr>
          <p:nvPr>
            <p:ph type="ctrTitle"/>
          </p:nvPr>
        </p:nvSpPr>
        <p:spPr>
          <a:xfrm>
            <a:off x="668867" y="1678666"/>
            <a:ext cx="4088190" cy="2835582"/>
          </a:xfrm>
        </p:spPr>
        <p:txBody>
          <a:bodyPr>
            <a:normAutofit/>
          </a:bodyPr>
          <a:lstStyle/>
          <a:p>
            <a:pPr algn="ctr"/>
            <a:r>
              <a:rPr lang="en-US" sz="6000" b="1" dirty="0">
                <a:effectLst>
                  <a:outerShdw blurRad="38100" dist="38100" dir="2700000" algn="tl">
                    <a:srgbClr val="000000">
                      <a:alpha val="43137"/>
                    </a:srgbClr>
                  </a:outerShdw>
                </a:effectLst>
              </a:rPr>
              <a:t>Incident Categories</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1545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336870" y="672343"/>
            <a:ext cx="4203045" cy="1375608"/>
          </a:xfrm>
        </p:spPr>
        <p:txBody>
          <a:bodyPr anchor="ctr">
            <a:normAutofit/>
          </a:bodyPr>
          <a:lstStyle/>
          <a:p>
            <a:pPr algn="ctr"/>
            <a:r>
              <a:rPr lang="en-US" sz="3300" b="1" dirty="0">
                <a:solidFill>
                  <a:schemeClr val="bg1"/>
                </a:solidFill>
              </a:rPr>
              <a:t>Understanding Incident Categories</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444652" y="2464067"/>
            <a:ext cx="4203045" cy="3484346"/>
          </a:xfrm>
        </p:spPr>
        <p:txBody>
          <a:bodyPr>
            <a:normAutofit/>
          </a:bodyPr>
          <a:lstStyle/>
          <a:p>
            <a:r>
              <a:rPr lang="en-US" sz="2400" dirty="0">
                <a:solidFill>
                  <a:schemeClr val="bg1"/>
                </a:solidFill>
              </a:rPr>
              <a:t>Each incident which occurs must be classified under a primary category. </a:t>
            </a:r>
          </a:p>
          <a:p>
            <a:pPr marL="0" indent="0">
              <a:buNone/>
            </a:pPr>
            <a:endParaRPr lang="en-US" sz="2400" dirty="0">
              <a:solidFill>
                <a:schemeClr val="bg1"/>
              </a:solidFill>
            </a:endParaRPr>
          </a:p>
          <a:p>
            <a:r>
              <a:rPr lang="en-US" sz="2400" dirty="0">
                <a:solidFill>
                  <a:schemeClr val="bg1"/>
                </a:solidFill>
              </a:rPr>
              <a:t>Within each primary categories are secondary categories which serve as sub-categories.</a:t>
            </a:r>
          </a:p>
        </p:txBody>
      </p:sp>
      <p:pic>
        <p:nvPicPr>
          <p:cNvPr id="4" name="Picture 3">
            <a:extLst>
              <a:ext uri="{FF2B5EF4-FFF2-40B4-BE49-F238E27FC236}">
                <a16:creationId xmlns:a16="http://schemas.microsoft.com/office/drawing/2014/main" id="{C083CD4D-8CDB-4A5F-B5EC-A2734F318763}"/>
              </a:ext>
            </a:extLst>
          </p:cNvPr>
          <p:cNvPicPr>
            <a:picLocks noChangeAspect="1"/>
          </p:cNvPicPr>
          <p:nvPr/>
        </p:nvPicPr>
        <p:blipFill rotWithShape="1">
          <a:blip r:embed="rId3"/>
          <a:srcRect l="16724" r="16063" b="-3"/>
          <a:stretch/>
        </p:blipFill>
        <p:spPr>
          <a:xfrm>
            <a:off x="6096001" y="1161287"/>
            <a:ext cx="5143500" cy="4522911"/>
          </a:xfrm>
          <a:prstGeom prst="rect">
            <a:avLst/>
          </a:prstGeom>
        </p:spPr>
      </p:pic>
      <p:sp>
        <p:nvSpPr>
          <p:cNvPr id="10"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22743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190BEF-A87E-45EF-8021-5430AF9E370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2EA2E5C-A8FB-4ACC-9AF4-1AC3DFD71490}"/>
              </a:ext>
            </a:extLst>
          </p:cNvPr>
          <p:cNvSpPr>
            <a:spLocks noGrp="1"/>
          </p:cNvSpPr>
          <p:nvPr>
            <p:ph type="title"/>
          </p:nvPr>
        </p:nvSpPr>
        <p:spPr>
          <a:xfrm>
            <a:off x="677334" y="385011"/>
            <a:ext cx="8596668" cy="1545389"/>
          </a:xfrm>
        </p:spPr>
        <p:txBody>
          <a:bodyPr>
            <a:normAutofit/>
          </a:bodyPr>
          <a:lstStyle/>
          <a:p>
            <a:r>
              <a:rPr lang="en-US" sz="4000" b="1" dirty="0">
                <a:effectLst>
                  <a:outerShdw blurRad="38100" dist="38100" dir="2700000" algn="tl">
                    <a:srgbClr val="000000">
                      <a:alpha val="43137"/>
                    </a:srgbClr>
                  </a:outerShdw>
                </a:effectLst>
              </a:rPr>
              <a:t>Category: Abuse</a:t>
            </a:r>
          </a:p>
        </p:txBody>
      </p:sp>
      <p:sp>
        <p:nvSpPr>
          <p:cNvPr id="3" name="Content Placeholder 2">
            <a:extLst>
              <a:ext uri="{FF2B5EF4-FFF2-40B4-BE49-F238E27FC236}">
                <a16:creationId xmlns:a16="http://schemas.microsoft.com/office/drawing/2014/main" id="{F935A2AA-9289-480D-9F27-F511A253A3EF}"/>
              </a:ext>
            </a:extLst>
          </p:cNvPr>
          <p:cNvSpPr>
            <a:spLocks noGrp="1"/>
          </p:cNvSpPr>
          <p:nvPr>
            <p:ph idx="1"/>
          </p:nvPr>
        </p:nvSpPr>
        <p:spPr>
          <a:xfrm>
            <a:off x="677333" y="1482291"/>
            <a:ext cx="10593849" cy="4851132"/>
          </a:xfrm>
        </p:spPr>
        <p:txBody>
          <a:bodyPr>
            <a:noAutofit/>
          </a:bodyPr>
          <a:lstStyle/>
          <a:p>
            <a:r>
              <a:rPr lang="en-US" sz="2400" dirty="0">
                <a:solidFill>
                  <a:srgbClr val="FFFFFF"/>
                </a:solidFill>
              </a:rPr>
              <a:t>A deliberate or careless act by a person, including another participant receiving services, which may result in mental or physical harm.</a:t>
            </a:r>
          </a:p>
          <a:p>
            <a:r>
              <a:rPr lang="en-US" sz="2400" dirty="0">
                <a:solidFill>
                  <a:srgbClr val="FFFFFF"/>
                </a:solidFill>
              </a:rPr>
              <a:t>Secondary Categories:  </a:t>
            </a:r>
          </a:p>
          <a:p>
            <a:pPr lvl="1"/>
            <a:r>
              <a:rPr lang="en-US" sz="2400" dirty="0">
                <a:solidFill>
                  <a:srgbClr val="FFFFFF"/>
                </a:solidFill>
              </a:rPr>
              <a:t>Misapplication/Unauthorized Use of Restraint (injury)</a:t>
            </a:r>
          </a:p>
          <a:p>
            <a:pPr lvl="1"/>
            <a:r>
              <a:rPr lang="en-US" sz="2400" dirty="0">
                <a:solidFill>
                  <a:srgbClr val="FFFFFF"/>
                </a:solidFill>
              </a:rPr>
              <a:t>Misapplication/Unauthorized Use of Restraint (no injury)</a:t>
            </a:r>
          </a:p>
          <a:p>
            <a:pPr lvl="1"/>
            <a:r>
              <a:rPr lang="en-US" sz="2400" dirty="0">
                <a:solidFill>
                  <a:srgbClr val="FFFFFF"/>
                </a:solidFill>
              </a:rPr>
              <a:t>Physical</a:t>
            </a:r>
          </a:p>
          <a:p>
            <a:pPr lvl="1"/>
            <a:r>
              <a:rPr lang="en-US" sz="2400" dirty="0">
                <a:solidFill>
                  <a:srgbClr val="FFFFFF"/>
                </a:solidFill>
              </a:rPr>
              <a:t>Psychological (which now encompasses the old category of Verbal)</a:t>
            </a:r>
          </a:p>
          <a:p>
            <a:pPr lvl="1"/>
            <a:r>
              <a:rPr lang="en-US" sz="2400" dirty="0">
                <a:solidFill>
                  <a:srgbClr val="FFFFFF"/>
                </a:solidFill>
              </a:rPr>
              <a:t>Seclusion</a:t>
            </a:r>
          </a:p>
        </p:txBody>
      </p:sp>
    </p:spTree>
    <p:extLst>
      <p:ext uri="{BB962C8B-B14F-4D97-AF65-F5344CB8AC3E}">
        <p14:creationId xmlns:p14="http://schemas.microsoft.com/office/powerpoint/2010/main" val="276880388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1834</TotalTime>
  <Words>10427</Words>
  <Application>Microsoft Office PowerPoint</Application>
  <PresentationFormat>Widescreen</PresentationFormat>
  <Paragraphs>580</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Trebuchet MS</vt:lpstr>
      <vt:lpstr>Wingdings</vt:lpstr>
      <vt:lpstr>Wingdings 3</vt:lpstr>
      <vt:lpstr>Facet</vt:lpstr>
      <vt:lpstr>Incident Management Training Understanding Your Role as a  Mandated Reporter</vt:lpstr>
      <vt:lpstr>Objectives:</vt:lpstr>
      <vt:lpstr>Purpose of an Incident Management System</vt:lpstr>
      <vt:lpstr>New Incident Management Bulletin</vt:lpstr>
      <vt:lpstr>What Events Prompted the  New IM Bulletin?</vt:lpstr>
      <vt:lpstr>New/Adjusted Incident Categories</vt:lpstr>
      <vt:lpstr>Incident Categories</vt:lpstr>
      <vt:lpstr>Understanding Incident Categories</vt:lpstr>
      <vt:lpstr>Category: Abuse</vt:lpstr>
      <vt:lpstr>Category: Sexual Abuse</vt:lpstr>
      <vt:lpstr>Category: Neglect</vt:lpstr>
      <vt:lpstr>Category: Passive Neglect</vt:lpstr>
      <vt:lpstr>Category: Exploitation </vt:lpstr>
      <vt:lpstr>Category: Behavioral Health Crisis</vt:lpstr>
      <vt:lpstr>Category: Death</vt:lpstr>
      <vt:lpstr>Category: Fire </vt:lpstr>
      <vt:lpstr>Category:  Law Enforcement Activity </vt:lpstr>
      <vt:lpstr>Category: Missing Individual</vt:lpstr>
      <vt:lpstr>Category: Rights Violation</vt:lpstr>
      <vt:lpstr>Category: Serious Illness</vt:lpstr>
      <vt:lpstr>Category: Serious Injury</vt:lpstr>
      <vt:lpstr>Category: Site Closure</vt:lpstr>
      <vt:lpstr>Category: Suicide Attempt</vt:lpstr>
      <vt:lpstr>Category: Medication Errors</vt:lpstr>
      <vt:lpstr>Category: Physical Restraint</vt:lpstr>
      <vt:lpstr>Incident Management Roles</vt:lpstr>
      <vt:lpstr>Initial  Reporter</vt:lpstr>
      <vt:lpstr>Point Person</vt:lpstr>
      <vt:lpstr>Certified Investigator</vt:lpstr>
      <vt:lpstr>Incident Manager</vt:lpstr>
      <vt:lpstr>Manager, Quality &amp; Compliance</vt:lpstr>
      <vt:lpstr>Your Role</vt:lpstr>
      <vt:lpstr>Focus of the IM Bulletin:</vt:lpstr>
      <vt:lpstr>PowerPoint Presentation</vt:lpstr>
      <vt:lpstr>Do NOT Fail to Report!!</vt:lpstr>
      <vt:lpstr>After Reporting, YOUR ROLE as an Initial Reporter is:</vt:lpstr>
      <vt:lpstr>Why Do We Do All This?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Incident Management: Your Role and Responsibilities from Start to Finish</dc:title>
  <dc:creator>Keiper, Maddy</dc:creator>
  <cp:lastModifiedBy>Beamer, Rebecca</cp:lastModifiedBy>
  <cp:revision>161</cp:revision>
  <dcterms:created xsi:type="dcterms:W3CDTF">2020-02-04T19:01:33Z</dcterms:created>
  <dcterms:modified xsi:type="dcterms:W3CDTF">2021-08-06T14:54:33Z</dcterms:modified>
</cp:coreProperties>
</file>