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1" r:id="rId4"/>
    <p:sldId id="262" r:id="rId5"/>
    <p:sldId id="260" r:id="rId6"/>
    <p:sldId id="258" r:id="rId7"/>
    <p:sldId id="259" r:id="rId8"/>
    <p:sldId id="263" r:id="rId9"/>
    <p:sldId id="264" r:id="rId10"/>
    <p:sldId id="265" r:id="rId11"/>
    <p:sldId id="267" r:id="rId12"/>
    <p:sldId id="266" r:id="rId13"/>
    <p:sldId id="269" r:id="rId14"/>
    <p:sldId id="27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C7C58-E3DD-4A7D-A39E-962E07652CAA}"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6CB66B1A-2A21-48A2-B785-52D7349616FC}">
      <dgm:prSet/>
      <dgm:spPr/>
      <dgm:t>
        <a:bodyPr/>
        <a:lstStyle/>
        <a:p>
          <a:r>
            <a:rPr lang="en-US" dirty="0"/>
            <a:t>Train employees on hazardous chemicals in their work area:</a:t>
          </a:r>
        </a:p>
      </dgm:t>
    </dgm:pt>
    <dgm:pt modelId="{AB3392BF-F65C-422D-9089-7B9B517022F7}" type="parTrans" cxnId="{481D4302-E5B9-40FE-8E22-A2035E012E79}">
      <dgm:prSet/>
      <dgm:spPr/>
      <dgm:t>
        <a:bodyPr/>
        <a:lstStyle/>
        <a:p>
          <a:endParaRPr lang="en-US"/>
        </a:p>
      </dgm:t>
    </dgm:pt>
    <dgm:pt modelId="{917C9F85-9AE5-4014-82A2-C525A7EFBC1C}" type="sibTrans" cxnId="{481D4302-E5B9-40FE-8E22-A2035E012E79}">
      <dgm:prSet/>
      <dgm:spPr/>
      <dgm:t>
        <a:bodyPr/>
        <a:lstStyle/>
        <a:p>
          <a:endParaRPr lang="en-US"/>
        </a:p>
      </dgm:t>
    </dgm:pt>
    <dgm:pt modelId="{C5D4D194-509D-41A6-B02F-2E33A269FED6}">
      <dgm:prSet/>
      <dgm:spPr/>
      <dgm:t>
        <a:bodyPr/>
        <a:lstStyle/>
        <a:p>
          <a:pPr>
            <a:buFont typeface="Wingdings" panose="05000000000000000000" pitchFamily="2" charset="2"/>
            <a:buChar char="q"/>
          </a:pPr>
          <a:r>
            <a:rPr lang="en-US" dirty="0"/>
            <a:t>Before initial assignment</a:t>
          </a:r>
        </a:p>
      </dgm:t>
    </dgm:pt>
    <dgm:pt modelId="{5608952D-549C-4169-A2E6-1785612A4F16}" type="parTrans" cxnId="{ED841ED7-A42C-4FBD-8CEB-3477B4782315}">
      <dgm:prSet/>
      <dgm:spPr/>
      <dgm:t>
        <a:bodyPr/>
        <a:lstStyle/>
        <a:p>
          <a:endParaRPr lang="en-US"/>
        </a:p>
      </dgm:t>
    </dgm:pt>
    <dgm:pt modelId="{A0BE6336-740F-47CD-811C-345D56C873DC}" type="sibTrans" cxnId="{ED841ED7-A42C-4FBD-8CEB-3477B4782315}">
      <dgm:prSet/>
      <dgm:spPr/>
      <dgm:t>
        <a:bodyPr/>
        <a:lstStyle/>
        <a:p>
          <a:endParaRPr lang="en-US"/>
        </a:p>
      </dgm:t>
    </dgm:pt>
    <dgm:pt modelId="{BACFFAC5-D027-4A75-A038-8336A65A0262}">
      <dgm:prSet/>
      <dgm:spPr/>
      <dgm:t>
        <a:bodyPr/>
        <a:lstStyle/>
        <a:p>
          <a:pPr>
            <a:buFont typeface="Wingdings" panose="05000000000000000000" pitchFamily="2" charset="2"/>
            <a:buChar char="ü"/>
          </a:pPr>
          <a:r>
            <a:rPr lang="en-US" dirty="0"/>
            <a:t>When new hazards are introduced</a:t>
          </a:r>
        </a:p>
      </dgm:t>
    </dgm:pt>
    <dgm:pt modelId="{A45A4EED-B0E2-4988-96FC-EB7AB0E45490}" type="parTrans" cxnId="{FD2E3440-34F1-4E5A-B73B-55B830829E57}">
      <dgm:prSet/>
      <dgm:spPr/>
      <dgm:t>
        <a:bodyPr/>
        <a:lstStyle/>
        <a:p>
          <a:endParaRPr lang="en-US"/>
        </a:p>
      </dgm:t>
    </dgm:pt>
    <dgm:pt modelId="{90E93D67-E5FD-4A56-8D29-B60751A6FAD3}" type="sibTrans" cxnId="{FD2E3440-34F1-4E5A-B73B-55B830829E57}">
      <dgm:prSet/>
      <dgm:spPr/>
      <dgm:t>
        <a:bodyPr/>
        <a:lstStyle/>
        <a:p>
          <a:endParaRPr lang="en-US"/>
        </a:p>
      </dgm:t>
    </dgm:pt>
    <dgm:pt modelId="{A3156081-8298-489A-AE85-18B9D26B1CB3}">
      <dgm:prSet/>
      <dgm:spPr/>
      <dgm:t>
        <a:bodyPr/>
        <a:lstStyle/>
        <a:p>
          <a:pPr>
            <a:buFont typeface="Wingdings" panose="05000000000000000000" pitchFamily="2" charset="2"/>
            <a:buChar char="ü"/>
          </a:pPr>
          <a:r>
            <a:rPr lang="en-US" dirty="0"/>
            <a:t>Nonroutine tasks</a:t>
          </a:r>
        </a:p>
      </dgm:t>
    </dgm:pt>
    <dgm:pt modelId="{5817864B-789D-4A0C-925F-A23D5D07C184}" type="parTrans" cxnId="{7B06C38A-199F-46E6-A46D-2DC66D828CD6}">
      <dgm:prSet/>
      <dgm:spPr/>
      <dgm:t>
        <a:bodyPr/>
        <a:lstStyle/>
        <a:p>
          <a:endParaRPr lang="en-US"/>
        </a:p>
      </dgm:t>
    </dgm:pt>
    <dgm:pt modelId="{2221598E-BC0B-41E2-9724-C5BDB35252EF}" type="sibTrans" cxnId="{7B06C38A-199F-46E6-A46D-2DC66D828CD6}">
      <dgm:prSet/>
      <dgm:spPr/>
      <dgm:t>
        <a:bodyPr/>
        <a:lstStyle/>
        <a:p>
          <a:endParaRPr lang="en-US"/>
        </a:p>
      </dgm:t>
    </dgm:pt>
    <dgm:pt modelId="{5954B1B9-5488-444B-ABF2-39D8F633A059}">
      <dgm:prSet/>
      <dgm:spPr/>
      <dgm:t>
        <a:bodyPr/>
        <a:lstStyle/>
        <a:p>
          <a:r>
            <a:rPr lang="en-US" dirty="0"/>
            <a:t>Include in training:</a:t>
          </a:r>
        </a:p>
      </dgm:t>
    </dgm:pt>
    <dgm:pt modelId="{2511A540-242F-41B3-BB0E-52096F12CB9A}" type="parTrans" cxnId="{2FF381DE-77ED-404C-9ED8-2F5F0CC1A4B5}">
      <dgm:prSet/>
      <dgm:spPr/>
      <dgm:t>
        <a:bodyPr/>
        <a:lstStyle/>
        <a:p>
          <a:endParaRPr lang="en-US"/>
        </a:p>
      </dgm:t>
    </dgm:pt>
    <dgm:pt modelId="{B0861978-C075-475E-94AE-4EF3ADD314D9}" type="sibTrans" cxnId="{2FF381DE-77ED-404C-9ED8-2F5F0CC1A4B5}">
      <dgm:prSet/>
      <dgm:spPr/>
      <dgm:t>
        <a:bodyPr/>
        <a:lstStyle/>
        <a:p>
          <a:endParaRPr lang="en-US"/>
        </a:p>
      </dgm:t>
    </dgm:pt>
    <dgm:pt modelId="{6132957E-3F17-46E7-A745-C6DB903D0B84}">
      <dgm:prSet custT="1"/>
      <dgm:spPr/>
      <dgm:t>
        <a:bodyPr/>
        <a:lstStyle/>
        <a:p>
          <a:r>
            <a:rPr lang="en-US" sz="2000" dirty="0"/>
            <a:t>Methods to determine presence/release of chemicals in </a:t>
          </a:r>
          <a:r>
            <a:rPr lang="en-US" sz="2000"/>
            <a:t>work areas</a:t>
          </a:r>
          <a:endParaRPr lang="en-US" sz="2000" dirty="0"/>
        </a:p>
      </dgm:t>
    </dgm:pt>
    <dgm:pt modelId="{3DE3546A-02D9-465B-8BA6-CCF43377C801}" type="parTrans" cxnId="{2B83072F-3DC4-4E50-BC08-7D58B209925D}">
      <dgm:prSet/>
      <dgm:spPr/>
      <dgm:t>
        <a:bodyPr/>
        <a:lstStyle/>
        <a:p>
          <a:endParaRPr lang="en-US"/>
        </a:p>
      </dgm:t>
    </dgm:pt>
    <dgm:pt modelId="{1D9468F4-D46E-47BF-8A52-08F01C3C7618}" type="sibTrans" cxnId="{2B83072F-3DC4-4E50-BC08-7D58B209925D}">
      <dgm:prSet/>
      <dgm:spPr/>
      <dgm:t>
        <a:bodyPr/>
        <a:lstStyle/>
        <a:p>
          <a:endParaRPr lang="en-US"/>
        </a:p>
      </dgm:t>
    </dgm:pt>
    <dgm:pt modelId="{D4C0CDC0-7274-4789-9310-B8229DEBFDDD}">
      <dgm:prSet custT="1"/>
      <dgm:spPr/>
      <dgm:t>
        <a:bodyPr/>
        <a:lstStyle/>
        <a:p>
          <a:r>
            <a:rPr lang="en-US" sz="2000" dirty="0"/>
            <a:t>Hazards of chemicals</a:t>
          </a:r>
        </a:p>
      </dgm:t>
    </dgm:pt>
    <dgm:pt modelId="{6C7A9FA0-3E12-455E-9270-ACE8D439510B}" type="parTrans" cxnId="{09BBAEDF-D18D-452C-872D-E616A19BF3FA}">
      <dgm:prSet/>
      <dgm:spPr/>
      <dgm:t>
        <a:bodyPr/>
        <a:lstStyle/>
        <a:p>
          <a:endParaRPr lang="en-US"/>
        </a:p>
      </dgm:t>
    </dgm:pt>
    <dgm:pt modelId="{137F7B71-4590-479C-AA31-3B1B8ECD2565}" type="sibTrans" cxnId="{09BBAEDF-D18D-452C-872D-E616A19BF3FA}">
      <dgm:prSet/>
      <dgm:spPr/>
      <dgm:t>
        <a:bodyPr/>
        <a:lstStyle/>
        <a:p>
          <a:endParaRPr lang="en-US"/>
        </a:p>
      </dgm:t>
    </dgm:pt>
    <dgm:pt modelId="{95C3F079-61B9-4B82-8BBD-E880AC5306A5}">
      <dgm:prSet custT="1"/>
      <dgm:spPr/>
      <dgm:t>
        <a:bodyPr/>
        <a:lstStyle/>
        <a:p>
          <a:r>
            <a:rPr lang="en-US" sz="2000" dirty="0"/>
            <a:t>Appropriate protective measures</a:t>
          </a:r>
        </a:p>
      </dgm:t>
    </dgm:pt>
    <dgm:pt modelId="{2300148B-5BD1-428D-9016-4087FC75E252}" type="parTrans" cxnId="{247B7985-C521-4599-920D-3D0AD03317D6}">
      <dgm:prSet/>
      <dgm:spPr/>
      <dgm:t>
        <a:bodyPr/>
        <a:lstStyle/>
        <a:p>
          <a:endParaRPr lang="en-US"/>
        </a:p>
      </dgm:t>
    </dgm:pt>
    <dgm:pt modelId="{75653F3D-F489-4178-80BF-432EE2B21083}" type="sibTrans" cxnId="{247B7985-C521-4599-920D-3D0AD03317D6}">
      <dgm:prSet/>
      <dgm:spPr/>
      <dgm:t>
        <a:bodyPr/>
        <a:lstStyle/>
        <a:p>
          <a:endParaRPr lang="en-US"/>
        </a:p>
      </dgm:t>
    </dgm:pt>
    <dgm:pt modelId="{6109CEEE-41E2-43FD-AA9D-357788F54305}">
      <dgm:prSet custT="1"/>
      <dgm:spPr/>
      <dgm:t>
        <a:bodyPr/>
        <a:lstStyle/>
        <a:p>
          <a:r>
            <a:rPr lang="en-US" sz="2000" dirty="0"/>
            <a:t>Where and how to obtain additional information</a:t>
          </a:r>
        </a:p>
      </dgm:t>
    </dgm:pt>
    <dgm:pt modelId="{73175D46-C3B2-4435-AA7C-7BBA671AC826}" type="parTrans" cxnId="{9DC61A13-AAD8-40E8-BC3A-BC875DC7A3F7}">
      <dgm:prSet/>
      <dgm:spPr/>
      <dgm:t>
        <a:bodyPr/>
        <a:lstStyle/>
        <a:p>
          <a:endParaRPr lang="en-US"/>
        </a:p>
      </dgm:t>
    </dgm:pt>
    <dgm:pt modelId="{20690435-3FCB-4B8F-9705-741E0F4619B7}" type="sibTrans" cxnId="{9DC61A13-AAD8-40E8-BC3A-BC875DC7A3F7}">
      <dgm:prSet/>
      <dgm:spPr/>
      <dgm:t>
        <a:bodyPr/>
        <a:lstStyle/>
        <a:p>
          <a:endParaRPr lang="en-US"/>
        </a:p>
      </dgm:t>
    </dgm:pt>
    <dgm:pt modelId="{27CBB24E-476A-4111-B10E-E894D411C1D2}" type="pres">
      <dgm:prSet presAssocID="{365C7C58-E3DD-4A7D-A39E-962E07652CAA}" presName="Name0" presStyleCnt="0">
        <dgm:presLayoutVars>
          <dgm:dir/>
          <dgm:animLvl val="lvl"/>
          <dgm:resizeHandles val="exact"/>
        </dgm:presLayoutVars>
      </dgm:prSet>
      <dgm:spPr/>
    </dgm:pt>
    <dgm:pt modelId="{8A0A09DB-D909-44BB-B2DC-D4E953702FCE}" type="pres">
      <dgm:prSet presAssocID="{5954B1B9-5488-444B-ABF2-39D8F633A059}" presName="boxAndChildren" presStyleCnt="0"/>
      <dgm:spPr/>
    </dgm:pt>
    <dgm:pt modelId="{0479B98A-F863-4A39-AE7C-27290C186085}" type="pres">
      <dgm:prSet presAssocID="{5954B1B9-5488-444B-ABF2-39D8F633A059}" presName="parentTextBox" presStyleLbl="alignNode1" presStyleIdx="0" presStyleCnt="2"/>
      <dgm:spPr/>
    </dgm:pt>
    <dgm:pt modelId="{FF0C0ECC-3B35-4C90-8025-7C382F08F2B3}" type="pres">
      <dgm:prSet presAssocID="{5954B1B9-5488-444B-ABF2-39D8F633A059}" presName="descendantBox" presStyleLbl="bgAccFollowNode1" presStyleIdx="0" presStyleCnt="2"/>
      <dgm:spPr/>
    </dgm:pt>
    <dgm:pt modelId="{008191AB-D7F2-47AE-A3FB-85E31D339085}" type="pres">
      <dgm:prSet presAssocID="{917C9F85-9AE5-4014-82A2-C525A7EFBC1C}" presName="sp" presStyleCnt="0"/>
      <dgm:spPr/>
    </dgm:pt>
    <dgm:pt modelId="{DEEFF044-90B4-43AE-AE8C-C72E03A92702}" type="pres">
      <dgm:prSet presAssocID="{6CB66B1A-2A21-48A2-B785-52D7349616FC}" presName="arrowAndChildren" presStyleCnt="0"/>
      <dgm:spPr/>
    </dgm:pt>
    <dgm:pt modelId="{E9818029-8346-4879-91A3-C040DB90F591}" type="pres">
      <dgm:prSet presAssocID="{6CB66B1A-2A21-48A2-B785-52D7349616FC}" presName="parentTextArrow" presStyleLbl="node1" presStyleIdx="0" presStyleCnt="0"/>
      <dgm:spPr/>
    </dgm:pt>
    <dgm:pt modelId="{DD9D1B6E-D78D-4315-A3BE-73F2F11D703C}" type="pres">
      <dgm:prSet presAssocID="{6CB66B1A-2A21-48A2-B785-52D7349616FC}" presName="arrow" presStyleLbl="alignNode1" presStyleIdx="1" presStyleCnt="2"/>
      <dgm:spPr/>
    </dgm:pt>
    <dgm:pt modelId="{7DDC10EB-7482-4774-9DF9-52D8571A7288}" type="pres">
      <dgm:prSet presAssocID="{6CB66B1A-2A21-48A2-B785-52D7349616FC}" presName="descendantArrow" presStyleLbl="bgAccFollowNode1" presStyleIdx="1" presStyleCnt="2"/>
      <dgm:spPr/>
    </dgm:pt>
  </dgm:ptLst>
  <dgm:cxnLst>
    <dgm:cxn modelId="{481D4302-E5B9-40FE-8E22-A2035E012E79}" srcId="{365C7C58-E3DD-4A7D-A39E-962E07652CAA}" destId="{6CB66B1A-2A21-48A2-B785-52D7349616FC}" srcOrd="0" destOrd="0" parTransId="{AB3392BF-F65C-422D-9089-7B9B517022F7}" sibTransId="{917C9F85-9AE5-4014-82A2-C525A7EFBC1C}"/>
    <dgm:cxn modelId="{55572A05-9CCB-4B60-A710-F0A7E71D07D8}" type="presOf" srcId="{6109CEEE-41E2-43FD-AA9D-357788F54305}" destId="{FF0C0ECC-3B35-4C90-8025-7C382F08F2B3}" srcOrd="0" destOrd="3" presId="urn:microsoft.com/office/officeart/2016/7/layout/VerticalDownArrowProcess"/>
    <dgm:cxn modelId="{9DC61A13-AAD8-40E8-BC3A-BC875DC7A3F7}" srcId="{5954B1B9-5488-444B-ABF2-39D8F633A059}" destId="{6109CEEE-41E2-43FD-AA9D-357788F54305}" srcOrd="3" destOrd="0" parTransId="{73175D46-C3B2-4435-AA7C-7BBA671AC826}" sibTransId="{20690435-3FCB-4B8F-9705-741E0F4619B7}"/>
    <dgm:cxn modelId="{4FE9E713-E229-4396-8BFD-3AEE349DD61C}" type="presOf" srcId="{95C3F079-61B9-4B82-8BBD-E880AC5306A5}" destId="{FF0C0ECC-3B35-4C90-8025-7C382F08F2B3}" srcOrd="0" destOrd="2" presId="urn:microsoft.com/office/officeart/2016/7/layout/VerticalDownArrowProcess"/>
    <dgm:cxn modelId="{8AC5BD1D-B79D-4BE7-AB14-8162FF6FB25B}" type="presOf" srcId="{6132957E-3F17-46E7-A745-C6DB903D0B84}" destId="{FF0C0ECC-3B35-4C90-8025-7C382F08F2B3}" srcOrd="0" destOrd="0" presId="urn:microsoft.com/office/officeart/2016/7/layout/VerticalDownArrowProcess"/>
    <dgm:cxn modelId="{2B83072F-3DC4-4E50-BC08-7D58B209925D}" srcId="{5954B1B9-5488-444B-ABF2-39D8F633A059}" destId="{6132957E-3F17-46E7-A745-C6DB903D0B84}" srcOrd="0" destOrd="0" parTransId="{3DE3546A-02D9-465B-8BA6-CCF43377C801}" sibTransId="{1D9468F4-D46E-47BF-8A52-08F01C3C7618}"/>
    <dgm:cxn modelId="{C4153132-37C8-40A0-BE84-D69CF538A046}" type="presOf" srcId="{6CB66B1A-2A21-48A2-B785-52D7349616FC}" destId="{DD9D1B6E-D78D-4315-A3BE-73F2F11D703C}" srcOrd="1" destOrd="0" presId="urn:microsoft.com/office/officeart/2016/7/layout/VerticalDownArrowProcess"/>
    <dgm:cxn modelId="{FD2E3440-34F1-4E5A-B73B-55B830829E57}" srcId="{6CB66B1A-2A21-48A2-B785-52D7349616FC}" destId="{BACFFAC5-D027-4A75-A038-8336A65A0262}" srcOrd="1" destOrd="0" parTransId="{A45A4EED-B0E2-4988-96FC-EB7AB0E45490}" sibTransId="{90E93D67-E5FD-4A56-8D29-B60751A6FAD3}"/>
    <dgm:cxn modelId="{36C6D74A-3928-4B10-AAA8-610D74571237}" type="presOf" srcId="{6CB66B1A-2A21-48A2-B785-52D7349616FC}" destId="{E9818029-8346-4879-91A3-C040DB90F591}" srcOrd="0" destOrd="0" presId="urn:microsoft.com/office/officeart/2016/7/layout/VerticalDownArrowProcess"/>
    <dgm:cxn modelId="{DE211C74-0942-4FF6-8A6B-4305C2DBB94E}" type="presOf" srcId="{A3156081-8298-489A-AE85-18B9D26B1CB3}" destId="{7DDC10EB-7482-4774-9DF9-52D8571A7288}" srcOrd="0" destOrd="2" presId="urn:microsoft.com/office/officeart/2016/7/layout/VerticalDownArrowProcess"/>
    <dgm:cxn modelId="{8F2E1477-4DD6-4F5E-A712-072948970604}" type="presOf" srcId="{C5D4D194-509D-41A6-B02F-2E33A269FED6}" destId="{7DDC10EB-7482-4774-9DF9-52D8571A7288}" srcOrd="0" destOrd="0" presId="urn:microsoft.com/office/officeart/2016/7/layout/VerticalDownArrowProcess"/>
    <dgm:cxn modelId="{FD9DD977-5A1D-40A6-A46A-36EACBF95982}" type="presOf" srcId="{365C7C58-E3DD-4A7D-A39E-962E07652CAA}" destId="{27CBB24E-476A-4111-B10E-E894D411C1D2}" srcOrd="0" destOrd="0" presId="urn:microsoft.com/office/officeart/2016/7/layout/VerticalDownArrowProcess"/>
    <dgm:cxn modelId="{247B7985-C521-4599-920D-3D0AD03317D6}" srcId="{5954B1B9-5488-444B-ABF2-39D8F633A059}" destId="{95C3F079-61B9-4B82-8BBD-E880AC5306A5}" srcOrd="2" destOrd="0" parTransId="{2300148B-5BD1-428D-9016-4087FC75E252}" sibTransId="{75653F3D-F489-4178-80BF-432EE2B21083}"/>
    <dgm:cxn modelId="{7B06C38A-199F-46E6-A46D-2DC66D828CD6}" srcId="{6CB66B1A-2A21-48A2-B785-52D7349616FC}" destId="{A3156081-8298-489A-AE85-18B9D26B1CB3}" srcOrd="2" destOrd="0" parTransId="{5817864B-789D-4A0C-925F-A23D5D07C184}" sibTransId="{2221598E-BC0B-41E2-9724-C5BDB35252EF}"/>
    <dgm:cxn modelId="{A50C9496-89BA-4E32-A93E-DAFC18C380D5}" type="presOf" srcId="{5954B1B9-5488-444B-ABF2-39D8F633A059}" destId="{0479B98A-F863-4A39-AE7C-27290C186085}" srcOrd="0" destOrd="0" presId="urn:microsoft.com/office/officeart/2016/7/layout/VerticalDownArrowProcess"/>
    <dgm:cxn modelId="{A3E9F8C0-6FFD-4553-BD1F-CFE872482E8F}" type="presOf" srcId="{D4C0CDC0-7274-4789-9310-B8229DEBFDDD}" destId="{FF0C0ECC-3B35-4C90-8025-7C382F08F2B3}" srcOrd="0" destOrd="1" presId="urn:microsoft.com/office/officeart/2016/7/layout/VerticalDownArrowProcess"/>
    <dgm:cxn modelId="{7CECC7C7-D226-4D5F-BF20-A015A8F981D0}" type="presOf" srcId="{BACFFAC5-D027-4A75-A038-8336A65A0262}" destId="{7DDC10EB-7482-4774-9DF9-52D8571A7288}" srcOrd="0" destOrd="1" presId="urn:microsoft.com/office/officeart/2016/7/layout/VerticalDownArrowProcess"/>
    <dgm:cxn modelId="{ED841ED7-A42C-4FBD-8CEB-3477B4782315}" srcId="{6CB66B1A-2A21-48A2-B785-52D7349616FC}" destId="{C5D4D194-509D-41A6-B02F-2E33A269FED6}" srcOrd="0" destOrd="0" parTransId="{5608952D-549C-4169-A2E6-1785612A4F16}" sibTransId="{A0BE6336-740F-47CD-811C-345D56C873DC}"/>
    <dgm:cxn modelId="{2FF381DE-77ED-404C-9ED8-2F5F0CC1A4B5}" srcId="{365C7C58-E3DD-4A7D-A39E-962E07652CAA}" destId="{5954B1B9-5488-444B-ABF2-39D8F633A059}" srcOrd="1" destOrd="0" parTransId="{2511A540-242F-41B3-BB0E-52096F12CB9A}" sibTransId="{B0861978-C075-475E-94AE-4EF3ADD314D9}"/>
    <dgm:cxn modelId="{09BBAEDF-D18D-452C-872D-E616A19BF3FA}" srcId="{5954B1B9-5488-444B-ABF2-39D8F633A059}" destId="{D4C0CDC0-7274-4789-9310-B8229DEBFDDD}" srcOrd="1" destOrd="0" parTransId="{6C7A9FA0-3E12-455E-9270-ACE8D439510B}" sibTransId="{137F7B71-4590-479C-AA31-3B1B8ECD2565}"/>
    <dgm:cxn modelId="{A01371F7-3FD2-4289-8FED-71E79D044F9A}" type="presParOf" srcId="{27CBB24E-476A-4111-B10E-E894D411C1D2}" destId="{8A0A09DB-D909-44BB-B2DC-D4E953702FCE}" srcOrd="0" destOrd="0" presId="urn:microsoft.com/office/officeart/2016/7/layout/VerticalDownArrowProcess"/>
    <dgm:cxn modelId="{FF264D11-993F-4B45-8B41-30F147ACE3F8}" type="presParOf" srcId="{8A0A09DB-D909-44BB-B2DC-D4E953702FCE}" destId="{0479B98A-F863-4A39-AE7C-27290C186085}" srcOrd="0" destOrd="0" presId="urn:microsoft.com/office/officeart/2016/7/layout/VerticalDownArrowProcess"/>
    <dgm:cxn modelId="{EBCCC84C-AA73-441B-A18E-31F0F06D5B60}" type="presParOf" srcId="{8A0A09DB-D909-44BB-B2DC-D4E953702FCE}" destId="{FF0C0ECC-3B35-4C90-8025-7C382F08F2B3}" srcOrd="1" destOrd="0" presId="urn:microsoft.com/office/officeart/2016/7/layout/VerticalDownArrowProcess"/>
    <dgm:cxn modelId="{A877D4E0-D3BC-40C1-96AB-7FBF087BCF09}" type="presParOf" srcId="{27CBB24E-476A-4111-B10E-E894D411C1D2}" destId="{008191AB-D7F2-47AE-A3FB-85E31D339085}" srcOrd="1" destOrd="0" presId="urn:microsoft.com/office/officeart/2016/7/layout/VerticalDownArrowProcess"/>
    <dgm:cxn modelId="{894228F2-56F8-41FB-B155-DA026DA8B2B2}" type="presParOf" srcId="{27CBB24E-476A-4111-B10E-E894D411C1D2}" destId="{DEEFF044-90B4-43AE-AE8C-C72E03A92702}" srcOrd="2" destOrd="0" presId="urn:microsoft.com/office/officeart/2016/7/layout/VerticalDownArrowProcess"/>
    <dgm:cxn modelId="{42EE9D0E-910A-4831-B985-1A9E4C7D36A1}" type="presParOf" srcId="{DEEFF044-90B4-43AE-AE8C-C72E03A92702}" destId="{E9818029-8346-4879-91A3-C040DB90F591}" srcOrd="0" destOrd="0" presId="urn:microsoft.com/office/officeart/2016/7/layout/VerticalDownArrowProcess"/>
    <dgm:cxn modelId="{2C437406-8D07-4849-8D66-05ADE8259BC9}" type="presParOf" srcId="{DEEFF044-90B4-43AE-AE8C-C72E03A92702}" destId="{DD9D1B6E-D78D-4315-A3BE-73F2F11D703C}" srcOrd="1" destOrd="0" presId="urn:microsoft.com/office/officeart/2016/7/layout/VerticalDownArrowProcess"/>
    <dgm:cxn modelId="{FB3D4D14-E509-4545-833B-86DB0D2EA9E5}" type="presParOf" srcId="{DEEFF044-90B4-43AE-AE8C-C72E03A92702}" destId="{7DDC10EB-7482-4774-9DF9-52D8571A7288}"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9B98A-F863-4A39-AE7C-27290C186085}">
      <dsp:nvSpPr>
        <dsp:cNvPr id="0" name=""/>
        <dsp:cNvSpPr/>
      </dsp:nvSpPr>
      <dsp:spPr>
        <a:xfrm>
          <a:off x="0" y="2626990"/>
          <a:ext cx="2881215" cy="172359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912" tIns="170688" rIns="204912"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Include in training:</a:t>
          </a:r>
        </a:p>
      </dsp:txBody>
      <dsp:txXfrm>
        <a:off x="0" y="2626990"/>
        <a:ext cx="2881215" cy="1723590"/>
      </dsp:txXfrm>
    </dsp:sp>
    <dsp:sp modelId="{FF0C0ECC-3B35-4C90-8025-7C382F08F2B3}">
      <dsp:nvSpPr>
        <dsp:cNvPr id="0" name=""/>
        <dsp:cNvSpPr/>
      </dsp:nvSpPr>
      <dsp:spPr>
        <a:xfrm>
          <a:off x="2881215" y="2626990"/>
          <a:ext cx="8643646" cy="172359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334" tIns="254000" rIns="175334" bIns="254000" numCol="1" spcCol="1270" anchor="ctr" anchorCtr="0">
          <a:noAutofit/>
        </a:bodyPr>
        <a:lstStyle/>
        <a:p>
          <a:pPr marL="0" lvl="0" indent="0" algn="l" defTabSz="889000">
            <a:lnSpc>
              <a:spcPct val="90000"/>
            </a:lnSpc>
            <a:spcBef>
              <a:spcPct val="0"/>
            </a:spcBef>
            <a:spcAft>
              <a:spcPct val="35000"/>
            </a:spcAft>
            <a:buNone/>
          </a:pPr>
          <a:r>
            <a:rPr lang="en-US" sz="2000" kern="1200" dirty="0"/>
            <a:t>Methods to determine presence/release of chemicals in </a:t>
          </a:r>
          <a:r>
            <a:rPr lang="en-US" sz="2000" kern="1200"/>
            <a:t>work areas</a:t>
          </a:r>
          <a:endParaRPr lang="en-US" sz="2000" kern="1200" dirty="0"/>
        </a:p>
        <a:p>
          <a:pPr marL="0" lvl="0" indent="0" algn="l" defTabSz="889000">
            <a:lnSpc>
              <a:spcPct val="90000"/>
            </a:lnSpc>
            <a:spcBef>
              <a:spcPct val="0"/>
            </a:spcBef>
            <a:spcAft>
              <a:spcPct val="35000"/>
            </a:spcAft>
            <a:buNone/>
          </a:pPr>
          <a:r>
            <a:rPr lang="en-US" sz="2000" kern="1200" dirty="0"/>
            <a:t>Hazards of chemicals</a:t>
          </a:r>
        </a:p>
        <a:p>
          <a:pPr marL="0" lvl="0" indent="0" algn="l" defTabSz="889000">
            <a:lnSpc>
              <a:spcPct val="90000"/>
            </a:lnSpc>
            <a:spcBef>
              <a:spcPct val="0"/>
            </a:spcBef>
            <a:spcAft>
              <a:spcPct val="35000"/>
            </a:spcAft>
            <a:buNone/>
          </a:pPr>
          <a:r>
            <a:rPr lang="en-US" sz="2000" kern="1200" dirty="0"/>
            <a:t>Appropriate protective measures</a:t>
          </a:r>
        </a:p>
        <a:p>
          <a:pPr marL="0" lvl="0" indent="0" algn="l" defTabSz="889000">
            <a:lnSpc>
              <a:spcPct val="90000"/>
            </a:lnSpc>
            <a:spcBef>
              <a:spcPct val="0"/>
            </a:spcBef>
            <a:spcAft>
              <a:spcPct val="35000"/>
            </a:spcAft>
            <a:buNone/>
          </a:pPr>
          <a:r>
            <a:rPr lang="en-US" sz="2000" kern="1200" dirty="0"/>
            <a:t>Where and how to obtain additional information</a:t>
          </a:r>
        </a:p>
      </dsp:txBody>
      <dsp:txXfrm>
        <a:off x="2881215" y="2626990"/>
        <a:ext cx="8643646" cy="1723590"/>
      </dsp:txXfrm>
    </dsp:sp>
    <dsp:sp modelId="{DD9D1B6E-D78D-4315-A3BE-73F2F11D703C}">
      <dsp:nvSpPr>
        <dsp:cNvPr id="0" name=""/>
        <dsp:cNvSpPr/>
      </dsp:nvSpPr>
      <dsp:spPr>
        <a:xfrm rot="10800000">
          <a:off x="0" y="1962"/>
          <a:ext cx="2881215" cy="2650882"/>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912" tIns="170688" rIns="204912"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Train employees on hazardous chemicals in their work area:</a:t>
          </a:r>
        </a:p>
      </dsp:txBody>
      <dsp:txXfrm rot="-10800000">
        <a:off x="0" y="1962"/>
        <a:ext cx="2881215" cy="1723073"/>
      </dsp:txXfrm>
    </dsp:sp>
    <dsp:sp modelId="{7DDC10EB-7482-4774-9DF9-52D8571A7288}">
      <dsp:nvSpPr>
        <dsp:cNvPr id="0" name=""/>
        <dsp:cNvSpPr/>
      </dsp:nvSpPr>
      <dsp:spPr>
        <a:xfrm>
          <a:off x="2881215" y="1962"/>
          <a:ext cx="8643646" cy="172307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334" tIns="279400" rIns="175334" bIns="279400" numCol="1" spcCol="1270" anchor="ctr" anchorCtr="0">
          <a:noAutofit/>
        </a:bodyPr>
        <a:lstStyle/>
        <a:p>
          <a:pPr marL="0" lvl="0" indent="0" algn="l" defTabSz="977900">
            <a:lnSpc>
              <a:spcPct val="90000"/>
            </a:lnSpc>
            <a:spcBef>
              <a:spcPct val="0"/>
            </a:spcBef>
            <a:spcAft>
              <a:spcPct val="35000"/>
            </a:spcAft>
            <a:buFont typeface="Wingdings" panose="05000000000000000000" pitchFamily="2" charset="2"/>
            <a:buNone/>
          </a:pPr>
          <a:r>
            <a:rPr lang="en-US" sz="2200" kern="1200" dirty="0"/>
            <a:t>Before initial assignment</a:t>
          </a:r>
        </a:p>
        <a:p>
          <a:pPr marL="0" lvl="0" indent="0" algn="l" defTabSz="977900">
            <a:lnSpc>
              <a:spcPct val="90000"/>
            </a:lnSpc>
            <a:spcBef>
              <a:spcPct val="0"/>
            </a:spcBef>
            <a:spcAft>
              <a:spcPct val="35000"/>
            </a:spcAft>
            <a:buFont typeface="Wingdings" panose="05000000000000000000" pitchFamily="2" charset="2"/>
            <a:buNone/>
          </a:pPr>
          <a:r>
            <a:rPr lang="en-US" sz="2200" kern="1200" dirty="0"/>
            <a:t>When new hazards are introduced</a:t>
          </a:r>
        </a:p>
        <a:p>
          <a:pPr marL="0" lvl="0" indent="0" algn="l" defTabSz="977900">
            <a:lnSpc>
              <a:spcPct val="90000"/>
            </a:lnSpc>
            <a:spcBef>
              <a:spcPct val="0"/>
            </a:spcBef>
            <a:spcAft>
              <a:spcPct val="35000"/>
            </a:spcAft>
            <a:buFont typeface="Wingdings" panose="05000000000000000000" pitchFamily="2" charset="2"/>
            <a:buNone/>
          </a:pPr>
          <a:r>
            <a:rPr lang="en-US" sz="2200" kern="1200" dirty="0"/>
            <a:t>Nonroutine tasks</a:t>
          </a:r>
        </a:p>
      </dsp:txBody>
      <dsp:txXfrm>
        <a:off x="2881215" y="1962"/>
        <a:ext cx="8643646" cy="172307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94D98-2B4A-4114-8B11-D0C348F9D6B4}" type="datetimeFigureOut">
              <a:rPr lang="en-US" smtClean="0"/>
              <a:t>8/6/2021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7E836-F8F1-4628-8E2F-0E800895AD28}" type="slidenum">
              <a:rPr lang="en-US" smtClean="0"/>
              <a:t>‹#›</a:t>
            </a:fld>
            <a:endParaRPr lang="en-US"/>
          </a:p>
        </p:txBody>
      </p:sp>
    </p:spTree>
    <p:extLst>
      <p:ext uri="{BB962C8B-B14F-4D97-AF65-F5344CB8AC3E}">
        <p14:creationId xmlns:p14="http://schemas.microsoft.com/office/powerpoint/2010/main" val="3050582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Seven Major  Elements to Hazard Communication/GHS include:</a:t>
            </a:r>
          </a:p>
          <a:p>
            <a:pPr rtl="0"/>
            <a:r>
              <a:rPr lang="en-US" sz="1200" b="0" i="0" u="none" strike="noStrike" kern="1200" baseline="0" dirty="0">
                <a:solidFill>
                  <a:schemeClr val="tx1"/>
                </a:solidFill>
                <a:latin typeface="+mn-lt"/>
                <a:ea typeface="+mn-ea"/>
                <a:cs typeface="+mn-cs"/>
              </a:rPr>
              <a:t>SDS</a:t>
            </a:r>
          </a:p>
          <a:p>
            <a:pPr rtl="0"/>
            <a:r>
              <a:rPr lang="en-US" sz="1200" b="0" i="0" u="none" strike="noStrike" kern="1200" baseline="0" dirty="0">
                <a:solidFill>
                  <a:schemeClr val="tx1"/>
                </a:solidFill>
                <a:latin typeface="+mn-lt"/>
                <a:ea typeface="+mn-ea"/>
                <a:cs typeface="+mn-cs"/>
              </a:rPr>
              <a:t>Labels</a:t>
            </a:r>
          </a:p>
          <a:p>
            <a:pPr rtl="0"/>
            <a:r>
              <a:rPr lang="en-US" sz="1200" b="0" i="0" u="none" strike="noStrike" kern="1200" baseline="0" dirty="0">
                <a:solidFill>
                  <a:schemeClr val="tx1"/>
                </a:solidFill>
                <a:latin typeface="+mn-lt"/>
                <a:ea typeface="+mn-ea"/>
                <a:cs typeface="+mn-cs"/>
              </a:rPr>
              <a:t>Signal words</a:t>
            </a:r>
          </a:p>
          <a:p>
            <a:pPr rtl="0"/>
            <a:r>
              <a:rPr lang="en-US" sz="1200" b="0" i="0" u="none" strike="noStrike" kern="1200" baseline="0" dirty="0">
                <a:solidFill>
                  <a:schemeClr val="tx1"/>
                </a:solidFill>
                <a:latin typeface="+mn-lt"/>
                <a:ea typeface="+mn-ea"/>
                <a:cs typeface="+mn-cs"/>
              </a:rPr>
              <a:t>Hazard statements</a:t>
            </a:r>
          </a:p>
          <a:p>
            <a:pPr rtl="0"/>
            <a:r>
              <a:rPr lang="en-US" sz="1200" b="0" i="0" u="none" strike="noStrike" kern="1200" baseline="0" dirty="0">
                <a:solidFill>
                  <a:schemeClr val="tx1"/>
                </a:solidFill>
                <a:latin typeface="+mn-lt"/>
                <a:ea typeface="+mn-ea"/>
                <a:cs typeface="+mn-cs"/>
              </a:rPr>
              <a:t>Precautionary statements</a:t>
            </a:r>
          </a:p>
          <a:p>
            <a:pPr rtl="0"/>
            <a:r>
              <a:rPr lang="en-US" sz="1200" b="0" i="0" u="none" strike="noStrike" kern="1200" baseline="0" dirty="0">
                <a:solidFill>
                  <a:schemeClr val="tx1"/>
                </a:solidFill>
                <a:latin typeface="+mn-lt"/>
                <a:ea typeface="+mn-ea"/>
                <a:cs typeface="+mn-cs"/>
              </a:rPr>
              <a:t>Pictograms</a:t>
            </a:r>
          </a:p>
          <a:p>
            <a:pPr rtl="0"/>
            <a:r>
              <a:rPr lang="en-US" sz="1200" b="0" i="0" u="none" strike="noStrike" kern="1200" baseline="0" dirty="0">
                <a:solidFill>
                  <a:schemeClr val="tx1"/>
                </a:solidFill>
                <a:latin typeface="+mn-lt"/>
                <a:ea typeface="+mn-ea"/>
                <a:cs typeface="+mn-cs"/>
              </a:rPr>
              <a:t>Training</a:t>
            </a:r>
          </a:p>
          <a:p>
            <a:endParaRPr lang="en-US" dirty="0"/>
          </a:p>
        </p:txBody>
      </p:sp>
      <p:sp>
        <p:nvSpPr>
          <p:cNvPr id="4" name="Slide Number Placeholder 3"/>
          <p:cNvSpPr>
            <a:spLocks noGrp="1"/>
          </p:cNvSpPr>
          <p:nvPr>
            <p:ph type="sldNum" sz="quarter" idx="5"/>
          </p:nvPr>
        </p:nvSpPr>
        <p:spPr/>
        <p:txBody>
          <a:bodyPr/>
          <a:lstStyle/>
          <a:p>
            <a:fld id="{AB97E836-F8F1-4628-8E2F-0E800895AD28}" type="slidenum">
              <a:rPr lang="en-US" smtClean="0"/>
              <a:t>6</a:t>
            </a:fld>
            <a:endParaRPr lang="en-US"/>
          </a:p>
        </p:txBody>
      </p:sp>
    </p:spTree>
    <p:extLst>
      <p:ext uri="{BB962C8B-B14F-4D97-AF65-F5344CB8AC3E}">
        <p14:creationId xmlns:p14="http://schemas.microsoft.com/office/powerpoint/2010/main" val="28829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Safety Data Sheets </a:t>
            </a:r>
            <a:r>
              <a:rPr lang="en-US" baseline="0" dirty="0"/>
              <a:t>(2012), OSHA Brief DSG BR-3514, https://www.osha.gov/Publications/OSHA3514.html </a:t>
            </a:r>
          </a:p>
          <a:p>
            <a:endParaRPr lang="en-US" baseline="0" dirty="0"/>
          </a:p>
          <a:p>
            <a:r>
              <a:rPr lang="en-US" dirty="0">
                <a:effectLst/>
              </a:rPr>
              <a:t>“Sections 1 through 8 contain general information about the chemical, identification, hazards, composition, safe handling practices, and emergency control measures (e.g., fire fighting). This information should be helpful to those that need to get the information quickly.”</a:t>
            </a:r>
          </a:p>
          <a:p>
            <a:pPr marL="171450" indent="-171450">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 Identification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chemical on the SDS and its recommended uses; provides contact information of the supplier</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2: Hazard(s) Identification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the hazards of the chemical and appropriate warning information </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3: Composition/Information on Ingredients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ingredient(s) contained in product, including impurities and stabilizing additives; includes information on substances, mixtures, and all chemicals where a trade secret is claimed</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4: First-Aid Measures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initial care that should be given by untrained responders to an individual who has been</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exposed to the chemical</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5: Fire-Fighting Measures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for fighting a fire caused by the chemical</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6: Accidental Release Measures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recommendations on appropriate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response to spills, leaks, or releases, including containment and cleanup to prevent or minimize exposure to people, properties, or the environment</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7: Handling and Storage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safe handling practices and conditions for safe storage of chemicals </a:t>
            </a:r>
          </a:p>
          <a:p>
            <a:pPr marL="171450" indent="-171450">
              <a:spcBef>
                <a:spcPts val="600"/>
              </a:spcBef>
              <a:buFont typeface="Arial" panose="020B0604020202020204" pitchFamily="34" charset="0"/>
              <a:buChar char="•"/>
            </a:pPr>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8: Exposure Controls/Personal Protection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exposure limits, engineering controls, and PPE measures that can be used to minimize worker exposure</a:t>
            </a:r>
            <a:endParaRPr lang="en-US" baseline="0" dirty="0"/>
          </a:p>
          <a:p>
            <a:endParaRPr lang="en-US" dirty="0"/>
          </a:p>
        </p:txBody>
      </p:sp>
      <p:sp>
        <p:nvSpPr>
          <p:cNvPr id="4" name="Slide Number Placeholder 3"/>
          <p:cNvSpPr>
            <a:spLocks noGrp="1"/>
          </p:cNvSpPr>
          <p:nvPr>
            <p:ph type="sldNum" sz="quarter" idx="5"/>
          </p:nvPr>
        </p:nvSpPr>
        <p:spPr/>
        <p:txBody>
          <a:bodyPr/>
          <a:lstStyle/>
          <a:p>
            <a:fld id="{AB97E836-F8F1-4628-8E2F-0E800895AD28}" type="slidenum">
              <a:rPr lang="en-US" smtClean="0"/>
              <a:t>8</a:t>
            </a:fld>
            <a:endParaRPr lang="en-US"/>
          </a:p>
        </p:txBody>
      </p:sp>
    </p:spTree>
    <p:extLst>
      <p:ext uri="{BB962C8B-B14F-4D97-AF65-F5344CB8AC3E}">
        <p14:creationId xmlns:p14="http://schemas.microsoft.com/office/powerpoint/2010/main" val="53328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Safety Data Sheets </a:t>
            </a:r>
            <a:r>
              <a:rPr lang="en-US" baseline="0" dirty="0"/>
              <a:t>(2012), OSHA Brief DSG BR-3514, https://www.osha.gov/Publications/OSHA3514.html </a:t>
            </a:r>
          </a:p>
          <a:p>
            <a:endParaRPr lang="en-US" dirty="0">
              <a:effectLst/>
            </a:endParaRPr>
          </a:p>
          <a:p>
            <a:r>
              <a:rPr lang="en-US" dirty="0">
                <a:effectLst/>
              </a:rPr>
              <a:t>“Sections 9 through 11 and 16 contain other technical and scientific information, such as physical and chemical properties, stability and reactivity information, toxicological information, exposure control information, and other information including the date of preparation or last revision.” </a:t>
            </a:r>
          </a:p>
          <a:p>
            <a:endParaRPr lang="en-US" dirty="0">
              <a:effectLst/>
            </a:endParaRPr>
          </a:p>
          <a:p>
            <a:r>
              <a:rPr lang="en-US" dirty="0"/>
              <a:t>Sections 12, 13, 14, &amp; 15 are</a:t>
            </a:r>
            <a:r>
              <a:rPr lang="en-US" baseline="0" dirty="0"/>
              <a:t> regulated by other agencies (i.e. EPA, DOT).</a:t>
            </a:r>
          </a:p>
          <a:p>
            <a:endParaRPr lang="en-US" baseline="0" dirty="0"/>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9: Physical and Chemical Properties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physical and chemical properties associated with the substance or mixture</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10: Stability and Reactivity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describes reactivity hazards of chemical and chemical stability information; broken into three parts: reactivity, chemical stability, and other</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11: Toxicological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 toxicological and health effects information or indicates that such data is not available</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12: Ecological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information to evaluate the environmental impact of the chemical(s) if it were released into the environment</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13: Disposable Considerations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proper disposal practices, recycling, or reclamation of the chemical(s) or its container, and safe handling practices</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14: Transport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provides guidance on classification information for shipping and transporting of hazardous chemical(s) by road, air, rail, or sea</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15: Regulatory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identifies</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safety, health, and environmental regulations specific for the product that is not indicated anywhere else on SDS</a:t>
            </a:r>
          </a:p>
          <a:p>
            <a:r>
              <a:rPr lang="en-US" sz="1200" b="1"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Section 16: Other Information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 indicates when SDS was prepared/revised; may state where</a:t>
            </a:r>
            <a:r>
              <a:rPr lang="en-US" sz="1200" kern="120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en-US" sz="1200" kern="1200" dirty="0">
                <a:solidFill>
                  <a:schemeClr val="tx1"/>
                </a:solidFill>
                <a:effectLst/>
                <a:latin typeface="Tahoma" panose="020B0604030504040204" pitchFamily="34" charset="0"/>
                <a:ea typeface="Tahoma" panose="020B0604030504040204" pitchFamily="34" charset="0"/>
                <a:cs typeface="Tahoma" panose="020B0604030504040204" pitchFamily="34" charset="0"/>
              </a:rPr>
              <a:t>changes have been made to previous versions; other useful information</a:t>
            </a:r>
          </a:p>
          <a:p>
            <a:endParaRPr lang="en-US" dirty="0"/>
          </a:p>
        </p:txBody>
      </p:sp>
      <p:sp>
        <p:nvSpPr>
          <p:cNvPr id="4" name="Slide Number Placeholder 3"/>
          <p:cNvSpPr>
            <a:spLocks noGrp="1"/>
          </p:cNvSpPr>
          <p:nvPr>
            <p:ph type="sldNum" sz="quarter" idx="5"/>
          </p:nvPr>
        </p:nvSpPr>
        <p:spPr/>
        <p:txBody>
          <a:bodyPr/>
          <a:lstStyle/>
          <a:p>
            <a:fld id="{AB97E836-F8F1-4628-8E2F-0E800895AD28}" type="slidenum">
              <a:rPr lang="en-US" smtClean="0"/>
              <a:t>9</a:t>
            </a:fld>
            <a:endParaRPr lang="en-US"/>
          </a:p>
        </p:txBody>
      </p:sp>
    </p:spTree>
    <p:extLst>
      <p:ext uri="{BB962C8B-B14F-4D97-AF65-F5344CB8AC3E}">
        <p14:creationId xmlns:p14="http://schemas.microsoft.com/office/powerpoint/2010/main" val="254683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i="1" dirty="0"/>
              <a:t>Hazard Communication Standard:</a:t>
            </a:r>
            <a:r>
              <a:rPr lang="en-US" i="1" baseline="0" dirty="0"/>
              <a:t> Labels and Pictograms </a:t>
            </a:r>
            <a:r>
              <a:rPr lang="en-US" baseline="0" dirty="0"/>
              <a:t>(2013), OSHA Brief DSG BR-3636, https://www.osha.gov/Publications/OSHA3636.pdf</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“…Information about chemical hazards [is to] be conveyed on labels using quick visual notations to alert the user, providing immediate recognition of the hazards. Labels must also provide instructions on how to handle the chemical so that chemical users are informed about how to protect themselves.</a:t>
            </a:r>
          </a:p>
          <a:p>
            <a:endPar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1200" b="0" i="0" u="none" strike="noStrike" kern="1200" baseline="0" dirty="0">
                <a:solidFill>
                  <a:schemeClr val="tx1"/>
                </a:solidFill>
                <a:latin typeface="Tahoma" panose="020B0604030504040204" pitchFamily="34" charset="0"/>
                <a:ea typeface="Tahoma" panose="020B0604030504040204" pitchFamily="34" charset="0"/>
                <a:cs typeface="Tahoma" panose="020B0604030504040204" pitchFamily="34" charset="0"/>
              </a:rPr>
              <a:t>The label provides information to the workers on the specific hazardous chemical. While labels provide important information for anyone who handles, uses, stores, and transports hazardous chemicals, they are limited by design in the amount of information they can provide. Safety Data Sheets (SDSs), which must accompany hazardous chemicals, are the more complete resource for details regarding hazardous chemicals.”</a:t>
            </a:r>
            <a:endParaRPr lang="en-US" baseline="0" dirty="0"/>
          </a:p>
          <a:p>
            <a:endParaRPr lang="en-US" dirty="0"/>
          </a:p>
        </p:txBody>
      </p:sp>
      <p:sp>
        <p:nvSpPr>
          <p:cNvPr id="4" name="Slide Number Placeholder 3"/>
          <p:cNvSpPr>
            <a:spLocks noGrp="1"/>
          </p:cNvSpPr>
          <p:nvPr>
            <p:ph type="sldNum" sz="quarter" idx="5"/>
          </p:nvPr>
        </p:nvSpPr>
        <p:spPr/>
        <p:txBody>
          <a:bodyPr/>
          <a:lstStyle/>
          <a:p>
            <a:fld id="{AB97E836-F8F1-4628-8E2F-0E800895AD28}" type="slidenum">
              <a:rPr lang="en-US" smtClean="0"/>
              <a:t>13</a:t>
            </a:fld>
            <a:endParaRPr lang="en-US"/>
          </a:p>
        </p:txBody>
      </p:sp>
    </p:spTree>
    <p:extLst>
      <p:ext uri="{BB962C8B-B14F-4D97-AF65-F5344CB8AC3E}">
        <p14:creationId xmlns:p14="http://schemas.microsoft.com/office/powerpoint/2010/main" val="293594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7E836-F8F1-4628-8E2F-0E800895AD28}" type="slidenum">
              <a:rPr lang="en-US" smtClean="0"/>
              <a:t>14</a:t>
            </a:fld>
            <a:endParaRPr lang="en-US"/>
          </a:p>
        </p:txBody>
      </p:sp>
    </p:spTree>
    <p:extLst>
      <p:ext uri="{BB962C8B-B14F-4D97-AF65-F5344CB8AC3E}">
        <p14:creationId xmlns:p14="http://schemas.microsoft.com/office/powerpoint/2010/main" val="1005922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8007E-62B3-4209-92FC-F6EFEBFECC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8C0C3-724B-4A00-A987-4A008D4431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D71052-7134-4021-B57C-2C36C3469301}"/>
              </a:ext>
            </a:extLst>
          </p:cNvPr>
          <p:cNvSpPr>
            <a:spLocks noGrp="1"/>
          </p:cNvSpPr>
          <p:nvPr>
            <p:ph type="dt" sz="half" idx="10"/>
          </p:nvPr>
        </p:nvSpPr>
        <p:spPr/>
        <p:txBody>
          <a:bodyPr/>
          <a:lstStyle/>
          <a:p>
            <a:fld id="{AA30E4EC-C777-4F23-8AD5-7F2C7BEFE40C}" type="datetimeFigureOut">
              <a:rPr lang="en-US" smtClean="0"/>
              <a:t>8/6/2021</a:t>
            </a:fld>
            <a:endParaRPr lang="en-US"/>
          </a:p>
        </p:txBody>
      </p:sp>
      <p:sp>
        <p:nvSpPr>
          <p:cNvPr id="5" name="Footer Placeholder 4">
            <a:extLst>
              <a:ext uri="{FF2B5EF4-FFF2-40B4-BE49-F238E27FC236}">
                <a16:creationId xmlns:a16="http://schemas.microsoft.com/office/drawing/2014/main" id="{4F597DBC-BD0F-4ECD-886C-4361599889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75F50-175D-40CC-8BC2-01E3AD5DA799}"/>
              </a:ext>
            </a:extLst>
          </p:cNvPr>
          <p:cNvSpPr>
            <a:spLocks noGrp="1"/>
          </p:cNvSpPr>
          <p:nvPr>
            <p:ph type="sldNum" sz="quarter" idx="12"/>
          </p:nvPr>
        </p:nvSpPr>
        <p:spPr/>
        <p:txBody>
          <a:bodyPr/>
          <a:lstStyle/>
          <a:p>
            <a:fld id="{5C4EC6F0-74FF-4286-9B75-0823BA013CD7}" type="slidenum">
              <a:rPr lang="en-US" smtClean="0"/>
              <a:t>‹#›</a:t>
            </a:fld>
            <a:endParaRPr lang="en-US"/>
          </a:p>
        </p:txBody>
      </p:sp>
    </p:spTree>
    <p:extLst>
      <p:ext uri="{BB962C8B-B14F-4D97-AF65-F5344CB8AC3E}">
        <p14:creationId xmlns:p14="http://schemas.microsoft.com/office/powerpoint/2010/main" val="2963437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0B7B-F920-43DB-BD49-EA921D05BA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E94474-0585-44B5-93F1-15F727742F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15C0A-BE9D-4279-9405-1C5D0F49250E}"/>
              </a:ext>
            </a:extLst>
          </p:cNvPr>
          <p:cNvSpPr>
            <a:spLocks noGrp="1"/>
          </p:cNvSpPr>
          <p:nvPr>
            <p:ph type="dt" sz="half" idx="10"/>
          </p:nvPr>
        </p:nvSpPr>
        <p:spPr/>
        <p:txBody>
          <a:bodyPr/>
          <a:lstStyle/>
          <a:p>
            <a:fld id="{AA30E4EC-C777-4F23-8AD5-7F2C7BEFE40C}" type="datetimeFigureOut">
              <a:rPr lang="en-US" smtClean="0"/>
              <a:t>8/6/2021</a:t>
            </a:fld>
            <a:endParaRPr lang="en-US"/>
          </a:p>
        </p:txBody>
      </p:sp>
      <p:sp>
        <p:nvSpPr>
          <p:cNvPr id="5" name="Footer Placeholder 4">
            <a:extLst>
              <a:ext uri="{FF2B5EF4-FFF2-40B4-BE49-F238E27FC236}">
                <a16:creationId xmlns:a16="http://schemas.microsoft.com/office/drawing/2014/main" id="{4E6C4ACF-B52C-4146-92D8-40C11E6FF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2586F-F175-4EEB-85CF-173455FA55FA}"/>
              </a:ext>
            </a:extLst>
          </p:cNvPr>
          <p:cNvSpPr>
            <a:spLocks noGrp="1"/>
          </p:cNvSpPr>
          <p:nvPr>
            <p:ph type="sldNum" sz="quarter" idx="12"/>
          </p:nvPr>
        </p:nvSpPr>
        <p:spPr/>
        <p:txBody>
          <a:bodyPr/>
          <a:lstStyle/>
          <a:p>
            <a:fld id="{5C4EC6F0-74FF-4286-9B75-0823BA013CD7}" type="slidenum">
              <a:rPr lang="en-US" smtClean="0"/>
              <a:t>‹#›</a:t>
            </a:fld>
            <a:endParaRPr lang="en-US"/>
          </a:p>
        </p:txBody>
      </p:sp>
    </p:spTree>
    <p:extLst>
      <p:ext uri="{BB962C8B-B14F-4D97-AF65-F5344CB8AC3E}">
        <p14:creationId xmlns:p14="http://schemas.microsoft.com/office/powerpoint/2010/main" val="107851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175047-9701-4FD9-B26D-55C3976456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0D66D6-2C34-41DE-A905-39684736FB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B7CEC-5465-480D-98D8-AB657815B3FE}"/>
              </a:ext>
            </a:extLst>
          </p:cNvPr>
          <p:cNvSpPr>
            <a:spLocks noGrp="1"/>
          </p:cNvSpPr>
          <p:nvPr>
            <p:ph type="dt" sz="half" idx="10"/>
          </p:nvPr>
        </p:nvSpPr>
        <p:spPr/>
        <p:txBody>
          <a:bodyPr/>
          <a:lstStyle/>
          <a:p>
            <a:fld id="{AA30E4EC-C777-4F23-8AD5-7F2C7BEFE40C}" type="datetimeFigureOut">
              <a:rPr lang="en-US" smtClean="0"/>
              <a:t>8/6/2021</a:t>
            </a:fld>
            <a:endParaRPr lang="en-US"/>
          </a:p>
        </p:txBody>
      </p:sp>
      <p:sp>
        <p:nvSpPr>
          <p:cNvPr id="5" name="Footer Placeholder 4">
            <a:extLst>
              <a:ext uri="{FF2B5EF4-FFF2-40B4-BE49-F238E27FC236}">
                <a16:creationId xmlns:a16="http://schemas.microsoft.com/office/drawing/2014/main" id="{1206CAF2-6814-4ED2-A6AC-0A1E73F46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0E5B6-D7A9-4619-94CC-0862809F346B}"/>
              </a:ext>
            </a:extLst>
          </p:cNvPr>
          <p:cNvSpPr>
            <a:spLocks noGrp="1"/>
          </p:cNvSpPr>
          <p:nvPr>
            <p:ph type="sldNum" sz="quarter" idx="12"/>
          </p:nvPr>
        </p:nvSpPr>
        <p:spPr/>
        <p:txBody>
          <a:bodyPr/>
          <a:lstStyle/>
          <a:p>
            <a:fld id="{5C4EC6F0-74FF-4286-9B75-0823BA013CD7}" type="slidenum">
              <a:rPr lang="en-US" smtClean="0"/>
              <a:t>‹#›</a:t>
            </a:fld>
            <a:endParaRPr lang="en-US"/>
          </a:p>
        </p:txBody>
      </p:sp>
    </p:spTree>
    <p:extLst>
      <p:ext uri="{BB962C8B-B14F-4D97-AF65-F5344CB8AC3E}">
        <p14:creationId xmlns:p14="http://schemas.microsoft.com/office/powerpoint/2010/main" val="57802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300E-4E57-4B35-B9EA-86E502F33A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590010-366E-43F0-9519-184F19A9FD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6F1EE-C84C-4253-B99B-962368545C8B}"/>
              </a:ext>
            </a:extLst>
          </p:cNvPr>
          <p:cNvSpPr>
            <a:spLocks noGrp="1"/>
          </p:cNvSpPr>
          <p:nvPr>
            <p:ph type="dt" sz="half" idx="10"/>
          </p:nvPr>
        </p:nvSpPr>
        <p:spPr/>
        <p:txBody>
          <a:bodyPr/>
          <a:lstStyle/>
          <a:p>
            <a:fld id="{AA30E4EC-C777-4F23-8AD5-7F2C7BEFE40C}" type="datetimeFigureOut">
              <a:rPr lang="en-US" smtClean="0"/>
              <a:t>8/6/2021</a:t>
            </a:fld>
            <a:endParaRPr lang="en-US"/>
          </a:p>
        </p:txBody>
      </p:sp>
      <p:sp>
        <p:nvSpPr>
          <p:cNvPr id="5" name="Footer Placeholder 4">
            <a:extLst>
              <a:ext uri="{FF2B5EF4-FFF2-40B4-BE49-F238E27FC236}">
                <a16:creationId xmlns:a16="http://schemas.microsoft.com/office/drawing/2014/main" id="{EE1235AC-E177-42A5-B2DC-CB7B5AF5C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D6A29-4941-4667-B695-BFFBEA768564}"/>
              </a:ext>
            </a:extLst>
          </p:cNvPr>
          <p:cNvSpPr>
            <a:spLocks noGrp="1"/>
          </p:cNvSpPr>
          <p:nvPr>
            <p:ph type="sldNum" sz="quarter" idx="12"/>
          </p:nvPr>
        </p:nvSpPr>
        <p:spPr/>
        <p:txBody>
          <a:bodyPr/>
          <a:lstStyle/>
          <a:p>
            <a:fld id="{5C4EC6F0-74FF-4286-9B75-0823BA013CD7}" type="slidenum">
              <a:rPr lang="en-US" smtClean="0"/>
              <a:t>‹#›</a:t>
            </a:fld>
            <a:endParaRPr lang="en-US"/>
          </a:p>
        </p:txBody>
      </p:sp>
    </p:spTree>
    <p:extLst>
      <p:ext uri="{BB962C8B-B14F-4D97-AF65-F5344CB8AC3E}">
        <p14:creationId xmlns:p14="http://schemas.microsoft.com/office/powerpoint/2010/main" val="183520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26BA-3BFE-471D-B7EA-80FBEEEB59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D94D61-EF4C-4B78-B175-69011286C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43D429-8E0A-4304-A3F6-52B7A1B56F99}"/>
              </a:ext>
            </a:extLst>
          </p:cNvPr>
          <p:cNvSpPr>
            <a:spLocks noGrp="1"/>
          </p:cNvSpPr>
          <p:nvPr>
            <p:ph type="dt" sz="half" idx="10"/>
          </p:nvPr>
        </p:nvSpPr>
        <p:spPr/>
        <p:txBody>
          <a:bodyPr/>
          <a:lstStyle/>
          <a:p>
            <a:fld id="{AA30E4EC-C777-4F23-8AD5-7F2C7BEFE40C}" type="datetimeFigureOut">
              <a:rPr lang="en-US" smtClean="0"/>
              <a:t>8/6/2021</a:t>
            </a:fld>
            <a:endParaRPr lang="en-US"/>
          </a:p>
        </p:txBody>
      </p:sp>
      <p:sp>
        <p:nvSpPr>
          <p:cNvPr id="5" name="Footer Placeholder 4">
            <a:extLst>
              <a:ext uri="{FF2B5EF4-FFF2-40B4-BE49-F238E27FC236}">
                <a16:creationId xmlns:a16="http://schemas.microsoft.com/office/drawing/2014/main" id="{02BF71D3-5045-4F23-AE1C-951332E4E1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A8686-E286-4BE2-8536-B9A4BFD84FFE}"/>
              </a:ext>
            </a:extLst>
          </p:cNvPr>
          <p:cNvSpPr>
            <a:spLocks noGrp="1"/>
          </p:cNvSpPr>
          <p:nvPr>
            <p:ph type="sldNum" sz="quarter" idx="12"/>
          </p:nvPr>
        </p:nvSpPr>
        <p:spPr/>
        <p:txBody>
          <a:bodyPr/>
          <a:lstStyle/>
          <a:p>
            <a:fld id="{5C4EC6F0-74FF-4286-9B75-0823BA013CD7}" type="slidenum">
              <a:rPr lang="en-US" smtClean="0"/>
              <a:t>‹#›</a:t>
            </a:fld>
            <a:endParaRPr lang="en-US"/>
          </a:p>
        </p:txBody>
      </p:sp>
    </p:spTree>
    <p:extLst>
      <p:ext uri="{BB962C8B-B14F-4D97-AF65-F5344CB8AC3E}">
        <p14:creationId xmlns:p14="http://schemas.microsoft.com/office/powerpoint/2010/main" val="217852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41EA-636E-421A-AE8B-4FAAD60C6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EC626E-B1A7-4D25-81CD-389F58EA6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A954B-4F96-4C85-A5C2-CB578CA6D5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4B8025-FD78-436E-BEC2-02CE421DF221}"/>
              </a:ext>
            </a:extLst>
          </p:cNvPr>
          <p:cNvSpPr>
            <a:spLocks noGrp="1"/>
          </p:cNvSpPr>
          <p:nvPr>
            <p:ph type="dt" sz="half" idx="10"/>
          </p:nvPr>
        </p:nvSpPr>
        <p:spPr/>
        <p:txBody>
          <a:bodyPr/>
          <a:lstStyle/>
          <a:p>
            <a:fld id="{AA30E4EC-C777-4F23-8AD5-7F2C7BEFE40C}" type="datetimeFigureOut">
              <a:rPr lang="en-US" smtClean="0"/>
              <a:t>8/6/2021</a:t>
            </a:fld>
            <a:endParaRPr lang="en-US"/>
          </a:p>
        </p:txBody>
      </p:sp>
      <p:sp>
        <p:nvSpPr>
          <p:cNvPr id="6" name="Footer Placeholder 5">
            <a:extLst>
              <a:ext uri="{FF2B5EF4-FFF2-40B4-BE49-F238E27FC236}">
                <a16:creationId xmlns:a16="http://schemas.microsoft.com/office/drawing/2014/main" id="{DF60DE91-C5F4-4C2F-89B6-2BDA574D6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F0BE6F-FE79-409F-9A29-E19BD33A7A1E}"/>
              </a:ext>
            </a:extLst>
          </p:cNvPr>
          <p:cNvSpPr>
            <a:spLocks noGrp="1"/>
          </p:cNvSpPr>
          <p:nvPr>
            <p:ph type="sldNum" sz="quarter" idx="12"/>
          </p:nvPr>
        </p:nvSpPr>
        <p:spPr/>
        <p:txBody>
          <a:bodyPr/>
          <a:lstStyle/>
          <a:p>
            <a:fld id="{5C4EC6F0-74FF-4286-9B75-0823BA013CD7}" type="slidenum">
              <a:rPr lang="en-US" smtClean="0"/>
              <a:t>‹#›</a:t>
            </a:fld>
            <a:endParaRPr lang="en-US"/>
          </a:p>
        </p:txBody>
      </p:sp>
    </p:spTree>
    <p:extLst>
      <p:ext uri="{BB962C8B-B14F-4D97-AF65-F5344CB8AC3E}">
        <p14:creationId xmlns:p14="http://schemas.microsoft.com/office/powerpoint/2010/main" val="221171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30B4-F176-4E7C-8932-8AEE305D36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07EBBF-8702-4D26-869B-D11B284AAF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25B636-8B95-455C-A6EE-B2032615CA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E535A2-7214-479A-A347-E001C405B1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7BBE5B-79C6-4F44-8F7B-EAE9A4E538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DE2E58-D3D7-4E0B-8B79-898326CF4AE0}"/>
              </a:ext>
            </a:extLst>
          </p:cNvPr>
          <p:cNvSpPr>
            <a:spLocks noGrp="1"/>
          </p:cNvSpPr>
          <p:nvPr>
            <p:ph type="dt" sz="half" idx="10"/>
          </p:nvPr>
        </p:nvSpPr>
        <p:spPr/>
        <p:txBody>
          <a:bodyPr/>
          <a:lstStyle/>
          <a:p>
            <a:fld id="{AA30E4EC-C777-4F23-8AD5-7F2C7BEFE40C}" type="datetimeFigureOut">
              <a:rPr lang="en-US" smtClean="0"/>
              <a:t>8/6/2021</a:t>
            </a:fld>
            <a:endParaRPr lang="en-US"/>
          </a:p>
        </p:txBody>
      </p:sp>
      <p:sp>
        <p:nvSpPr>
          <p:cNvPr id="8" name="Footer Placeholder 7">
            <a:extLst>
              <a:ext uri="{FF2B5EF4-FFF2-40B4-BE49-F238E27FC236}">
                <a16:creationId xmlns:a16="http://schemas.microsoft.com/office/drawing/2014/main" id="{E8376ACA-AEAF-403B-9DE1-2F7087A7E1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EAF147-4BD9-40B9-A679-974A45DB5051}"/>
              </a:ext>
            </a:extLst>
          </p:cNvPr>
          <p:cNvSpPr>
            <a:spLocks noGrp="1"/>
          </p:cNvSpPr>
          <p:nvPr>
            <p:ph type="sldNum" sz="quarter" idx="12"/>
          </p:nvPr>
        </p:nvSpPr>
        <p:spPr/>
        <p:txBody>
          <a:bodyPr/>
          <a:lstStyle/>
          <a:p>
            <a:fld id="{5C4EC6F0-74FF-4286-9B75-0823BA013CD7}" type="slidenum">
              <a:rPr lang="en-US" smtClean="0"/>
              <a:t>‹#›</a:t>
            </a:fld>
            <a:endParaRPr lang="en-US"/>
          </a:p>
        </p:txBody>
      </p:sp>
    </p:spTree>
    <p:extLst>
      <p:ext uri="{BB962C8B-B14F-4D97-AF65-F5344CB8AC3E}">
        <p14:creationId xmlns:p14="http://schemas.microsoft.com/office/powerpoint/2010/main" val="148016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A889-5C53-4779-9DD1-1578B0CFFC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985185-78FD-4C83-BED7-C8F4399F95E2}"/>
              </a:ext>
            </a:extLst>
          </p:cNvPr>
          <p:cNvSpPr>
            <a:spLocks noGrp="1"/>
          </p:cNvSpPr>
          <p:nvPr>
            <p:ph type="dt" sz="half" idx="10"/>
          </p:nvPr>
        </p:nvSpPr>
        <p:spPr/>
        <p:txBody>
          <a:bodyPr/>
          <a:lstStyle/>
          <a:p>
            <a:fld id="{AA30E4EC-C777-4F23-8AD5-7F2C7BEFE40C}" type="datetimeFigureOut">
              <a:rPr lang="en-US" smtClean="0"/>
              <a:t>8/6/2021</a:t>
            </a:fld>
            <a:endParaRPr lang="en-US"/>
          </a:p>
        </p:txBody>
      </p:sp>
      <p:sp>
        <p:nvSpPr>
          <p:cNvPr id="4" name="Footer Placeholder 3">
            <a:extLst>
              <a:ext uri="{FF2B5EF4-FFF2-40B4-BE49-F238E27FC236}">
                <a16:creationId xmlns:a16="http://schemas.microsoft.com/office/drawing/2014/main" id="{6660D5D3-2A35-4367-95CD-5B8CED8FCC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015F64-7DAA-4A8F-A7E1-9144024D4045}"/>
              </a:ext>
            </a:extLst>
          </p:cNvPr>
          <p:cNvSpPr>
            <a:spLocks noGrp="1"/>
          </p:cNvSpPr>
          <p:nvPr>
            <p:ph type="sldNum" sz="quarter" idx="12"/>
          </p:nvPr>
        </p:nvSpPr>
        <p:spPr/>
        <p:txBody>
          <a:bodyPr/>
          <a:lstStyle/>
          <a:p>
            <a:fld id="{5C4EC6F0-74FF-4286-9B75-0823BA013CD7}" type="slidenum">
              <a:rPr lang="en-US" smtClean="0"/>
              <a:t>‹#›</a:t>
            </a:fld>
            <a:endParaRPr lang="en-US"/>
          </a:p>
        </p:txBody>
      </p:sp>
    </p:spTree>
    <p:extLst>
      <p:ext uri="{BB962C8B-B14F-4D97-AF65-F5344CB8AC3E}">
        <p14:creationId xmlns:p14="http://schemas.microsoft.com/office/powerpoint/2010/main" val="355966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7A258A-0DB9-4ECA-BFB6-16C8465614DC}"/>
              </a:ext>
            </a:extLst>
          </p:cNvPr>
          <p:cNvSpPr>
            <a:spLocks noGrp="1"/>
          </p:cNvSpPr>
          <p:nvPr>
            <p:ph type="dt" sz="half" idx="10"/>
          </p:nvPr>
        </p:nvSpPr>
        <p:spPr/>
        <p:txBody>
          <a:bodyPr/>
          <a:lstStyle/>
          <a:p>
            <a:fld id="{AA30E4EC-C777-4F23-8AD5-7F2C7BEFE40C}" type="datetimeFigureOut">
              <a:rPr lang="en-US" smtClean="0"/>
              <a:t>8/6/2021</a:t>
            </a:fld>
            <a:endParaRPr lang="en-US"/>
          </a:p>
        </p:txBody>
      </p:sp>
      <p:sp>
        <p:nvSpPr>
          <p:cNvPr id="3" name="Footer Placeholder 2">
            <a:extLst>
              <a:ext uri="{FF2B5EF4-FFF2-40B4-BE49-F238E27FC236}">
                <a16:creationId xmlns:a16="http://schemas.microsoft.com/office/drawing/2014/main" id="{26B2CD88-4C0D-41B3-A6DD-438951BA5C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2726F0-B8C9-4F4C-9BCB-DDDBEE298629}"/>
              </a:ext>
            </a:extLst>
          </p:cNvPr>
          <p:cNvSpPr>
            <a:spLocks noGrp="1"/>
          </p:cNvSpPr>
          <p:nvPr>
            <p:ph type="sldNum" sz="quarter" idx="12"/>
          </p:nvPr>
        </p:nvSpPr>
        <p:spPr/>
        <p:txBody>
          <a:bodyPr/>
          <a:lstStyle/>
          <a:p>
            <a:fld id="{5C4EC6F0-74FF-4286-9B75-0823BA013CD7}" type="slidenum">
              <a:rPr lang="en-US" smtClean="0"/>
              <a:t>‹#›</a:t>
            </a:fld>
            <a:endParaRPr lang="en-US"/>
          </a:p>
        </p:txBody>
      </p:sp>
    </p:spTree>
    <p:extLst>
      <p:ext uri="{BB962C8B-B14F-4D97-AF65-F5344CB8AC3E}">
        <p14:creationId xmlns:p14="http://schemas.microsoft.com/office/powerpoint/2010/main" val="401543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2AEC-F5A3-4A50-9B3C-57DFBB1FE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B609A-19D1-4B02-B1E1-C4C3856AD3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A312C-C533-4643-B53F-3F22134DD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638669-E508-41CA-B99D-A05CA66B77C0}"/>
              </a:ext>
            </a:extLst>
          </p:cNvPr>
          <p:cNvSpPr>
            <a:spLocks noGrp="1"/>
          </p:cNvSpPr>
          <p:nvPr>
            <p:ph type="dt" sz="half" idx="10"/>
          </p:nvPr>
        </p:nvSpPr>
        <p:spPr/>
        <p:txBody>
          <a:bodyPr/>
          <a:lstStyle/>
          <a:p>
            <a:fld id="{AA30E4EC-C777-4F23-8AD5-7F2C7BEFE40C}" type="datetimeFigureOut">
              <a:rPr lang="en-US" smtClean="0"/>
              <a:t>8/6/2021</a:t>
            </a:fld>
            <a:endParaRPr lang="en-US"/>
          </a:p>
        </p:txBody>
      </p:sp>
      <p:sp>
        <p:nvSpPr>
          <p:cNvPr id="6" name="Footer Placeholder 5">
            <a:extLst>
              <a:ext uri="{FF2B5EF4-FFF2-40B4-BE49-F238E27FC236}">
                <a16:creationId xmlns:a16="http://schemas.microsoft.com/office/drawing/2014/main" id="{5F872162-B9C5-4516-9B30-480D61E41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081ECB-CF28-4658-8712-C057DC49B7A4}"/>
              </a:ext>
            </a:extLst>
          </p:cNvPr>
          <p:cNvSpPr>
            <a:spLocks noGrp="1"/>
          </p:cNvSpPr>
          <p:nvPr>
            <p:ph type="sldNum" sz="quarter" idx="12"/>
          </p:nvPr>
        </p:nvSpPr>
        <p:spPr/>
        <p:txBody>
          <a:bodyPr/>
          <a:lstStyle/>
          <a:p>
            <a:fld id="{5C4EC6F0-74FF-4286-9B75-0823BA013CD7}" type="slidenum">
              <a:rPr lang="en-US" smtClean="0"/>
              <a:t>‹#›</a:t>
            </a:fld>
            <a:endParaRPr lang="en-US"/>
          </a:p>
        </p:txBody>
      </p:sp>
    </p:spTree>
    <p:extLst>
      <p:ext uri="{BB962C8B-B14F-4D97-AF65-F5344CB8AC3E}">
        <p14:creationId xmlns:p14="http://schemas.microsoft.com/office/powerpoint/2010/main" val="49588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9BA3D-BA96-431A-AC5B-668E213CA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7DC6DB-A9C7-4123-82F7-0B407A3167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5A7A72-C1E2-4DEF-A3A1-B1A2C3C94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5ACF41-BA25-4524-B9EC-4C0C4F069D83}"/>
              </a:ext>
            </a:extLst>
          </p:cNvPr>
          <p:cNvSpPr>
            <a:spLocks noGrp="1"/>
          </p:cNvSpPr>
          <p:nvPr>
            <p:ph type="dt" sz="half" idx="10"/>
          </p:nvPr>
        </p:nvSpPr>
        <p:spPr/>
        <p:txBody>
          <a:bodyPr/>
          <a:lstStyle/>
          <a:p>
            <a:fld id="{AA30E4EC-C777-4F23-8AD5-7F2C7BEFE40C}" type="datetimeFigureOut">
              <a:rPr lang="en-US" smtClean="0"/>
              <a:t>8/6/2021</a:t>
            </a:fld>
            <a:endParaRPr lang="en-US"/>
          </a:p>
        </p:txBody>
      </p:sp>
      <p:sp>
        <p:nvSpPr>
          <p:cNvPr id="6" name="Footer Placeholder 5">
            <a:extLst>
              <a:ext uri="{FF2B5EF4-FFF2-40B4-BE49-F238E27FC236}">
                <a16:creationId xmlns:a16="http://schemas.microsoft.com/office/drawing/2014/main" id="{C17B1B66-064A-4029-9CEA-93D5617CF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A6F87-DE80-4718-BDA5-F8CAEF8B3FA1}"/>
              </a:ext>
            </a:extLst>
          </p:cNvPr>
          <p:cNvSpPr>
            <a:spLocks noGrp="1"/>
          </p:cNvSpPr>
          <p:nvPr>
            <p:ph type="sldNum" sz="quarter" idx="12"/>
          </p:nvPr>
        </p:nvSpPr>
        <p:spPr/>
        <p:txBody>
          <a:bodyPr/>
          <a:lstStyle/>
          <a:p>
            <a:fld id="{5C4EC6F0-74FF-4286-9B75-0823BA013CD7}" type="slidenum">
              <a:rPr lang="en-US" smtClean="0"/>
              <a:t>‹#›</a:t>
            </a:fld>
            <a:endParaRPr lang="en-US"/>
          </a:p>
        </p:txBody>
      </p:sp>
    </p:spTree>
    <p:extLst>
      <p:ext uri="{BB962C8B-B14F-4D97-AF65-F5344CB8AC3E}">
        <p14:creationId xmlns:p14="http://schemas.microsoft.com/office/powerpoint/2010/main" val="9940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FD33C6-8701-458A-98CF-A50DD769CD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084A59-2A81-4FA2-AFC3-886C3D8A14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A2729B-5446-4A38-B286-79E5C7845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E4EC-C777-4F23-8AD5-7F2C7BEFE40C}" type="datetimeFigureOut">
              <a:rPr lang="en-US" smtClean="0"/>
              <a:t>8/6/2021</a:t>
            </a:fld>
            <a:endParaRPr lang="en-US"/>
          </a:p>
        </p:txBody>
      </p:sp>
      <p:sp>
        <p:nvSpPr>
          <p:cNvPr id="5" name="Footer Placeholder 4">
            <a:extLst>
              <a:ext uri="{FF2B5EF4-FFF2-40B4-BE49-F238E27FC236}">
                <a16:creationId xmlns:a16="http://schemas.microsoft.com/office/drawing/2014/main" id="{DA1801EC-9661-4973-B90B-C0891FDD3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DC7F15-524B-4D0E-9E14-13E6B44743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EC6F0-74FF-4286-9B75-0823BA013CD7}" type="slidenum">
              <a:rPr lang="en-US" smtClean="0"/>
              <a:t>‹#›</a:t>
            </a:fld>
            <a:endParaRPr lang="en-US"/>
          </a:p>
        </p:txBody>
      </p:sp>
    </p:spTree>
    <p:extLst>
      <p:ext uri="{BB962C8B-B14F-4D97-AF65-F5344CB8AC3E}">
        <p14:creationId xmlns:p14="http://schemas.microsoft.com/office/powerpoint/2010/main" val="805997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DD3505-D816-4666-AAAA-42EC992FA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DDC212C-7539-47E4-A606-D6BF4F364566}"/>
              </a:ext>
            </a:extLst>
          </p:cNvPr>
          <p:cNvPicPr>
            <a:picLocks noChangeAspect="1"/>
          </p:cNvPicPr>
          <p:nvPr/>
        </p:nvPicPr>
        <p:blipFill>
          <a:blip r:embed="rId2"/>
          <a:stretch>
            <a:fillRect/>
          </a:stretch>
        </p:blipFill>
        <p:spPr>
          <a:xfrm>
            <a:off x="1541741" y="528019"/>
            <a:ext cx="6642457" cy="3321230"/>
          </a:xfrm>
          <a:prstGeom prst="rect">
            <a:avLst/>
          </a:prstGeom>
        </p:spPr>
      </p:pic>
      <p:sp>
        <p:nvSpPr>
          <p:cNvPr id="11" name="Freeform 6">
            <a:extLst>
              <a:ext uri="{FF2B5EF4-FFF2-40B4-BE49-F238E27FC236}">
                <a16:creationId xmlns:a16="http://schemas.microsoft.com/office/drawing/2014/main" id="{B4269A41-C387-4555-A18D-F1B4E366CD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11C1882-1ABB-473F-836B-DE0066ABA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336533B6-75CC-4F87-B044-A8241FBF7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B0A6A88-DFEA-4C64-BEFB-805AD6487B3F}"/>
              </a:ext>
            </a:extLst>
          </p:cNvPr>
          <p:cNvSpPr>
            <a:spLocks noGrp="1"/>
          </p:cNvSpPr>
          <p:nvPr>
            <p:ph type="ctrTitle"/>
          </p:nvPr>
        </p:nvSpPr>
        <p:spPr>
          <a:xfrm>
            <a:off x="795342" y="4267831"/>
            <a:ext cx="7970903" cy="1071585"/>
          </a:xfrm>
        </p:spPr>
        <p:txBody>
          <a:bodyPr>
            <a:normAutofit/>
          </a:bodyPr>
          <a:lstStyle/>
          <a:p>
            <a:pPr algn="l"/>
            <a:r>
              <a:rPr lang="en-US" sz="4800" b="1" dirty="0">
                <a:solidFill>
                  <a:srgbClr val="FFFFFF"/>
                </a:solidFill>
                <a:effectLst>
                  <a:outerShdw blurRad="38100" dist="38100" dir="2700000" algn="tl">
                    <a:srgbClr val="000000">
                      <a:alpha val="43137"/>
                    </a:srgbClr>
                  </a:outerShdw>
                </a:effectLst>
              </a:rPr>
              <a:t>Hazard Communication</a:t>
            </a:r>
          </a:p>
        </p:txBody>
      </p:sp>
      <p:sp>
        <p:nvSpPr>
          <p:cNvPr id="3" name="Subtitle 2">
            <a:extLst>
              <a:ext uri="{FF2B5EF4-FFF2-40B4-BE49-F238E27FC236}">
                <a16:creationId xmlns:a16="http://schemas.microsoft.com/office/drawing/2014/main" id="{A640B910-2A28-49CA-849F-E3DA836B09FC}"/>
              </a:ext>
            </a:extLst>
          </p:cNvPr>
          <p:cNvSpPr>
            <a:spLocks noGrp="1"/>
          </p:cNvSpPr>
          <p:nvPr>
            <p:ph type="subTitle" idx="1"/>
          </p:nvPr>
        </p:nvSpPr>
        <p:spPr>
          <a:xfrm>
            <a:off x="795342" y="5345714"/>
            <a:ext cx="7970903" cy="538211"/>
          </a:xfrm>
        </p:spPr>
        <p:txBody>
          <a:bodyPr anchor="t">
            <a:normAutofit/>
          </a:bodyPr>
          <a:lstStyle/>
          <a:p>
            <a:pPr algn="l"/>
            <a:r>
              <a:rPr lang="en-US" sz="2000">
                <a:solidFill>
                  <a:srgbClr val="FEFFFF"/>
                </a:solidFill>
              </a:rPr>
              <a:t>&amp; Safe Handling of Workplace Chemicals</a:t>
            </a:r>
          </a:p>
        </p:txBody>
      </p:sp>
      <p:sp>
        <p:nvSpPr>
          <p:cNvPr id="17" name="Rectangle 8">
            <a:extLst>
              <a:ext uri="{FF2B5EF4-FFF2-40B4-BE49-F238E27FC236}">
                <a16:creationId xmlns:a16="http://schemas.microsoft.com/office/drawing/2014/main" id="{77EAB586-FBDB-4496-82AC-22F185637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7800" y="4377267"/>
            <a:ext cx="3121152"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8692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017257-5D4A-41CB-A901-B5DE2FF2A3DE}"/>
              </a:ext>
            </a:extLst>
          </p:cNvPr>
          <p:cNvSpPr>
            <a:spLocks noGrp="1"/>
          </p:cNvSpPr>
          <p:nvPr>
            <p:ph type="title"/>
          </p:nvPr>
        </p:nvSpPr>
        <p:spPr>
          <a:xfrm>
            <a:off x="717421" y="1574019"/>
            <a:ext cx="3295285" cy="3397475"/>
          </a:xfrm>
          <a:noFill/>
        </p:spPr>
        <p:txBody>
          <a:bodyPr vert="horz" lIns="91440" tIns="45720" rIns="91440" bIns="45720" rtlCol="0" anchor="ctr">
            <a:normAutofit/>
          </a:bodyPr>
          <a:lstStyle/>
          <a:p>
            <a:pPr algn="ctr"/>
            <a:r>
              <a:rPr lang="en-US" b="1" kern="1200" dirty="0">
                <a:solidFill>
                  <a:srgbClr val="FFFFFF"/>
                </a:solidFill>
                <a:latin typeface="+mj-lt"/>
                <a:ea typeface="+mj-ea"/>
                <a:cs typeface="+mj-cs"/>
              </a:rPr>
              <a:t>SDS Format Example</a:t>
            </a:r>
          </a:p>
        </p:txBody>
      </p:sp>
      <p:pic>
        <p:nvPicPr>
          <p:cNvPr id="4" name="Content Placeholder 3">
            <a:extLst>
              <a:ext uri="{FF2B5EF4-FFF2-40B4-BE49-F238E27FC236}">
                <a16:creationId xmlns:a16="http://schemas.microsoft.com/office/drawing/2014/main" id="{BBA25A6B-0812-46EE-89FF-B36AD0A51C98}"/>
              </a:ext>
            </a:extLst>
          </p:cNvPr>
          <p:cNvPicPr>
            <a:picLocks noGrp="1" noChangeAspect="1"/>
          </p:cNvPicPr>
          <p:nvPr>
            <p:ph idx="1"/>
          </p:nvPr>
        </p:nvPicPr>
        <p:blipFill>
          <a:blip r:embed="rId2"/>
          <a:stretch>
            <a:fillRect/>
          </a:stretch>
        </p:blipFill>
        <p:spPr>
          <a:xfrm>
            <a:off x="5308847" y="17562"/>
            <a:ext cx="5762571" cy="6840438"/>
          </a:xfrm>
          <a:prstGeom prst="rect">
            <a:avLst/>
          </a:prstGeom>
          <a:ln>
            <a:solidFill>
              <a:schemeClr val="tx1"/>
            </a:solidFill>
          </a:ln>
        </p:spPr>
      </p:pic>
    </p:spTree>
    <p:extLst>
      <p:ext uri="{BB962C8B-B14F-4D97-AF65-F5344CB8AC3E}">
        <p14:creationId xmlns:p14="http://schemas.microsoft.com/office/powerpoint/2010/main" val="3360417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27" name="Freeform: Shape 26">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29" name="Freeform: Shape 28">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6641191-8D0D-4689-9457-08DCF94C7203}"/>
              </a:ext>
            </a:extLst>
          </p:cNvPr>
          <p:cNvSpPr>
            <a:spLocks noGrp="1"/>
          </p:cNvSpPr>
          <p:nvPr>
            <p:ph type="title"/>
          </p:nvPr>
        </p:nvSpPr>
        <p:spPr>
          <a:xfrm>
            <a:off x="177553" y="723406"/>
            <a:ext cx="4094290" cy="5348920"/>
          </a:xfrm>
        </p:spPr>
        <p:txBody>
          <a:bodyPr vert="horz" lIns="91440" tIns="45720" rIns="91440" bIns="45720" rtlCol="0" anchor="b">
            <a:noAutofit/>
          </a:bodyPr>
          <a:lstStyle/>
          <a:p>
            <a:r>
              <a:rPr lang="en-US" sz="2800" b="1" i="1" u="sng" kern="1200" dirty="0">
                <a:solidFill>
                  <a:schemeClr val="tx1"/>
                </a:solidFill>
                <a:latin typeface="+mn-lt"/>
                <a:ea typeface="+mj-ea"/>
                <a:cs typeface="+mj-cs"/>
              </a:rPr>
              <a:t>Reading</a:t>
            </a:r>
            <a:r>
              <a:rPr lang="en-US" sz="2800" b="1" u="sng" kern="1200" dirty="0">
                <a:solidFill>
                  <a:schemeClr val="tx1"/>
                </a:solidFill>
                <a:latin typeface="+mn-lt"/>
                <a:ea typeface="+mj-ea"/>
                <a:cs typeface="+mj-cs"/>
              </a:rPr>
              <a:t> Chemical Labels</a:t>
            </a:r>
            <a:br>
              <a:rPr lang="en-US" sz="2800" kern="1200" dirty="0">
                <a:solidFill>
                  <a:schemeClr val="tx1"/>
                </a:solidFill>
                <a:latin typeface="+mn-lt"/>
                <a:ea typeface="+mj-ea"/>
                <a:cs typeface="+mj-cs"/>
              </a:rPr>
            </a:br>
            <a:br>
              <a:rPr lang="en-US" sz="2800" kern="1200" dirty="0">
                <a:solidFill>
                  <a:schemeClr val="tx1"/>
                </a:solidFill>
                <a:latin typeface="+mn-lt"/>
                <a:ea typeface="+mj-ea"/>
                <a:cs typeface="+mj-cs"/>
              </a:rPr>
            </a:br>
            <a:r>
              <a:rPr lang="en-US" altLang="en-US" sz="2800" b="1" kern="1200" dirty="0">
                <a:solidFill>
                  <a:schemeClr val="tx1"/>
                </a:solidFill>
                <a:latin typeface="+mn-lt"/>
                <a:ea typeface="+mj-ea"/>
                <a:cs typeface="+mj-cs"/>
              </a:rPr>
              <a:t>Information required on </a:t>
            </a:r>
            <a:br>
              <a:rPr lang="en-US" altLang="en-US" sz="2800" b="1" kern="1200" dirty="0">
                <a:solidFill>
                  <a:schemeClr val="tx1"/>
                </a:solidFill>
                <a:latin typeface="+mn-lt"/>
                <a:ea typeface="+mj-ea"/>
                <a:cs typeface="+mj-cs"/>
              </a:rPr>
            </a:br>
            <a:r>
              <a:rPr lang="en-US" altLang="en-US" sz="2800" b="1" kern="1200" dirty="0">
                <a:solidFill>
                  <a:schemeClr val="tx1"/>
                </a:solidFill>
                <a:latin typeface="+mn-lt"/>
                <a:ea typeface="+mj-ea"/>
                <a:cs typeface="+mj-cs"/>
              </a:rPr>
              <a:t>the GHS label:</a:t>
            </a:r>
            <a:br>
              <a:rPr lang="en-US" altLang="en-US" sz="2800" b="1" kern="1200" dirty="0">
                <a:solidFill>
                  <a:schemeClr val="tx1"/>
                </a:solidFill>
                <a:latin typeface="+mn-lt"/>
                <a:ea typeface="+mj-ea"/>
                <a:cs typeface="+mj-cs"/>
              </a:rPr>
            </a:br>
            <a:br>
              <a:rPr lang="en-US" altLang="en-US" sz="2800" kern="1200" dirty="0">
                <a:solidFill>
                  <a:schemeClr val="tx1"/>
                </a:solidFill>
                <a:latin typeface="+mn-lt"/>
                <a:ea typeface="+mj-ea"/>
                <a:cs typeface="+mj-cs"/>
              </a:rPr>
            </a:br>
            <a:r>
              <a:rPr lang="en-US" altLang="en-US" sz="2800" kern="1200" dirty="0">
                <a:solidFill>
                  <a:schemeClr val="tx1"/>
                </a:solidFill>
                <a:latin typeface="+mn-lt"/>
                <a:ea typeface="+mj-ea"/>
                <a:cs typeface="+mj-cs"/>
              </a:rPr>
              <a:t>1. Product identifier</a:t>
            </a:r>
            <a:br>
              <a:rPr lang="en-US" altLang="en-US" sz="2800" kern="1200" dirty="0">
                <a:solidFill>
                  <a:schemeClr val="tx1"/>
                </a:solidFill>
                <a:latin typeface="+mn-lt"/>
                <a:ea typeface="+mj-ea"/>
                <a:cs typeface="+mj-cs"/>
              </a:rPr>
            </a:br>
            <a:r>
              <a:rPr lang="en-US" altLang="en-US" sz="2800" kern="1200" dirty="0">
                <a:solidFill>
                  <a:schemeClr val="tx1"/>
                </a:solidFill>
                <a:latin typeface="+mn-lt"/>
                <a:ea typeface="+mj-ea"/>
                <a:cs typeface="+mj-cs"/>
              </a:rPr>
              <a:t>2. Pictograms</a:t>
            </a:r>
            <a:br>
              <a:rPr lang="en-US" altLang="en-US" sz="2800" kern="1200" dirty="0">
                <a:solidFill>
                  <a:schemeClr val="tx1"/>
                </a:solidFill>
                <a:latin typeface="+mn-lt"/>
                <a:ea typeface="+mj-ea"/>
                <a:cs typeface="+mj-cs"/>
              </a:rPr>
            </a:br>
            <a:r>
              <a:rPr lang="en-US" altLang="en-US" sz="2800" kern="1200" dirty="0">
                <a:solidFill>
                  <a:schemeClr val="tx1"/>
                </a:solidFill>
                <a:latin typeface="+mn-lt"/>
                <a:ea typeface="+mj-ea"/>
                <a:cs typeface="+mj-cs"/>
              </a:rPr>
              <a:t>3. </a:t>
            </a:r>
            <a:r>
              <a:rPr lang="en-US" altLang="en-US" sz="2800" dirty="0">
                <a:latin typeface="+mn-lt"/>
              </a:rPr>
              <a:t>Signal (hazard) </a:t>
            </a:r>
            <a:r>
              <a:rPr lang="en-US" altLang="en-US" sz="2800" kern="1200" dirty="0">
                <a:solidFill>
                  <a:schemeClr val="tx1"/>
                </a:solidFill>
                <a:latin typeface="+mn-lt"/>
                <a:ea typeface="+mj-ea"/>
                <a:cs typeface="+mj-cs"/>
              </a:rPr>
              <a:t>word</a:t>
            </a:r>
            <a:br>
              <a:rPr lang="en-US" altLang="en-US" sz="2800" kern="1200" dirty="0">
                <a:solidFill>
                  <a:schemeClr val="tx1"/>
                </a:solidFill>
                <a:latin typeface="+mn-lt"/>
                <a:ea typeface="+mj-ea"/>
                <a:cs typeface="+mj-cs"/>
              </a:rPr>
            </a:br>
            <a:r>
              <a:rPr lang="en-US" altLang="en-US" sz="2800" kern="1200" dirty="0">
                <a:solidFill>
                  <a:schemeClr val="tx1"/>
                </a:solidFill>
                <a:latin typeface="+mn-lt"/>
                <a:ea typeface="+mj-ea"/>
                <a:cs typeface="+mj-cs"/>
              </a:rPr>
              <a:t>(danger or warning)</a:t>
            </a:r>
            <a:br>
              <a:rPr lang="en-US" altLang="en-US" sz="2800" kern="1200" dirty="0">
                <a:solidFill>
                  <a:schemeClr val="tx1"/>
                </a:solidFill>
                <a:latin typeface="+mn-lt"/>
                <a:ea typeface="+mj-ea"/>
                <a:cs typeface="+mj-cs"/>
              </a:rPr>
            </a:br>
            <a:r>
              <a:rPr lang="en-US" altLang="en-US" sz="2800" kern="1200" dirty="0">
                <a:solidFill>
                  <a:schemeClr val="tx1"/>
                </a:solidFill>
                <a:latin typeface="+mn-lt"/>
                <a:ea typeface="+mj-ea"/>
                <a:cs typeface="+mj-cs"/>
              </a:rPr>
              <a:t>4. Hazard statement</a:t>
            </a:r>
            <a:br>
              <a:rPr lang="en-US" altLang="en-US" sz="2800" kern="1200" dirty="0">
                <a:solidFill>
                  <a:schemeClr val="tx1"/>
                </a:solidFill>
                <a:latin typeface="+mn-lt"/>
                <a:ea typeface="+mj-ea"/>
                <a:cs typeface="+mj-cs"/>
              </a:rPr>
            </a:br>
            <a:r>
              <a:rPr lang="en-US" altLang="en-US" sz="2800" kern="1200" dirty="0">
                <a:solidFill>
                  <a:schemeClr val="tx1"/>
                </a:solidFill>
                <a:latin typeface="+mn-lt"/>
                <a:ea typeface="+mj-ea"/>
                <a:cs typeface="+mj-cs"/>
              </a:rPr>
              <a:t>5. Precautionary statement</a:t>
            </a:r>
            <a:br>
              <a:rPr lang="en-US" altLang="en-US" sz="2800" kern="1200" dirty="0">
                <a:solidFill>
                  <a:schemeClr val="tx1"/>
                </a:solidFill>
                <a:latin typeface="+mn-lt"/>
                <a:ea typeface="+mj-ea"/>
                <a:cs typeface="+mj-cs"/>
              </a:rPr>
            </a:br>
            <a:r>
              <a:rPr lang="en-US" altLang="en-US" sz="2800" kern="1200" dirty="0">
                <a:solidFill>
                  <a:schemeClr val="tx1"/>
                </a:solidFill>
                <a:latin typeface="+mn-lt"/>
                <a:ea typeface="+mj-ea"/>
                <a:cs typeface="+mj-cs"/>
              </a:rPr>
              <a:t>6. Supplier information</a:t>
            </a:r>
            <a:br>
              <a:rPr lang="en-US" alt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pic>
        <p:nvPicPr>
          <p:cNvPr id="10" name="Content Placeholder 9">
            <a:extLst>
              <a:ext uri="{FF2B5EF4-FFF2-40B4-BE49-F238E27FC236}">
                <a16:creationId xmlns:a16="http://schemas.microsoft.com/office/drawing/2014/main" id="{04D10F4C-2EAA-41FD-97C3-825AC7127CBE}"/>
              </a:ext>
            </a:extLst>
          </p:cNvPr>
          <p:cNvPicPr>
            <a:picLocks noGrp="1" noChangeAspect="1"/>
          </p:cNvPicPr>
          <p:nvPr>
            <p:ph idx="1"/>
          </p:nvPr>
        </p:nvPicPr>
        <p:blipFill>
          <a:blip r:embed="rId2"/>
          <a:stretch>
            <a:fillRect/>
          </a:stretch>
        </p:blipFill>
        <p:spPr>
          <a:xfrm>
            <a:off x="4916251" y="942246"/>
            <a:ext cx="6631341" cy="4973507"/>
          </a:xfrm>
          <a:prstGeom prst="rect">
            <a:avLst/>
          </a:prstGeom>
        </p:spPr>
      </p:pic>
    </p:spTree>
    <p:extLst>
      <p:ext uri="{BB962C8B-B14F-4D97-AF65-F5344CB8AC3E}">
        <p14:creationId xmlns:p14="http://schemas.microsoft.com/office/powerpoint/2010/main" val="163544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716D4-E228-484A-9854-94FA8A4FFCA9}"/>
              </a:ext>
            </a:extLst>
          </p:cNvPr>
          <p:cNvSpPr>
            <a:spLocks noGrp="1"/>
          </p:cNvSpPr>
          <p:nvPr>
            <p:ph type="title"/>
          </p:nvPr>
        </p:nvSpPr>
        <p:spPr>
          <a:xfrm>
            <a:off x="717421" y="1574019"/>
            <a:ext cx="3154783" cy="3333749"/>
          </a:xfrm>
          <a:noFill/>
        </p:spPr>
        <p:txBody>
          <a:bodyPr vert="horz" lIns="91440" tIns="45720" rIns="91440" bIns="45720" rtlCol="0" anchor="ctr">
            <a:normAutofit/>
          </a:bodyPr>
          <a:lstStyle/>
          <a:p>
            <a:pPr algn="ctr"/>
            <a:r>
              <a:rPr lang="en-US" sz="3200" b="1" kern="1200" dirty="0">
                <a:solidFill>
                  <a:srgbClr val="FFFFFF"/>
                </a:solidFill>
                <a:latin typeface="+mj-lt"/>
                <a:ea typeface="+mj-ea"/>
                <a:cs typeface="+mj-cs"/>
              </a:rPr>
              <a:t>Hazard Communication Standard </a:t>
            </a:r>
            <a:br>
              <a:rPr lang="en-US" sz="3200" b="1" kern="1200" dirty="0">
                <a:solidFill>
                  <a:srgbClr val="FFFFFF"/>
                </a:solidFill>
                <a:latin typeface="+mj-lt"/>
                <a:ea typeface="+mj-ea"/>
                <a:cs typeface="+mj-cs"/>
              </a:rPr>
            </a:br>
            <a:r>
              <a:rPr lang="en-US" sz="3200" b="1" kern="1200" dirty="0">
                <a:solidFill>
                  <a:srgbClr val="FFFFFF"/>
                </a:solidFill>
                <a:latin typeface="+mj-lt"/>
                <a:ea typeface="+mj-ea"/>
                <a:cs typeface="+mj-cs"/>
              </a:rPr>
              <a:t>GHS Pictograms </a:t>
            </a:r>
            <a:br>
              <a:rPr lang="en-US" sz="3200" b="1" kern="1200" dirty="0">
                <a:solidFill>
                  <a:srgbClr val="FFFFFF"/>
                </a:solidFill>
                <a:latin typeface="+mj-lt"/>
                <a:ea typeface="+mj-ea"/>
                <a:cs typeface="+mj-cs"/>
              </a:rPr>
            </a:br>
            <a:r>
              <a:rPr lang="en-US" sz="3200" kern="1200" dirty="0">
                <a:solidFill>
                  <a:srgbClr val="FFFFFF"/>
                </a:solidFill>
                <a:latin typeface="+mj-lt"/>
                <a:ea typeface="+mj-ea"/>
                <a:cs typeface="+mj-cs"/>
              </a:rPr>
              <a:t>(AKA Hazard Symbols)</a:t>
            </a:r>
          </a:p>
        </p:txBody>
      </p:sp>
      <p:sp>
        <p:nvSpPr>
          <p:cNvPr id="5" name="TextBox 4">
            <a:extLst>
              <a:ext uri="{FF2B5EF4-FFF2-40B4-BE49-F238E27FC236}">
                <a16:creationId xmlns:a16="http://schemas.microsoft.com/office/drawing/2014/main" id="{25FD1585-C480-41CA-B376-EE6BDF2F6290}"/>
              </a:ext>
            </a:extLst>
          </p:cNvPr>
          <p:cNvSpPr txBox="1"/>
          <p:nvPr/>
        </p:nvSpPr>
        <p:spPr>
          <a:xfrm>
            <a:off x="503853" y="6251510"/>
            <a:ext cx="3499104" cy="338554"/>
          </a:xfrm>
          <a:prstGeom prst="rect">
            <a:avLst/>
          </a:prstGeom>
          <a:noFill/>
        </p:spPr>
        <p:txBody>
          <a:bodyPr wrap="square" rtlCol="0">
            <a:spAutoFit/>
          </a:bodyPr>
          <a:lstStyle/>
          <a:p>
            <a:r>
              <a:rPr lang="en-US" sz="800" dirty="0"/>
              <a:t>Hazard Communication Standard Pictogram (2012),  OSHA </a:t>
            </a:r>
            <a:r>
              <a:rPr lang="en-US" sz="800" dirty="0" err="1"/>
              <a:t>QuickCard</a:t>
            </a:r>
            <a:r>
              <a:rPr lang="en-US" sz="800" dirty="0"/>
              <a:t> 3491-02, https://www.osha.gov/Publications/HazComm_QuickCard_Pictogram.html </a:t>
            </a:r>
          </a:p>
        </p:txBody>
      </p:sp>
      <p:pic>
        <p:nvPicPr>
          <p:cNvPr id="7" name="Content Placeholder 6">
            <a:extLst>
              <a:ext uri="{FF2B5EF4-FFF2-40B4-BE49-F238E27FC236}">
                <a16:creationId xmlns:a16="http://schemas.microsoft.com/office/drawing/2014/main" id="{87C78891-254E-4ABE-8C2B-163AF9BEA9B7}"/>
              </a:ext>
            </a:extLst>
          </p:cNvPr>
          <p:cNvPicPr>
            <a:picLocks noGrp="1" noChangeAspect="1"/>
          </p:cNvPicPr>
          <p:nvPr>
            <p:ph idx="1"/>
          </p:nvPr>
        </p:nvPicPr>
        <p:blipFill rotWithShape="1">
          <a:blip r:embed="rId2"/>
          <a:srcRect t="9480" b="12545"/>
          <a:stretch/>
        </p:blipFill>
        <p:spPr>
          <a:xfrm>
            <a:off x="4599970" y="23825"/>
            <a:ext cx="5952952" cy="6834175"/>
          </a:xfrm>
          <a:prstGeom prst="rect">
            <a:avLst/>
          </a:prstGeom>
          <a:ln>
            <a:solidFill>
              <a:schemeClr val="tx1"/>
            </a:solidFill>
          </a:ln>
        </p:spPr>
      </p:pic>
    </p:spTree>
    <p:extLst>
      <p:ext uri="{BB962C8B-B14F-4D97-AF65-F5344CB8AC3E}">
        <p14:creationId xmlns:p14="http://schemas.microsoft.com/office/powerpoint/2010/main" val="3846349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etter, qr code&#10;&#10;Description automatically generated">
            <a:extLst>
              <a:ext uri="{FF2B5EF4-FFF2-40B4-BE49-F238E27FC236}">
                <a16:creationId xmlns:a16="http://schemas.microsoft.com/office/drawing/2014/main" id="{CCB3A574-A944-46C8-B7E3-5586ABD26D4E}"/>
              </a:ext>
            </a:extLst>
          </p:cNvPr>
          <p:cNvPicPr>
            <a:picLocks noChangeAspect="1"/>
          </p:cNvPicPr>
          <p:nvPr/>
        </p:nvPicPr>
        <p:blipFill rotWithShape="1">
          <a:blip r:embed="rId3"/>
          <a:srcRect l="35888" r="34058"/>
          <a:stretch/>
        </p:blipFill>
        <p:spPr>
          <a:xfrm>
            <a:off x="680483" y="685792"/>
            <a:ext cx="2931299" cy="5486400"/>
          </a:xfrm>
          <a:prstGeom prst="rect">
            <a:avLst/>
          </a:prstGeom>
        </p:spPr>
      </p:pic>
      <p:sp>
        <p:nvSpPr>
          <p:cNvPr id="46" name="Rectangle 45">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11782" y="685800"/>
            <a:ext cx="4994335"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F77602-ACD4-4FA6-8943-66083AFD2984}"/>
              </a:ext>
            </a:extLst>
          </p:cNvPr>
          <p:cNvSpPr>
            <a:spLocks noGrp="1"/>
          </p:cNvSpPr>
          <p:nvPr>
            <p:ph type="title"/>
          </p:nvPr>
        </p:nvSpPr>
        <p:spPr>
          <a:xfrm>
            <a:off x="3941685" y="852256"/>
            <a:ext cx="4261281" cy="1376040"/>
          </a:xfrm>
        </p:spPr>
        <p:txBody>
          <a:bodyPr anchor="b">
            <a:normAutofit/>
          </a:bodyPr>
          <a:lstStyle/>
          <a:p>
            <a:pPr algn="ctr"/>
            <a:r>
              <a:rPr lang="en-US" sz="3600" b="1" dirty="0">
                <a:solidFill>
                  <a:schemeClr val="tx1">
                    <a:lumMod val="95000"/>
                    <a:lumOff val="5000"/>
                  </a:schemeClr>
                </a:solidFill>
                <a:effectLst>
                  <a:outerShdw blurRad="38100" dist="38100" dir="2700000" algn="tl">
                    <a:srgbClr val="000000">
                      <a:alpha val="43137"/>
                    </a:srgbClr>
                  </a:outerShdw>
                </a:effectLst>
              </a:rPr>
              <a:t>Locating Labels &amp; Secondary Containers </a:t>
            </a:r>
          </a:p>
        </p:txBody>
      </p:sp>
      <p:sp>
        <p:nvSpPr>
          <p:cNvPr id="39" name="Content Placeholder 2">
            <a:extLst>
              <a:ext uri="{FF2B5EF4-FFF2-40B4-BE49-F238E27FC236}">
                <a16:creationId xmlns:a16="http://schemas.microsoft.com/office/drawing/2014/main" id="{EA9980BC-256B-48C5-BF88-AB5C3F700EFE}"/>
              </a:ext>
            </a:extLst>
          </p:cNvPr>
          <p:cNvSpPr>
            <a:spLocks noGrp="1"/>
          </p:cNvSpPr>
          <p:nvPr>
            <p:ph idx="1"/>
          </p:nvPr>
        </p:nvSpPr>
        <p:spPr>
          <a:xfrm>
            <a:off x="4014933" y="2317072"/>
            <a:ext cx="4082305" cy="3498937"/>
          </a:xfrm>
        </p:spPr>
        <p:txBody>
          <a:bodyPr anchor="t">
            <a:normAutofit/>
          </a:bodyPr>
          <a:lstStyle/>
          <a:p>
            <a:pPr>
              <a:buClr>
                <a:schemeClr val="tx1"/>
              </a:buClr>
            </a:pPr>
            <a:r>
              <a:rPr lang="en-US" sz="2400" dirty="0">
                <a:solidFill>
                  <a:schemeClr val="tx1">
                    <a:lumMod val="95000"/>
                    <a:lumOff val="5000"/>
                  </a:schemeClr>
                </a:solidFill>
              </a:rPr>
              <a:t>All containers of hazardous materials must be labeled</a:t>
            </a:r>
          </a:p>
          <a:p>
            <a:pPr>
              <a:buClr>
                <a:schemeClr val="tx1"/>
              </a:buClr>
            </a:pPr>
            <a:r>
              <a:rPr lang="en-US" sz="2400" dirty="0">
                <a:solidFill>
                  <a:schemeClr val="tx1">
                    <a:lumMod val="95000"/>
                    <a:lumOff val="5000"/>
                  </a:schemeClr>
                </a:solidFill>
              </a:rPr>
              <a:t>Secondary containers must be labeled correctly</a:t>
            </a:r>
          </a:p>
          <a:p>
            <a:pPr>
              <a:buClr>
                <a:schemeClr val="tx1"/>
              </a:buClr>
            </a:pPr>
            <a:r>
              <a:rPr lang="en-US" sz="2400" dirty="0">
                <a:solidFill>
                  <a:schemeClr val="tx1">
                    <a:lumMod val="95000"/>
                    <a:lumOff val="5000"/>
                  </a:schemeClr>
                </a:solidFill>
              </a:rPr>
              <a:t>Do not mix different chemicals together</a:t>
            </a:r>
          </a:p>
          <a:p>
            <a:pPr>
              <a:buClr>
                <a:schemeClr val="tx1"/>
              </a:buClr>
            </a:pPr>
            <a:r>
              <a:rPr lang="en-US" sz="2400" dirty="0">
                <a:solidFill>
                  <a:schemeClr val="tx1">
                    <a:lumMod val="95000"/>
                    <a:lumOff val="5000"/>
                  </a:schemeClr>
                </a:solidFill>
              </a:rPr>
              <a:t>Label provides immediate warning, snapshot of hazards and protective information</a:t>
            </a:r>
            <a:endParaRPr lang="en-US" sz="2000" dirty="0">
              <a:solidFill>
                <a:srgbClr val="595959"/>
              </a:solidFill>
            </a:endParaRPr>
          </a:p>
        </p:txBody>
      </p:sp>
      <p:pic>
        <p:nvPicPr>
          <p:cNvPr id="7" name="Picture 6">
            <a:extLst>
              <a:ext uri="{FF2B5EF4-FFF2-40B4-BE49-F238E27FC236}">
                <a16:creationId xmlns:a16="http://schemas.microsoft.com/office/drawing/2014/main" id="{560CEA01-9EFC-4166-B248-40D286FD2369}"/>
              </a:ext>
            </a:extLst>
          </p:cNvPr>
          <p:cNvPicPr>
            <a:picLocks noChangeAspect="1"/>
          </p:cNvPicPr>
          <p:nvPr/>
        </p:nvPicPr>
        <p:blipFill rotWithShape="1">
          <a:blip r:embed="rId4"/>
          <a:srcRect l="1965" r="27426"/>
          <a:stretch/>
        </p:blipFill>
        <p:spPr>
          <a:xfrm>
            <a:off x="8606117" y="685808"/>
            <a:ext cx="2905400" cy="5486399"/>
          </a:xfrm>
          <a:prstGeom prst="rect">
            <a:avLst/>
          </a:prstGeom>
        </p:spPr>
      </p:pic>
      <p:sp>
        <p:nvSpPr>
          <p:cNvPr id="10" name="TextBox 9">
            <a:extLst>
              <a:ext uri="{FF2B5EF4-FFF2-40B4-BE49-F238E27FC236}">
                <a16:creationId xmlns:a16="http://schemas.microsoft.com/office/drawing/2014/main" id="{E97643B4-765F-4AA7-981C-0E2B50EAB439}"/>
              </a:ext>
            </a:extLst>
          </p:cNvPr>
          <p:cNvSpPr txBox="1"/>
          <p:nvPr/>
        </p:nvSpPr>
        <p:spPr>
          <a:xfrm>
            <a:off x="2840853" y="6471821"/>
            <a:ext cx="7448365" cy="507831"/>
          </a:xfrm>
          <a:prstGeom prst="rect">
            <a:avLst/>
          </a:prstGeom>
          <a:noFill/>
        </p:spPr>
        <p:txBody>
          <a:bodyPr wrap="square" rtlCol="0">
            <a:spAutoFit/>
          </a:bodyPr>
          <a:lstStyle/>
          <a:p>
            <a:r>
              <a:rPr lang="en-US" sz="900" dirty="0"/>
              <a:t>Source: </a:t>
            </a:r>
            <a:r>
              <a:rPr lang="en-US" sz="900" i="1" dirty="0"/>
              <a:t>Hazard Communication Standard: Labels and Pictograms </a:t>
            </a:r>
            <a:r>
              <a:rPr lang="en-US" sz="900" dirty="0"/>
              <a:t>(2013), OSHA Brief DSG BR-3636, https://www.osha.gov/Publications/OSHA3636.pdf</a:t>
            </a:r>
          </a:p>
          <a:p>
            <a:endParaRPr lang="en-US" dirty="0"/>
          </a:p>
        </p:txBody>
      </p:sp>
    </p:spTree>
    <p:extLst>
      <p:ext uri="{BB962C8B-B14F-4D97-AF65-F5344CB8AC3E}">
        <p14:creationId xmlns:p14="http://schemas.microsoft.com/office/powerpoint/2010/main" val="297909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D6ABB-2FD1-4ECC-8CBC-0A6CC0C75E3D}"/>
              </a:ext>
            </a:extLst>
          </p:cNvPr>
          <p:cNvSpPr>
            <a:spLocks noGrp="1"/>
          </p:cNvSpPr>
          <p:nvPr>
            <p:ph type="title"/>
          </p:nvPr>
        </p:nvSpPr>
        <p:spPr>
          <a:xfrm>
            <a:off x="426128" y="723578"/>
            <a:ext cx="5007143" cy="1645501"/>
          </a:xfrm>
        </p:spPr>
        <p:txBody>
          <a:bodyPr>
            <a:normAutofit/>
          </a:bodyPr>
          <a:lstStyle/>
          <a:p>
            <a:r>
              <a:rPr lang="en-US" b="1" i="1" dirty="0"/>
              <a:t>What to do if you are exposed…</a:t>
            </a:r>
          </a:p>
        </p:txBody>
      </p:sp>
      <p:sp>
        <p:nvSpPr>
          <p:cNvPr id="3" name="Content Placeholder 2">
            <a:extLst>
              <a:ext uri="{FF2B5EF4-FFF2-40B4-BE49-F238E27FC236}">
                <a16:creationId xmlns:a16="http://schemas.microsoft.com/office/drawing/2014/main" id="{69393F36-5FCE-4C97-981B-C3C11FC45F33}"/>
              </a:ext>
            </a:extLst>
          </p:cNvPr>
          <p:cNvSpPr>
            <a:spLocks noGrp="1"/>
          </p:cNvSpPr>
          <p:nvPr>
            <p:ph idx="1"/>
          </p:nvPr>
        </p:nvSpPr>
        <p:spPr>
          <a:xfrm>
            <a:off x="257452" y="2369079"/>
            <a:ext cx="5175819" cy="3807883"/>
          </a:xfrm>
        </p:spPr>
        <p:txBody>
          <a:bodyPr>
            <a:normAutofit/>
          </a:bodyPr>
          <a:lstStyle/>
          <a:p>
            <a:r>
              <a:rPr lang="en-US" dirty="0"/>
              <a:t>Review the SDS to determine Treatment Steps/First Aid Measures</a:t>
            </a:r>
          </a:p>
          <a:p>
            <a:r>
              <a:rPr lang="en-US" dirty="0"/>
              <a:t>Obtain treatment according to First Aid Measures in SDS</a:t>
            </a:r>
          </a:p>
          <a:p>
            <a:r>
              <a:rPr lang="en-US" dirty="0"/>
              <a:t>Take SDS to the Physician</a:t>
            </a:r>
          </a:p>
          <a:p>
            <a:r>
              <a:rPr lang="en-US" dirty="0"/>
              <a:t>Report incident to Supervisor and file Workers Comp claim</a:t>
            </a:r>
          </a:p>
          <a:p>
            <a:pPr marL="0" indent="0">
              <a:buNone/>
            </a:pPr>
            <a:endParaRPr lang="en-US" sz="2000" dirty="0"/>
          </a:p>
        </p:txBody>
      </p:sp>
      <p:sp>
        <p:nvSpPr>
          <p:cNvPr id="38" name="Rectangle 37">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EE5A466-EE0D-4826-B461-69DF3E636F00}"/>
              </a:ext>
            </a:extLst>
          </p:cNvPr>
          <p:cNvPicPr>
            <a:picLocks noChangeAspect="1"/>
          </p:cNvPicPr>
          <p:nvPr/>
        </p:nvPicPr>
        <p:blipFill>
          <a:blip r:embed="rId3"/>
          <a:stretch>
            <a:fillRect/>
          </a:stretch>
        </p:blipFill>
        <p:spPr>
          <a:xfrm>
            <a:off x="6364627" y="62855"/>
            <a:ext cx="2500184" cy="3257569"/>
          </a:xfrm>
          <a:prstGeom prst="rect">
            <a:avLst/>
          </a:prstGeom>
          <a:ln>
            <a:solidFill>
              <a:schemeClr val="bg1"/>
            </a:solidFill>
          </a:ln>
        </p:spPr>
      </p:pic>
      <p:sp>
        <p:nvSpPr>
          <p:cNvPr id="44" name="Rectangle 43">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5013191-ACE2-46DB-83E8-05A919ADDC80}"/>
              </a:ext>
            </a:extLst>
          </p:cNvPr>
          <p:cNvPicPr>
            <a:picLocks noChangeAspect="1"/>
          </p:cNvPicPr>
          <p:nvPr/>
        </p:nvPicPr>
        <p:blipFill>
          <a:blip r:embed="rId4"/>
          <a:stretch>
            <a:fillRect/>
          </a:stretch>
        </p:blipFill>
        <p:spPr>
          <a:xfrm>
            <a:off x="9502775" y="509482"/>
            <a:ext cx="2364317" cy="2364317"/>
          </a:xfrm>
          <a:prstGeom prst="rect">
            <a:avLst/>
          </a:prstGeom>
        </p:spPr>
      </p:pic>
      <p:pic>
        <p:nvPicPr>
          <p:cNvPr id="10" name="Picture 9">
            <a:extLst>
              <a:ext uri="{FF2B5EF4-FFF2-40B4-BE49-F238E27FC236}">
                <a16:creationId xmlns:a16="http://schemas.microsoft.com/office/drawing/2014/main" id="{EB057690-2BBD-4C26-A20E-D153A6105E8C}"/>
              </a:ext>
            </a:extLst>
          </p:cNvPr>
          <p:cNvPicPr>
            <a:picLocks noChangeAspect="1"/>
          </p:cNvPicPr>
          <p:nvPr/>
        </p:nvPicPr>
        <p:blipFill>
          <a:blip r:embed="rId5"/>
          <a:stretch>
            <a:fillRect/>
          </a:stretch>
        </p:blipFill>
        <p:spPr>
          <a:xfrm>
            <a:off x="6947402" y="3701834"/>
            <a:ext cx="4388091" cy="2929051"/>
          </a:xfrm>
          <a:prstGeom prst="rect">
            <a:avLst/>
          </a:prstGeom>
          <a:ln>
            <a:solidFill>
              <a:schemeClr val="bg1"/>
            </a:solidFill>
          </a:ln>
        </p:spPr>
      </p:pic>
    </p:spTree>
    <p:extLst>
      <p:ext uri="{BB962C8B-B14F-4D97-AF65-F5344CB8AC3E}">
        <p14:creationId xmlns:p14="http://schemas.microsoft.com/office/powerpoint/2010/main" val="19840614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EC9A8-71CF-4CEF-8DE3-F76B39399FA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4000" b="1" i="1" kern="1200" dirty="0">
                <a:solidFill>
                  <a:schemeClr val="bg1"/>
                </a:solidFill>
                <a:effectLst>
                  <a:outerShdw blurRad="38100" dist="38100" dir="2700000" algn="tl">
                    <a:srgbClr val="000000">
                      <a:alpha val="43137"/>
                    </a:srgbClr>
                  </a:outerShdw>
                </a:effectLst>
                <a:latin typeface="+mj-lt"/>
                <a:ea typeface="+mj-ea"/>
                <a:cs typeface="+mj-cs"/>
              </a:rPr>
              <a:t>Thank you for your participation! </a:t>
            </a:r>
          </a:p>
        </p:txBody>
      </p:sp>
      <p:pic>
        <p:nvPicPr>
          <p:cNvPr id="4" name="Content Placeholder 3">
            <a:extLst>
              <a:ext uri="{FF2B5EF4-FFF2-40B4-BE49-F238E27FC236}">
                <a16:creationId xmlns:a16="http://schemas.microsoft.com/office/drawing/2014/main" id="{76CC8763-379C-41AC-BAC4-5227B39D7981}"/>
              </a:ext>
            </a:extLst>
          </p:cNvPr>
          <p:cNvPicPr>
            <a:picLocks noGrp="1" noChangeAspect="1"/>
          </p:cNvPicPr>
          <p:nvPr>
            <p:ph idx="1"/>
          </p:nvPr>
        </p:nvPicPr>
        <p:blipFill>
          <a:blip r:embed="rId2"/>
          <a:stretch>
            <a:fillRect/>
          </a:stretch>
        </p:blipFill>
        <p:spPr>
          <a:xfrm>
            <a:off x="1723662" y="1675227"/>
            <a:ext cx="8744676" cy="4394199"/>
          </a:xfrm>
          <a:prstGeom prst="rect">
            <a:avLst/>
          </a:prstGeom>
        </p:spPr>
      </p:pic>
    </p:spTree>
    <p:extLst>
      <p:ext uri="{BB962C8B-B14F-4D97-AF65-F5344CB8AC3E}">
        <p14:creationId xmlns:p14="http://schemas.microsoft.com/office/powerpoint/2010/main" val="316755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1247E57-6768-4037-8197-A987026CC8E2}"/>
              </a:ext>
            </a:extLst>
          </p:cNvPr>
          <p:cNvSpPr>
            <a:spLocks noGrp="1"/>
          </p:cNvSpPr>
          <p:nvPr>
            <p:ph type="title"/>
          </p:nvPr>
        </p:nvSpPr>
        <p:spPr>
          <a:xfrm>
            <a:off x="330694" y="609600"/>
            <a:ext cx="5591136" cy="1330840"/>
          </a:xfrm>
        </p:spPr>
        <p:txBody>
          <a:bodyPr>
            <a:normAutofit/>
          </a:bodyPr>
          <a:lstStyle/>
          <a:p>
            <a:r>
              <a:rPr lang="en-US" sz="4800" b="1" dirty="0">
                <a:effectLst>
                  <a:outerShdw blurRad="38100" dist="38100" dir="2700000" algn="tl">
                    <a:srgbClr val="000000">
                      <a:alpha val="43137"/>
                    </a:srgbClr>
                  </a:outerShdw>
                </a:effectLst>
              </a:rPr>
              <a:t>Training Objectives:</a:t>
            </a:r>
          </a:p>
        </p:txBody>
      </p:sp>
      <p:sp>
        <p:nvSpPr>
          <p:cNvPr id="3" name="Content Placeholder 2">
            <a:extLst>
              <a:ext uri="{FF2B5EF4-FFF2-40B4-BE49-F238E27FC236}">
                <a16:creationId xmlns:a16="http://schemas.microsoft.com/office/drawing/2014/main" id="{4883E253-04EB-4C63-AA98-9ACD6EF3D1CD}"/>
              </a:ext>
            </a:extLst>
          </p:cNvPr>
          <p:cNvSpPr>
            <a:spLocks noGrp="1"/>
          </p:cNvSpPr>
          <p:nvPr>
            <p:ph idx="1"/>
          </p:nvPr>
        </p:nvSpPr>
        <p:spPr>
          <a:xfrm>
            <a:off x="316870" y="2052735"/>
            <a:ext cx="5953302" cy="4049952"/>
          </a:xfrm>
        </p:spPr>
        <p:txBody>
          <a:bodyPr>
            <a:normAutofit/>
          </a:bodyPr>
          <a:lstStyle/>
          <a:p>
            <a:pPr>
              <a:buFont typeface="Wingdings" panose="05000000000000000000" pitchFamily="2" charset="2"/>
              <a:buChar char="q"/>
            </a:pPr>
            <a:r>
              <a:rPr lang="en-US" sz="2400" dirty="0"/>
              <a:t>Identify components of a Hazard Communication program</a:t>
            </a:r>
          </a:p>
          <a:p>
            <a:pPr>
              <a:buFont typeface="Wingdings" panose="05000000000000000000" pitchFamily="2" charset="2"/>
              <a:buChar char="q"/>
            </a:pPr>
            <a:r>
              <a:rPr lang="en-US" sz="2400" dirty="0"/>
              <a:t>Describe the different types of Hazard Communication labels</a:t>
            </a:r>
          </a:p>
          <a:p>
            <a:pPr>
              <a:buFont typeface="Wingdings" panose="05000000000000000000" pitchFamily="2" charset="2"/>
              <a:buChar char="q"/>
            </a:pPr>
            <a:r>
              <a:rPr lang="en-US" sz="2400" dirty="0"/>
              <a:t>Locate pertinent information about chemicals on labels, including other forms of hazard communication, to ensure “right to understanding” provisions of Globally Harmonized System (GHS) requirements </a:t>
            </a:r>
          </a:p>
        </p:txBody>
      </p:sp>
      <p:pic>
        <p:nvPicPr>
          <p:cNvPr id="7" name="Picture 6">
            <a:extLst>
              <a:ext uri="{FF2B5EF4-FFF2-40B4-BE49-F238E27FC236}">
                <a16:creationId xmlns:a16="http://schemas.microsoft.com/office/drawing/2014/main" id="{24A699B7-593D-46B9-A857-46BE6B78CC88}"/>
              </a:ext>
            </a:extLst>
          </p:cNvPr>
          <p:cNvPicPr>
            <a:picLocks noChangeAspect="1"/>
          </p:cNvPicPr>
          <p:nvPr/>
        </p:nvPicPr>
        <p:blipFill>
          <a:blip r:embed="rId2"/>
          <a:stretch>
            <a:fillRect/>
          </a:stretch>
        </p:blipFill>
        <p:spPr>
          <a:xfrm>
            <a:off x="6540759" y="1070017"/>
            <a:ext cx="5591136" cy="4892244"/>
          </a:xfrm>
          <a:prstGeom prst="rect">
            <a:avLst/>
          </a:prstGeom>
        </p:spPr>
      </p:pic>
    </p:spTree>
    <p:extLst>
      <p:ext uri="{BB962C8B-B14F-4D97-AF65-F5344CB8AC3E}">
        <p14:creationId xmlns:p14="http://schemas.microsoft.com/office/powerpoint/2010/main" val="12253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B3C54B-B6A2-4EF6-BF9F-AA938D1230A8}"/>
              </a:ext>
            </a:extLst>
          </p:cNvPr>
          <p:cNvSpPr>
            <a:spLocks noGrp="1"/>
          </p:cNvSpPr>
          <p:nvPr>
            <p:ph type="title"/>
          </p:nvPr>
        </p:nvSpPr>
        <p:spPr>
          <a:xfrm>
            <a:off x="345233" y="640080"/>
            <a:ext cx="3394661" cy="5613236"/>
          </a:xfrm>
        </p:spPr>
        <p:txBody>
          <a:bodyPr anchor="ctr">
            <a:normAutofit/>
          </a:bodyPr>
          <a:lstStyle/>
          <a:p>
            <a:r>
              <a:rPr lang="en-US" sz="4800" b="1" i="1" dirty="0">
                <a:solidFill>
                  <a:srgbClr val="FFFFFF"/>
                </a:solidFill>
                <a:effectLst>
                  <a:outerShdw blurRad="38100" dist="38100" dir="2700000" algn="tl">
                    <a:srgbClr val="000000">
                      <a:alpha val="43137"/>
                    </a:srgbClr>
                  </a:outerShdw>
                </a:effectLst>
              </a:rPr>
              <a:t>PA Right to Know Act </a:t>
            </a:r>
            <a:r>
              <a:rPr lang="en-US" sz="4800" b="1" dirty="0">
                <a:solidFill>
                  <a:srgbClr val="FFFFFF"/>
                </a:solidFill>
                <a:effectLst>
                  <a:outerShdw blurRad="38100" dist="38100" dir="2700000" algn="tl">
                    <a:srgbClr val="000000">
                      <a:alpha val="43137"/>
                    </a:srgbClr>
                  </a:outerShdw>
                </a:effectLst>
              </a:rPr>
              <a:t>OVERVIEW</a:t>
            </a:r>
          </a:p>
        </p:txBody>
      </p:sp>
      <p:sp>
        <p:nvSpPr>
          <p:cNvPr id="3" name="Content Placeholder 2">
            <a:extLst>
              <a:ext uri="{FF2B5EF4-FFF2-40B4-BE49-F238E27FC236}">
                <a16:creationId xmlns:a16="http://schemas.microsoft.com/office/drawing/2014/main" id="{B1F86AA2-5DB7-4AD1-A5E5-1F6B5AC6A97C}"/>
              </a:ext>
            </a:extLst>
          </p:cNvPr>
          <p:cNvSpPr>
            <a:spLocks noGrp="1"/>
          </p:cNvSpPr>
          <p:nvPr>
            <p:ph idx="1"/>
          </p:nvPr>
        </p:nvSpPr>
        <p:spPr>
          <a:xfrm>
            <a:off x="4242618" y="317241"/>
            <a:ext cx="7604149" cy="3872204"/>
          </a:xfrm>
        </p:spPr>
        <p:txBody>
          <a:bodyPr anchor="ctr">
            <a:normAutofit/>
          </a:bodyPr>
          <a:lstStyle/>
          <a:p>
            <a:pPr marL="457200" indent="-457200">
              <a:spcBef>
                <a:spcPts val="0"/>
              </a:spcBef>
              <a:buClr>
                <a:srgbClr val="31B6FD"/>
              </a:buClr>
              <a:defRPr/>
            </a:pPr>
            <a:r>
              <a:rPr lang="en-US" sz="2400" dirty="0"/>
              <a:t>Employers are responsible for ensuring </a:t>
            </a:r>
            <a:r>
              <a:rPr lang="en-US" altLang="en-US" sz="2400" dirty="0">
                <a:latin typeface="Calibri" panose="020F0502020204030204" pitchFamily="34" charset="0"/>
              </a:rPr>
              <a:t>information about hazardous substances/chemicals in the workplace be made available to employees. </a:t>
            </a:r>
            <a:endParaRPr lang="en-US" sz="2400" kern="0" dirty="0">
              <a:latin typeface="Calibri" panose="020F0502020204030204" pitchFamily="34" charset="0"/>
            </a:endParaRPr>
          </a:p>
          <a:p>
            <a:pPr marL="457200" indent="-457200">
              <a:spcBef>
                <a:spcPts val="0"/>
              </a:spcBef>
              <a:buClr>
                <a:srgbClr val="31B6FD"/>
              </a:buClr>
              <a:defRPr/>
            </a:pPr>
            <a:r>
              <a:rPr lang="en-US" sz="2400" kern="0" dirty="0">
                <a:latin typeface="Calibri" panose="020F0502020204030204" pitchFamily="34" charset="0"/>
              </a:rPr>
              <a:t>Mandates employees be provided with information about the chemicals through:</a:t>
            </a:r>
          </a:p>
          <a:p>
            <a:pPr marL="690563" lvl="1" indent="-233363">
              <a:buClr>
                <a:srgbClr val="31B6FD"/>
              </a:buClr>
              <a:buFont typeface="Courier New" pitchFamily="49" charset="0"/>
              <a:buChar char="o"/>
              <a:defRPr/>
            </a:pPr>
            <a:r>
              <a:rPr lang="en-US" kern="0" dirty="0">
                <a:latin typeface="Calibri" panose="020F0502020204030204" pitchFamily="34" charset="0"/>
              </a:rPr>
              <a:t>Information on chemical labels, including universal pictograms</a:t>
            </a:r>
          </a:p>
          <a:p>
            <a:pPr marL="690563" lvl="1" indent="-233363">
              <a:buClr>
                <a:srgbClr val="31B6FD"/>
              </a:buClr>
              <a:buFont typeface="Courier New" pitchFamily="49" charset="0"/>
              <a:buChar char="o"/>
              <a:defRPr/>
            </a:pPr>
            <a:r>
              <a:rPr lang="en-US" kern="0" dirty="0">
                <a:latin typeface="Calibri" panose="020F0502020204030204" pitchFamily="34" charset="0"/>
              </a:rPr>
              <a:t>Safety Data Sheets (SDS)</a:t>
            </a:r>
          </a:p>
          <a:p>
            <a:pPr marL="690563" lvl="1" indent="-233363">
              <a:buClr>
                <a:srgbClr val="31B6FD"/>
              </a:buClr>
              <a:buFont typeface="Courier New" pitchFamily="49" charset="0"/>
              <a:buChar char="o"/>
              <a:defRPr/>
            </a:pPr>
            <a:r>
              <a:rPr lang="en-US" kern="0" dirty="0">
                <a:latin typeface="Calibri" panose="020F0502020204030204" pitchFamily="34" charset="0"/>
              </a:rPr>
              <a:t>A written Hazard Communication (HAZCOM) plan</a:t>
            </a:r>
          </a:p>
          <a:p>
            <a:pPr marL="690563" lvl="1" indent="-233363">
              <a:buClr>
                <a:srgbClr val="31B6FD"/>
              </a:buClr>
              <a:buFont typeface="Courier New" pitchFamily="49" charset="0"/>
              <a:buChar char="o"/>
              <a:defRPr/>
            </a:pPr>
            <a:r>
              <a:rPr lang="en-US" kern="0" dirty="0">
                <a:latin typeface="Calibri" panose="020F0502020204030204" pitchFamily="34" charset="0"/>
              </a:rPr>
              <a:t>Training on hazard communications (HAZCOM)</a:t>
            </a:r>
          </a:p>
          <a:p>
            <a:pPr marL="457200" indent="-457200">
              <a:spcBef>
                <a:spcPts val="0"/>
              </a:spcBef>
              <a:buClr>
                <a:srgbClr val="31B6FD"/>
              </a:buClr>
              <a:defRPr/>
            </a:pPr>
            <a:endParaRPr lang="en-US" sz="1600" b="1" kern="0" dirty="0">
              <a:latin typeface="Calibri" panose="020F0502020204030204" pitchFamily="34" charset="0"/>
            </a:endParaRPr>
          </a:p>
        </p:txBody>
      </p:sp>
      <p:pic>
        <p:nvPicPr>
          <p:cNvPr id="5" name="Picture 4">
            <a:extLst>
              <a:ext uri="{FF2B5EF4-FFF2-40B4-BE49-F238E27FC236}">
                <a16:creationId xmlns:a16="http://schemas.microsoft.com/office/drawing/2014/main" id="{844B9BF4-0234-4731-9ABC-A264091A953E}"/>
              </a:ext>
            </a:extLst>
          </p:cNvPr>
          <p:cNvPicPr>
            <a:picLocks noChangeAspect="1"/>
          </p:cNvPicPr>
          <p:nvPr/>
        </p:nvPicPr>
        <p:blipFill>
          <a:blip r:embed="rId2"/>
          <a:stretch>
            <a:fillRect/>
          </a:stretch>
        </p:blipFill>
        <p:spPr>
          <a:xfrm>
            <a:off x="5271288" y="4383997"/>
            <a:ext cx="5721558" cy="2231407"/>
          </a:xfrm>
          <a:prstGeom prst="rect">
            <a:avLst/>
          </a:prstGeom>
        </p:spPr>
      </p:pic>
    </p:spTree>
    <p:extLst>
      <p:ext uri="{BB962C8B-B14F-4D97-AF65-F5344CB8AC3E}">
        <p14:creationId xmlns:p14="http://schemas.microsoft.com/office/powerpoint/2010/main" val="376517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22F539-DF7A-45A5-9E42-9BB5C404547B}"/>
              </a:ext>
            </a:extLst>
          </p:cNvPr>
          <p:cNvSpPr>
            <a:spLocks noGrp="1"/>
          </p:cNvSpPr>
          <p:nvPr>
            <p:ph type="title"/>
          </p:nvPr>
        </p:nvSpPr>
        <p:spPr>
          <a:xfrm>
            <a:off x="717422" y="1065320"/>
            <a:ext cx="3375183" cy="3842449"/>
          </a:xfrm>
          <a:noFill/>
        </p:spPr>
        <p:txBody>
          <a:bodyPr vert="horz" lIns="91440" tIns="45720" rIns="91440" bIns="45720" rtlCol="0" anchor="ctr">
            <a:normAutofit/>
          </a:bodyPr>
          <a:lstStyle/>
          <a:p>
            <a:pPr algn="ctr"/>
            <a:r>
              <a:rPr lang="en-US" altLang="en-US" sz="2700" kern="1200" dirty="0">
                <a:solidFill>
                  <a:srgbClr val="FFFFFF"/>
                </a:solidFill>
                <a:latin typeface="+mj-lt"/>
                <a:ea typeface="+mj-ea"/>
                <a:cs typeface="+mj-cs"/>
              </a:rPr>
              <a:t>PA Right to Know Employee Workplace Notice </a:t>
            </a:r>
            <a:br>
              <a:rPr lang="en-US" altLang="en-US" sz="2700" kern="1200" dirty="0">
                <a:solidFill>
                  <a:srgbClr val="FFFFFF"/>
                </a:solidFill>
                <a:latin typeface="+mj-lt"/>
                <a:ea typeface="+mj-ea"/>
                <a:cs typeface="+mj-cs"/>
              </a:rPr>
            </a:br>
            <a:br>
              <a:rPr lang="en-US" altLang="en-US" sz="2700" kern="1200" dirty="0">
                <a:solidFill>
                  <a:srgbClr val="FFFFFF"/>
                </a:solidFill>
                <a:latin typeface="+mj-lt"/>
                <a:ea typeface="+mj-ea"/>
                <a:cs typeface="+mj-cs"/>
              </a:rPr>
            </a:br>
            <a:r>
              <a:rPr lang="en-US" altLang="en-US" sz="2700" b="1" kern="1200" dirty="0">
                <a:solidFill>
                  <a:srgbClr val="FFFFFF"/>
                </a:solidFill>
                <a:latin typeface="+mj-lt"/>
                <a:ea typeface="+mj-ea"/>
                <a:cs typeface="+mj-cs"/>
              </a:rPr>
              <a:t>Posted in UCP locations</a:t>
            </a:r>
            <a:br>
              <a:rPr lang="en-US" altLang="en-US" sz="2000" b="1" kern="1200" dirty="0">
                <a:solidFill>
                  <a:srgbClr val="FFFFFF"/>
                </a:solidFill>
                <a:latin typeface="+mj-lt"/>
                <a:ea typeface="+mj-ea"/>
                <a:cs typeface="+mj-cs"/>
              </a:rPr>
            </a:br>
            <a:br>
              <a:rPr lang="en-US" altLang="en-US" sz="2000" b="1" kern="1200" dirty="0">
                <a:solidFill>
                  <a:srgbClr val="FFFFFF"/>
                </a:solidFill>
                <a:latin typeface="+mj-lt"/>
                <a:ea typeface="+mj-ea"/>
                <a:cs typeface="+mj-cs"/>
              </a:rPr>
            </a:br>
            <a:endParaRPr lang="en-US" sz="2000" b="1" kern="1200" dirty="0">
              <a:solidFill>
                <a:srgbClr val="FFFFFF"/>
              </a:solidFill>
              <a:latin typeface="+mj-lt"/>
              <a:ea typeface="+mj-ea"/>
              <a:cs typeface="+mj-cs"/>
            </a:endParaRPr>
          </a:p>
        </p:txBody>
      </p:sp>
      <p:pic>
        <p:nvPicPr>
          <p:cNvPr id="4" name="Picture 4">
            <a:extLst>
              <a:ext uri="{FF2B5EF4-FFF2-40B4-BE49-F238E27FC236}">
                <a16:creationId xmlns:a16="http://schemas.microsoft.com/office/drawing/2014/main" id="{261DD9E0-29C2-46FF-8303-C1B02B60C486}"/>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31" b="2522"/>
          <a:stretch/>
        </p:blipFill>
        <p:spPr bwMode="auto">
          <a:xfrm>
            <a:off x="5486400" y="1"/>
            <a:ext cx="5234473" cy="6858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314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82290-B629-4F1E-AD03-20D4E289BB0B}"/>
              </a:ext>
            </a:extLst>
          </p:cNvPr>
          <p:cNvSpPr>
            <a:spLocks noGrp="1"/>
          </p:cNvSpPr>
          <p:nvPr>
            <p:ph type="title"/>
          </p:nvPr>
        </p:nvSpPr>
        <p:spPr>
          <a:xfrm>
            <a:off x="665825" y="557188"/>
            <a:ext cx="10687975" cy="1133499"/>
          </a:xfrm>
        </p:spPr>
        <p:txBody>
          <a:bodyPr>
            <a:normAutofit/>
          </a:bodyPr>
          <a:lstStyle/>
          <a:p>
            <a:pPr algn="ctr"/>
            <a:r>
              <a:rPr lang="en-US" b="1" dirty="0">
                <a:effectLst>
                  <a:outerShdw blurRad="38100" dist="38100" dir="2700000" algn="tl">
                    <a:srgbClr val="000000">
                      <a:alpha val="43137"/>
                    </a:srgbClr>
                  </a:outerShdw>
                </a:effectLst>
              </a:rPr>
              <a:t>Hazard Communication Training Requirements</a:t>
            </a:r>
          </a:p>
        </p:txBody>
      </p:sp>
      <p:graphicFrame>
        <p:nvGraphicFramePr>
          <p:cNvPr id="5" name="Content Placeholder 2">
            <a:extLst>
              <a:ext uri="{FF2B5EF4-FFF2-40B4-BE49-F238E27FC236}">
                <a16:creationId xmlns:a16="http://schemas.microsoft.com/office/drawing/2014/main" id="{63F21F6D-A2E5-4334-B1E5-D5935F502D62}"/>
              </a:ext>
            </a:extLst>
          </p:cNvPr>
          <p:cNvGraphicFramePr>
            <a:graphicFrameLocks noGrp="1"/>
          </p:cNvGraphicFramePr>
          <p:nvPr>
            <p:ph idx="1"/>
            <p:extLst>
              <p:ext uri="{D42A27DB-BD31-4B8C-83A1-F6EECF244321}">
                <p14:modId xmlns:p14="http://schemas.microsoft.com/office/powerpoint/2010/main" val="722171376"/>
              </p:ext>
            </p:extLst>
          </p:nvPr>
        </p:nvGraphicFramePr>
        <p:xfrm>
          <a:off x="371669" y="1948268"/>
          <a:ext cx="11524862"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000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503BDA-7423-49A2-8057-F1248FA695DB}"/>
              </a:ext>
            </a:extLst>
          </p:cNvPr>
          <p:cNvPicPr>
            <a:picLocks noChangeAspect="1"/>
          </p:cNvPicPr>
          <p:nvPr/>
        </p:nvPicPr>
        <p:blipFill>
          <a:blip r:embed="rId3"/>
          <a:stretch>
            <a:fillRect/>
          </a:stretch>
        </p:blipFill>
        <p:spPr>
          <a:xfrm>
            <a:off x="77982" y="965719"/>
            <a:ext cx="7968291" cy="4926562"/>
          </a:xfrm>
          <a:prstGeom prst="rect">
            <a:avLst/>
          </a:prstGeom>
        </p:spPr>
      </p:pic>
      <p:sp>
        <p:nvSpPr>
          <p:cNvPr id="11" name="Rectangle 10">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7BE5B3-39F9-4C47-B856-44779F6E476E}"/>
              </a:ext>
            </a:extLst>
          </p:cNvPr>
          <p:cNvSpPr>
            <a:spLocks noGrp="1"/>
          </p:cNvSpPr>
          <p:nvPr>
            <p:ph type="title"/>
          </p:nvPr>
        </p:nvSpPr>
        <p:spPr>
          <a:xfrm>
            <a:off x="8345010" y="1029809"/>
            <a:ext cx="3639844" cy="3515558"/>
          </a:xfrm>
        </p:spPr>
        <p:txBody>
          <a:bodyPr anchor="b">
            <a:normAutofit/>
          </a:bodyPr>
          <a:lstStyle/>
          <a:p>
            <a:r>
              <a:rPr lang="en-US" sz="4000" b="1" dirty="0">
                <a:solidFill>
                  <a:schemeClr val="bg1"/>
                </a:solidFill>
              </a:rPr>
              <a:t>Seven Major Elements in the GHS-aligned Hazard Communication Standard</a:t>
            </a:r>
          </a:p>
        </p:txBody>
      </p:sp>
      <p:sp>
        <p:nvSpPr>
          <p:cNvPr id="3" name="TextBox 2">
            <a:extLst>
              <a:ext uri="{FF2B5EF4-FFF2-40B4-BE49-F238E27FC236}">
                <a16:creationId xmlns:a16="http://schemas.microsoft.com/office/drawing/2014/main" id="{F441C28F-DAEA-4E26-96C0-72B671C72041}"/>
              </a:ext>
            </a:extLst>
          </p:cNvPr>
          <p:cNvSpPr txBox="1"/>
          <p:nvPr/>
        </p:nvSpPr>
        <p:spPr>
          <a:xfrm>
            <a:off x="2512381" y="6116715"/>
            <a:ext cx="3382392" cy="261610"/>
          </a:xfrm>
          <a:prstGeom prst="rect">
            <a:avLst/>
          </a:prstGeom>
          <a:noFill/>
        </p:spPr>
        <p:txBody>
          <a:bodyPr wrap="square" rtlCol="0">
            <a:spAutoFit/>
          </a:bodyPr>
          <a:lstStyle/>
          <a:p>
            <a:pPr algn="ctr"/>
            <a:r>
              <a:rPr lang="en-US" sz="1050" dirty="0"/>
              <a:t>Source: OSHA</a:t>
            </a:r>
          </a:p>
        </p:txBody>
      </p:sp>
    </p:spTree>
    <p:extLst>
      <p:ext uri="{BB962C8B-B14F-4D97-AF65-F5344CB8AC3E}">
        <p14:creationId xmlns:p14="http://schemas.microsoft.com/office/powerpoint/2010/main" val="3424184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B3FFF25-7DE0-494B-8A68-6DDD09575F29}"/>
              </a:ext>
            </a:extLst>
          </p:cNvPr>
          <p:cNvPicPr>
            <a:picLocks noChangeAspect="1"/>
          </p:cNvPicPr>
          <p:nvPr/>
        </p:nvPicPr>
        <p:blipFill rotWithShape="1">
          <a:blip r:embed="rId2"/>
          <a:srcRect l="2689" r="15192"/>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D4661BEF-B88D-432D-B5D2-615CE271CD69}"/>
              </a:ext>
            </a:extLst>
          </p:cNvPr>
          <p:cNvSpPr>
            <a:spLocks noGrp="1"/>
          </p:cNvSpPr>
          <p:nvPr>
            <p:ph type="title"/>
          </p:nvPr>
        </p:nvSpPr>
        <p:spPr>
          <a:xfrm>
            <a:off x="373224" y="168677"/>
            <a:ext cx="7594998" cy="1455937"/>
          </a:xfrm>
        </p:spPr>
        <p:txBody>
          <a:bodyPr>
            <a:normAutofit/>
          </a:bodyPr>
          <a:lstStyle/>
          <a:p>
            <a:pPr algn="ctr"/>
            <a:r>
              <a:rPr lang="en-US" b="1" dirty="0"/>
              <a:t>Safety Data Sheets (SDS) </a:t>
            </a:r>
            <a:br>
              <a:rPr lang="en-US" b="1" dirty="0"/>
            </a:br>
            <a:r>
              <a:rPr lang="en-US" b="1" dirty="0"/>
              <a:t>&amp; SDS Binder</a:t>
            </a:r>
          </a:p>
        </p:txBody>
      </p:sp>
      <p:sp>
        <p:nvSpPr>
          <p:cNvPr id="3" name="Content Placeholder 2">
            <a:extLst>
              <a:ext uri="{FF2B5EF4-FFF2-40B4-BE49-F238E27FC236}">
                <a16:creationId xmlns:a16="http://schemas.microsoft.com/office/drawing/2014/main" id="{C27ACFC8-8C37-4DF9-86E6-55EAD594DDAD}"/>
              </a:ext>
            </a:extLst>
          </p:cNvPr>
          <p:cNvSpPr>
            <a:spLocks noGrp="1"/>
          </p:cNvSpPr>
          <p:nvPr>
            <p:ph idx="1"/>
          </p:nvPr>
        </p:nvSpPr>
        <p:spPr>
          <a:xfrm>
            <a:off x="373224" y="1624614"/>
            <a:ext cx="7280027" cy="4478073"/>
          </a:xfrm>
        </p:spPr>
        <p:txBody>
          <a:bodyPr>
            <a:normAutofit/>
          </a:bodyPr>
          <a:lstStyle/>
          <a:p>
            <a:r>
              <a:rPr lang="en-US" dirty="0"/>
              <a:t>Must have SDS for each chemical and staff trained on SDS format and use</a:t>
            </a:r>
          </a:p>
          <a:p>
            <a:r>
              <a:rPr lang="en-US" dirty="0"/>
              <a:t>New chemical SDS must be added to SDS Binder and staff trained on safe handling PRIOR to use (SDS usually available on internet)</a:t>
            </a:r>
          </a:p>
          <a:p>
            <a:r>
              <a:rPr lang="en-US" dirty="0"/>
              <a:t>SDS Binder must be readily accessible to employees </a:t>
            </a:r>
          </a:p>
          <a:p>
            <a:r>
              <a:rPr lang="en-US" dirty="0"/>
              <a:t>Most non-office locations require chemicals to remain locked when not in immediate use (unless otherwise specified)</a:t>
            </a:r>
          </a:p>
          <a:p>
            <a:pPr marL="0" indent="0">
              <a:buNone/>
            </a:pPr>
            <a:endParaRPr lang="en-US" sz="2000" dirty="0"/>
          </a:p>
        </p:txBody>
      </p:sp>
      <p:sp>
        <p:nvSpPr>
          <p:cNvPr id="4" name="TextBox 3">
            <a:extLst>
              <a:ext uri="{FF2B5EF4-FFF2-40B4-BE49-F238E27FC236}">
                <a16:creationId xmlns:a16="http://schemas.microsoft.com/office/drawing/2014/main" id="{D19A78A1-07D5-4C72-9161-D82538ABADA9}"/>
              </a:ext>
            </a:extLst>
          </p:cNvPr>
          <p:cNvSpPr txBox="1"/>
          <p:nvPr/>
        </p:nvSpPr>
        <p:spPr>
          <a:xfrm>
            <a:off x="2024109" y="6560598"/>
            <a:ext cx="9090734" cy="600164"/>
          </a:xfrm>
          <a:prstGeom prst="rect">
            <a:avLst/>
          </a:prstGeom>
          <a:noFill/>
        </p:spPr>
        <p:txBody>
          <a:bodyPr wrap="square" rtlCol="0">
            <a:spAutoFit/>
          </a:bodyPr>
          <a:lstStyle/>
          <a:p>
            <a:pPr>
              <a:spcAft>
                <a:spcPts val="600"/>
              </a:spcAft>
            </a:pPr>
            <a:r>
              <a:rPr lang="en-US" sz="1000" dirty="0"/>
              <a:t>Source: </a:t>
            </a:r>
            <a:r>
              <a:rPr lang="en-US" sz="1000" i="1" dirty="0"/>
              <a:t>Hazard Communication Standard:</a:t>
            </a:r>
            <a:r>
              <a:rPr lang="en-US" sz="1000" i="1" baseline="0" dirty="0"/>
              <a:t> Safety Data Sheets </a:t>
            </a:r>
            <a:r>
              <a:rPr lang="en-US" sz="1000" baseline="0" dirty="0"/>
              <a:t>(2012), OSHA Brief DSG BR-3514, https://www.osha.gov/Publications/OSHA3514.html </a:t>
            </a:r>
          </a:p>
          <a:p>
            <a:pPr>
              <a:spcAft>
                <a:spcPts val="600"/>
              </a:spcAft>
            </a:pPr>
            <a:endParaRPr lang="en-US" dirty="0"/>
          </a:p>
        </p:txBody>
      </p:sp>
    </p:spTree>
    <p:extLst>
      <p:ext uri="{BB962C8B-B14F-4D97-AF65-F5344CB8AC3E}">
        <p14:creationId xmlns:p14="http://schemas.microsoft.com/office/powerpoint/2010/main" val="223992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639C3025-4784-4B16-914D-CCFC3E833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0AD20437-C88A-4F45-9C6D-DA32B29A4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610598"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CEC567-3288-4735-916E-D493330105BA}"/>
              </a:ext>
            </a:extLst>
          </p:cNvPr>
          <p:cNvSpPr>
            <a:spLocks noGrp="1"/>
          </p:cNvSpPr>
          <p:nvPr>
            <p:ph type="title"/>
          </p:nvPr>
        </p:nvSpPr>
        <p:spPr>
          <a:xfrm>
            <a:off x="298580" y="158620"/>
            <a:ext cx="8098970" cy="1781819"/>
          </a:xfrm>
        </p:spPr>
        <p:txBody>
          <a:bodyPr>
            <a:normAutofit/>
          </a:bodyPr>
          <a:lstStyle/>
          <a:p>
            <a:r>
              <a:rPr lang="en-US" b="1" dirty="0">
                <a:solidFill>
                  <a:schemeClr val="tx1">
                    <a:lumMod val="85000"/>
                    <a:lumOff val="15000"/>
                  </a:schemeClr>
                </a:solidFill>
              </a:rPr>
              <a:t>Safety Data Sheet </a:t>
            </a:r>
            <a:r>
              <a:rPr lang="en-US" dirty="0">
                <a:solidFill>
                  <a:schemeClr val="tx1">
                    <a:lumMod val="85000"/>
                    <a:lumOff val="15000"/>
                  </a:schemeClr>
                </a:solidFill>
              </a:rPr>
              <a:t>(SDS) </a:t>
            </a:r>
            <a:br>
              <a:rPr lang="en-US" dirty="0">
                <a:solidFill>
                  <a:schemeClr val="tx1">
                    <a:lumMod val="85000"/>
                    <a:lumOff val="15000"/>
                  </a:schemeClr>
                </a:solidFill>
              </a:rPr>
            </a:br>
            <a:r>
              <a:rPr lang="en-US" b="1" dirty="0">
                <a:solidFill>
                  <a:schemeClr val="tx1">
                    <a:lumMod val="85000"/>
                    <a:lumOff val="15000"/>
                  </a:schemeClr>
                </a:solidFill>
              </a:rPr>
              <a:t>16 section format:</a:t>
            </a:r>
          </a:p>
        </p:txBody>
      </p:sp>
      <p:sp>
        <p:nvSpPr>
          <p:cNvPr id="3" name="Content Placeholder 2">
            <a:extLst>
              <a:ext uri="{FF2B5EF4-FFF2-40B4-BE49-F238E27FC236}">
                <a16:creationId xmlns:a16="http://schemas.microsoft.com/office/drawing/2014/main" id="{8CFACA04-1FA2-4889-9700-BE3E590806F3}"/>
              </a:ext>
            </a:extLst>
          </p:cNvPr>
          <p:cNvSpPr>
            <a:spLocks noGrp="1"/>
          </p:cNvSpPr>
          <p:nvPr>
            <p:ph idx="1"/>
          </p:nvPr>
        </p:nvSpPr>
        <p:spPr>
          <a:xfrm>
            <a:off x="186613" y="1940439"/>
            <a:ext cx="7615352" cy="4307960"/>
          </a:xfrm>
        </p:spPr>
        <p:txBody>
          <a:bodyPr>
            <a:normAutofit/>
          </a:bodyPr>
          <a:lstStyle/>
          <a:p>
            <a:pPr marL="0" indent="0">
              <a:buNone/>
            </a:pPr>
            <a:r>
              <a:rPr lang="en-CA" dirty="0">
                <a:solidFill>
                  <a:schemeClr val="tx1">
                    <a:lumMod val="85000"/>
                    <a:lumOff val="15000"/>
                  </a:schemeClr>
                </a:solidFill>
              </a:rPr>
              <a:t>Section 1: Identification</a:t>
            </a:r>
          </a:p>
          <a:p>
            <a:pPr marL="0" indent="0">
              <a:buNone/>
            </a:pPr>
            <a:r>
              <a:rPr lang="en-CA" dirty="0">
                <a:solidFill>
                  <a:schemeClr val="tx1">
                    <a:lumMod val="85000"/>
                    <a:lumOff val="15000"/>
                  </a:schemeClr>
                </a:solidFill>
              </a:rPr>
              <a:t>Section 2: Hazard(s) identification</a:t>
            </a:r>
          </a:p>
          <a:p>
            <a:pPr marL="0" indent="0">
              <a:buNone/>
            </a:pPr>
            <a:r>
              <a:rPr lang="en-CA" dirty="0">
                <a:solidFill>
                  <a:schemeClr val="tx1">
                    <a:lumMod val="85000"/>
                    <a:lumOff val="15000"/>
                  </a:schemeClr>
                </a:solidFill>
              </a:rPr>
              <a:t>Section 3: Composition/information on ingredients</a:t>
            </a:r>
          </a:p>
          <a:p>
            <a:pPr marL="0" indent="0">
              <a:buNone/>
            </a:pPr>
            <a:r>
              <a:rPr lang="en-CA" dirty="0">
                <a:solidFill>
                  <a:schemeClr val="tx1">
                    <a:lumMod val="85000"/>
                    <a:lumOff val="15000"/>
                  </a:schemeClr>
                </a:solidFill>
                <a:highlight>
                  <a:srgbClr val="FFFF00"/>
                </a:highlight>
              </a:rPr>
              <a:t>Section 4: First-aid measures</a:t>
            </a:r>
          </a:p>
          <a:p>
            <a:pPr marL="0" indent="0">
              <a:buNone/>
            </a:pPr>
            <a:r>
              <a:rPr lang="en-CA" dirty="0">
                <a:solidFill>
                  <a:schemeClr val="tx1">
                    <a:lumMod val="85000"/>
                    <a:lumOff val="15000"/>
                  </a:schemeClr>
                </a:solidFill>
                <a:highlight>
                  <a:srgbClr val="FFFF00"/>
                </a:highlight>
              </a:rPr>
              <a:t>Section 5: Fire-fighting measures</a:t>
            </a:r>
          </a:p>
          <a:p>
            <a:pPr marL="0" indent="0">
              <a:buNone/>
            </a:pPr>
            <a:r>
              <a:rPr lang="en-CA" dirty="0">
                <a:solidFill>
                  <a:schemeClr val="tx1">
                    <a:lumMod val="85000"/>
                    <a:lumOff val="15000"/>
                  </a:schemeClr>
                </a:solidFill>
              </a:rPr>
              <a:t>Section 6: Accidental release measures</a:t>
            </a:r>
          </a:p>
          <a:p>
            <a:pPr marL="0" indent="0">
              <a:buNone/>
            </a:pPr>
            <a:r>
              <a:rPr lang="en-CA" dirty="0">
                <a:solidFill>
                  <a:schemeClr val="tx1">
                    <a:lumMod val="85000"/>
                    <a:lumOff val="15000"/>
                  </a:schemeClr>
                </a:solidFill>
                <a:highlight>
                  <a:srgbClr val="FFFF00"/>
                </a:highlight>
              </a:rPr>
              <a:t>Section 7: Handling and storage</a:t>
            </a:r>
          </a:p>
          <a:p>
            <a:pPr marL="0" indent="0">
              <a:buNone/>
            </a:pPr>
            <a:r>
              <a:rPr lang="en-CA" dirty="0">
                <a:solidFill>
                  <a:schemeClr val="tx1">
                    <a:lumMod val="85000"/>
                    <a:lumOff val="15000"/>
                  </a:schemeClr>
                </a:solidFill>
                <a:highlight>
                  <a:srgbClr val="FFFF00"/>
                </a:highlight>
              </a:rPr>
              <a:t>Section 8: Exposure control/personal protection</a:t>
            </a:r>
            <a:endParaRPr lang="en-GB" dirty="0">
              <a:solidFill>
                <a:schemeClr val="tx1">
                  <a:lumMod val="85000"/>
                  <a:lumOff val="15000"/>
                </a:schemeClr>
              </a:solidFill>
              <a:highlight>
                <a:srgbClr val="FFFF00"/>
              </a:highlight>
            </a:endParaRPr>
          </a:p>
          <a:p>
            <a:pPr marL="0" indent="0">
              <a:buNone/>
            </a:pPr>
            <a:endParaRPr lang="en-US" sz="2000" dirty="0">
              <a:solidFill>
                <a:schemeClr val="tx1">
                  <a:lumMod val="85000"/>
                  <a:lumOff val="15000"/>
                </a:schemeClr>
              </a:solidFill>
            </a:endParaRPr>
          </a:p>
        </p:txBody>
      </p:sp>
      <p:pic>
        <p:nvPicPr>
          <p:cNvPr id="4" name="Picture 3">
            <a:extLst>
              <a:ext uri="{FF2B5EF4-FFF2-40B4-BE49-F238E27FC236}">
                <a16:creationId xmlns:a16="http://schemas.microsoft.com/office/drawing/2014/main" id="{2964E80A-C6F5-4738-A403-A5842E20B899}"/>
              </a:ext>
            </a:extLst>
          </p:cNvPr>
          <p:cNvPicPr>
            <a:picLocks noChangeAspect="1"/>
          </p:cNvPicPr>
          <p:nvPr/>
        </p:nvPicPr>
        <p:blipFill rotWithShape="1">
          <a:blip r:embed="rId3"/>
          <a:srcRect r="-1" b="9438"/>
          <a:stretch/>
        </p:blipFill>
        <p:spPr>
          <a:xfrm>
            <a:off x="7801965" y="3429000"/>
            <a:ext cx="4390035" cy="3429000"/>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p:spPr>
      </p:pic>
      <p:pic>
        <p:nvPicPr>
          <p:cNvPr id="5" name="Picture 4">
            <a:extLst>
              <a:ext uri="{FF2B5EF4-FFF2-40B4-BE49-F238E27FC236}">
                <a16:creationId xmlns:a16="http://schemas.microsoft.com/office/drawing/2014/main" id="{9A4C0C79-9C5A-49A5-8E52-FB4254BA6159}"/>
              </a:ext>
            </a:extLst>
          </p:cNvPr>
          <p:cNvPicPr>
            <a:picLocks noChangeAspect="1"/>
          </p:cNvPicPr>
          <p:nvPr/>
        </p:nvPicPr>
        <p:blipFill rotWithShape="1">
          <a:blip r:embed="rId4"/>
          <a:srcRect t="15538" r="1" b="25271"/>
          <a:stretch/>
        </p:blipFill>
        <p:spPr>
          <a:xfrm>
            <a:off x="7842932" y="-17"/>
            <a:ext cx="4349068" cy="3432349"/>
          </a:xfrm>
          <a:custGeom>
            <a:avLst/>
            <a:gdLst/>
            <a:ahLst/>
            <a:cxnLst/>
            <a:rect l="l" t="t" r="r" b="b"/>
            <a:pathLst>
              <a:path w="4349068" h="3428999">
                <a:moveTo>
                  <a:pt x="711944" y="0"/>
                </a:moveTo>
                <a:lnTo>
                  <a:pt x="4349068" y="0"/>
                </a:lnTo>
                <a:lnTo>
                  <a:pt x="4349068" y="3428999"/>
                </a:lnTo>
                <a:lnTo>
                  <a:pt x="32307" y="3428999"/>
                </a:lnTo>
                <a:lnTo>
                  <a:pt x="34693" y="3410051"/>
                </a:lnTo>
                <a:cubicBezTo>
                  <a:pt x="37039" y="3395347"/>
                  <a:pt x="38143" y="3381819"/>
                  <a:pt x="32792" y="3373027"/>
                </a:cubicBezTo>
                <a:cubicBezTo>
                  <a:pt x="29961" y="3298527"/>
                  <a:pt x="20335" y="3290617"/>
                  <a:pt x="14318" y="3222737"/>
                </a:cubicBezTo>
                <a:cubicBezTo>
                  <a:pt x="11384" y="3146284"/>
                  <a:pt x="-6116" y="3184007"/>
                  <a:pt x="2241" y="3118188"/>
                </a:cubicBezTo>
                <a:cubicBezTo>
                  <a:pt x="16306" y="3109217"/>
                  <a:pt x="34183" y="3024732"/>
                  <a:pt x="27952" y="3003808"/>
                </a:cubicBezTo>
                <a:cubicBezTo>
                  <a:pt x="27563" y="2966753"/>
                  <a:pt x="27366" y="2989870"/>
                  <a:pt x="27149" y="2944921"/>
                </a:cubicBezTo>
                <a:lnTo>
                  <a:pt x="41941" y="2877744"/>
                </a:lnTo>
                <a:cubicBezTo>
                  <a:pt x="36258" y="2880724"/>
                  <a:pt x="54303" y="2822146"/>
                  <a:pt x="53926" y="2807161"/>
                </a:cubicBezTo>
                <a:cubicBezTo>
                  <a:pt x="56083" y="2775643"/>
                  <a:pt x="30060" y="2769288"/>
                  <a:pt x="53334" y="2752347"/>
                </a:cubicBezTo>
                <a:lnTo>
                  <a:pt x="60008" y="2748299"/>
                </a:lnTo>
                <a:cubicBezTo>
                  <a:pt x="60210" y="2745962"/>
                  <a:pt x="60411" y="2743625"/>
                  <a:pt x="60613" y="2741288"/>
                </a:cubicBezTo>
                <a:cubicBezTo>
                  <a:pt x="60116" y="2737657"/>
                  <a:pt x="58269" y="2735847"/>
                  <a:pt x="53819" y="2737160"/>
                </a:cubicBezTo>
                <a:cubicBezTo>
                  <a:pt x="70191" y="2705347"/>
                  <a:pt x="64153" y="2699356"/>
                  <a:pt x="66799" y="2659631"/>
                </a:cubicBezTo>
                <a:cubicBezTo>
                  <a:pt x="77943" y="2612127"/>
                  <a:pt x="64846" y="2628594"/>
                  <a:pt x="86795" y="2573336"/>
                </a:cubicBezTo>
                <a:cubicBezTo>
                  <a:pt x="96119" y="2559732"/>
                  <a:pt x="108676" y="2541339"/>
                  <a:pt x="108890" y="2528057"/>
                </a:cubicBezTo>
                <a:lnTo>
                  <a:pt x="137074" y="2489594"/>
                </a:lnTo>
                <a:cubicBezTo>
                  <a:pt x="138076" y="2487774"/>
                  <a:pt x="138422" y="2473350"/>
                  <a:pt x="137897" y="2468303"/>
                </a:cubicBezTo>
                <a:lnTo>
                  <a:pt x="155171" y="2460480"/>
                </a:lnTo>
                <a:lnTo>
                  <a:pt x="147972" y="2423535"/>
                </a:lnTo>
                <a:lnTo>
                  <a:pt x="155293" y="2404394"/>
                </a:lnTo>
                <a:cubicBezTo>
                  <a:pt x="172891" y="2392610"/>
                  <a:pt x="160687" y="2347474"/>
                  <a:pt x="168818" y="2324643"/>
                </a:cubicBezTo>
                <a:cubicBezTo>
                  <a:pt x="169390" y="2297698"/>
                  <a:pt x="193082" y="2284202"/>
                  <a:pt x="198340" y="2255535"/>
                </a:cubicBezTo>
                <a:cubicBezTo>
                  <a:pt x="214268" y="2249648"/>
                  <a:pt x="228319" y="2207828"/>
                  <a:pt x="217338" y="2184679"/>
                </a:cubicBezTo>
                <a:lnTo>
                  <a:pt x="242924" y="2093132"/>
                </a:lnTo>
                <a:cubicBezTo>
                  <a:pt x="264937" y="2084587"/>
                  <a:pt x="280562" y="1985868"/>
                  <a:pt x="290446" y="1950235"/>
                </a:cubicBezTo>
                <a:cubicBezTo>
                  <a:pt x="308239" y="1920183"/>
                  <a:pt x="350073" y="1898905"/>
                  <a:pt x="361001" y="1861568"/>
                </a:cubicBezTo>
                <a:cubicBezTo>
                  <a:pt x="367163" y="1810687"/>
                  <a:pt x="352049" y="1869507"/>
                  <a:pt x="356015" y="1809499"/>
                </a:cubicBezTo>
                <a:cubicBezTo>
                  <a:pt x="355145" y="1754297"/>
                  <a:pt x="367821" y="1767680"/>
                  <a:pt x="375846" y="1693716"/>
                </a:cubicBezTo>
                <a:cubicBezTo>
                  <a:pt x="374712" y="1654244"/>
                  <a:pt x="382062" y="1627007"/>
                  <a:pt x="381776" y="1605195"/>
                </a:cubicBezTo>
                <a:cubicBezTo>
                  <a:pt x="389848" y="1568952"/>
                  <a:pt x="392552" y="1564518"/>
                  <a:pt x="396301" y="1516217"/>
                </a:cubicBezTo>
                <a:cubicBezTo>
                  <a:pt x="401397" y="1488452"/>
                  <a:pt x="428137" y="1457870"/>
                  <a:pt x="409866" y="1429841"/>
                </a:cubicBezTo>
                <a:cubicBezTo>
                  <a:pt x="422203" y="1412325"/>
                  <a:pt x="460064" y="1413592"/>
                  <a:pt x="442210" y="1380081"/>
                </a:cubicBezTo>
                <a:cubicBezTo>
                  <a:pt x="464590" y="1394128"/>
                  <a:pt x="443394" y="1335176"/>
                  <a:pt x="463662" y="1334891"/>
                </a:cubicBezTo>
                <a:cubicBezTo>
                  <a:pt x="480316" y="1336427"/>
                  <a:pt x="515162" y="1194568"/>
                  <a:pt x="519523" y="1185551"/>
                </a:cubicBezTo>
                <a:cubicBezTo>
                  <a:pt x="527731" y="1149210"/>
                  <a:pt x="536547" y="1148087"/>
                  <a:pt x="542909" y="1111168"/>
                </a:cubicBezTo>
                <a:cubicBezTo>
                  <a:pt x="555522" y="1057226"/>
                  <a:pt x="531818" y="1022543"/>
                  <a:pt x="543055" y="993353"/>
                </a:cubicBezTo>
                <a:cubicBezTo>
                  <a:pt x="559986" y="960214"/>
                  <a:pt x="580459" y="867450"/>
                  <a:pt x="592544" y="813953"/>
                </a:cubicBezTo>
                <a:cubicBezTo>
                  <a:pt x="604272" y="746430"/>
                  <a:pt x="608119" y="666470"/>
                  <a:pt x="613420" y="588218"/>
                </a:cubicBezTo>
                <a:cubicBezTo>
                  <a:pt x="604962" y="475380"/>
                  <a:pt x="590630" y="536119"/>
                  <a:pt x="596055" y="376479"/>
                </a:cubicBezTo>
                <a:lnTo>
                  <a:pt x="605018" y="280992"/>
                </a:lnTo>
                <a:cubicBezTo>
                  <a:pt x="604854" y="276227"/>
                  <a:pt x="610771" y="223140"/>
                  <a:pt x="610608" y="218374"/>
                </a:cubicBezTo>
                <a:lnTo>
                  <a:pt x="604880" y="188178"/>
                </a:lnTo>
                <a:lnTo>
                  <a:pt x="630913" y="152404"/>
                </a:lnTo>
                <a:cubicBezTo>
                  <a:pt x="640688" y="136342"/>
                  <a:pt x="647365" y="122048"/>
                  <a:pt x="663530" y="91810"/>
                </a:cubicBezTo>
                <a:lnTo>
                  <a:pt x="705264" y="3016"/>
                </a:lnTo>
                <a:close/>
              </a:path>
            </a:pathLst>
          </a:custGeom>
        </p:spPr>
      </p:pic>
    </p:spTree>
    <p:extLst>
      <p:ext uri="{BB962C8B-B14F-4D97-AF65-F5344CB8AC3E}">
        <p14:creationId xmlns:p14="http://schemas.microsoft.com/office/powerpoint/2010/main" val="215938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39C3025-4784-4B16-914D-CCFC3E833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AD20437-C88A-4F45-9C6D-DA32B29A4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610598"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CEC567-3288-4735-916E-D493330105BA}"/>
              </a:ext>
            </a:extLst>
          </p:cNvPr>
          <p:cNvSpPr>
            <a:spLocks noGrp="1"/>
          </p:cNvSpPr>
          <p:nvPr>
            <p:ph type="title"/>
          </p:nvPr>
        </p:nvSpPr>
        <p:spPr>
          <a:xfrm>
            <a:off x="317241" y="205274"/>
            <a:ext cx="6932013" cy="1735166"/>
          </a:xfrm>
        </p:spPr>
        <p:txBody>
          <a:bodyPr>
            <a:normAutofit/>
          </a:bodyPr>
          <a:lstStyle/>
          <a:p>
            <a:r>
              <a:rPr lang="en-US" b="1" dirty="0">
                <a:solidFill>
                  <a:schemeClr val="tx1">
                    <a:lumMod val="85000"/>
                    <a:lumOff val="15000"/>
                  </a:schemeClr>
                </a:solidFill>
              </a:rPr>
              <a:t>Safety Data Sheet </a:t>
            </a:r>
            <a:r>
              <a:rPr lang="en-US" dirty="0">
                <a:solidFill>
                  <a:schemeClr val="tx1">
                    <a:lumMod val="85000"/>
                    <a:lumOff val="15000"/>
                  </a:schemeClr>
                </a:solidFill>
              </a:rPr>
              <a:t>(SDS) </a:t>
            </a:r>
            <a:br>
              <a:rPr lang="en-US" dirty="0">
                <a:solidFill>
                  <a:schemeClr val="tx1">
                    <a:lumMod val="85000"/>
                    <a:lumOff val="15000"/>
                  </a:schemeClr>
                </a:solidFill>
              </a:rPr>
            </a:br>
            <a:r>
              <a:rPr lang="en-US" b="1" dirty="0">
                <a:solidFill>
                  <a:schemeClr val="tx1">
                    <a:lumMod val="85000"/>
                    <a:lumOff val="15000"/>
                  </a:schemeClr>
                </a:solidFill>
              </a:rPr>
              <a:t>16 section format:</a:t>
            </a:r>
          </a:p>
        </p:txBody>
      </p:sp>
      <p:sp>
        <p:nvSpPr>
          <p:cNvPr id="3" name="Content Placeholder 2">
            <a:extLst>
              <a:ext uri="{FF2B5EF4-FFF2-40B4-BE49-F238E27FC236}">
                <a16:creationId xmlns:a16="http://schemas.microsoft.com/office/drawing/2014/main" id="{8CFACA04-1FA2-4889-9700-BE3E590806F3}"/>
              </a:ext>
            </a:extLst>
          </p:cNvPr>
          <p:cNvSpPr>
            <a:spLocks noGrp="1"/>
          </p:cNvSpPr>
          <p:nvPr>
            <p:ph idx="1"/>
          </p:nvPr>
        </p:nvSpPr>
        <p:spPr>
          <a:xfrm>
            <a:off x="192153" y="2072803"/>
            <a:ext cx="7225684" cy="4054298"/>
          </a:xfrm>
        </p:spPr>
        <p:txBody>
          <a:bodyPr>
            <a:normAutofit/>
          </a:bodyPr>
          <a:lstStyle/>
          <a:p>
            <a:pPr marL="0" indent="0">
              <a:buNone/>
            </a:pPr>
            <a:r>
              <a:rPr lang="en-CA" dirty="0">
                <a:solidFill>
                  <a:schemeClr val="tx1">
                    <a:lumMod val="85000"/>
                    <a:lumOff val="15000"/>
                  </a:schemeClr>
                </a:solidFill>
              </a:rPr>
              <a:t>Section 9: Physical and chemical properties</a:t>
            </a:r>
          </a:p>
          <a:p>
            <a:pPr marL="0" indent="0">
              <a:buNone/>
            </a:pPr>
            <a:r>
              <a:rPr lang="en-CA" dirty="0">
                <a:solidFill>
                  <a:schemeClr val="tx1">
                    <a:lumMod val="85000"/>
                    <a:lumOff val="15000"/>
                  </a:schemeClr>
                </a:solidFill>
              </a:rPr>
              <a:t>Section 10: Stability and reactivity</a:t>
            </a:r>
          </a:p>
          <a:p>
            <a:pPr marL="0" indent="0">
              <a:buNone/>
            </a:pPr>
            <a:r>
              <a:rPr lang="en-CA" dirty="0">
                <a:solidFill>
                  <a:schemeClr val="tx1">
                    <a:lumMod val="85000"/>
                    <a:lumOff val="15000"/>
                  </a:schemeClr>
                </a:solidFill>
              </a:rPr>
              <a:t>Section 11: Toxicological information</a:t>
            </a:r>
          </a:p>
          <a:p>
            <a:pPr marL="0" indent="0">
              <a:buNone/>
            </a:pPr>
            <a:r>
              <a:rPr lang="en-CA" i="1" dirty="0">
                <a:solidFill>
                  <a:schemeClr val="tx1">
                    <a:lumMod val="85000"/>
                    <a:lumOff val="15000"/>
                  </a:schemeClr>
                </a:solidFill>
              </a:rPr>
              <a:t>Section 12: Ecological information </a:t>
            </a:r>
          </a:p>
          <a:p>
            <a:pPr marL="0" indent="0">
              <a:buNone/>
            </a:pPr>
            <a:r>
              <a:rPr lang="en-CA" i="1" dirty="0">
                <a:solidFill>
                  <a:schemeClr val="tx1">
                    <a:lumMod val="85000"/>
                    <a:lumOff val="15000"/>
                  </a:schemeClr>
                </a:solidFill>
              </a:rPr>
              <a:t>Section 13: Disposal considerations</a:t>
            </a:r>
          </a:p>
          <a:p>
            <a:pPr marL="0" indent="0">
              <a:buNone/>
            </a:pPr>
            <a:r>
              <a:rPr lang="en-CA" i="1" dirty="0">
                <a:solidFill>
                  <a:schemeClr val="tx1">
                    <a:lumMod val="85000"/>
                    <a:lumOff val="15000"/>
                  </a:schemeClr>
                </a:solidFill>
              </a:rPr>
              <a:t>Section 14: Transport information</a:t>
            </a:r>
          </a:p>
          <a:p>
            <a:pPr marL="0" indent="0">
              <a:buNone/>
            </a:pPr>
            <a:r>
              <a:rPr lang="en-CA" i="1" dirty="0">
                <a:solidFill>
                  <a:schemeClr val="tx1">
                    <a:lumMod val="85000"/>
                    <a:lumOff val="15000"/>
                  </a:schemeClr>
                </a:solidFill>
              </a:rPr>
              <a:t>Section 15: Regulatory information</a:t>
            </a:r>
          </a:p>
          <a:p>
            <a:pPr marL="0" indent="0">
              <a:buNone/>
            </a:pPr>
            <a:r>
              <a:rPr lang="en-CA" dirty="0">
                <a:solidFill>
                  <a:schemeClr val="tx1">
                    <a:lumMod val="85000"/>
                    <a:lumOff val="15000"/>
                  </a:schemeClr>
                </a:solidFill>
              </a:rPr>
              <a:t>Section 16: Other information</a:t>
            </a:r>
            <a:endParaRPr lang="en-GB" dirty="0">
              <a:solidFill>
                <a:schemeClr val="tx1">
                  <a:lumMod val="85000"/>
                  <a:lumOff val="15000"/>
                </a:schemeClr>
              </a:solidFill>
            </a:endParaRPr>
          </a:p>
          <a:p>
            <a:pPr marL="0" indent="0">
              <a:buNone/>
            </a:pPr>
            <a:endParaRPr lang="en-US" sz="2000" dirty="0">
              <a:solidFill>
                <a:schemeClr val="tx1">
                  <a:lumMod val="85000"/>
                  <a:lumOff val="15000"/>
                </a:schemeClr>
              </a:solidFill>
            </a:endParaRPr>
          </a:p>
        </p:txBody>
      </p:sp>
      <p:pic>
        <p:nvPicPr>
          <p:cNvPr id="6" name="Picture 5">
            <a:extLst>
              <a:ext uri="{FF2B5EF4-FFF2-40B4-BE49-F238E27FC236}">
                <a16:creationId xmlns:a16="http://schemas.microsoft.com/office/drawing/2014/main" id="{7E41DFD2-CEA0-4CD9-95B9-2ADBF0BCA699}"/>
              </a:ext>
            </a:extLst>
          </p:cNvPr>
          <p:cNvPicPr>
            <a:picLocks noChangeAspect="1"/>
          </p:cNvPicPr>
          <p:nvPr/>
        </p:nvPicPr>
        <p:blipFill rotWithShape="1">
          <a:blip r:embed="rId3"/>
          <a:srcRect l="28065" r="1" b="1"/>
          <a:stretch/>
        </p:blipFill>
        <p:spPr>
          <a:xfrm>
            <a:off x="7801965" y="3429000"/>
            <a:ext cx="4390035" cy="3429000"/>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p:spPr>
      </p:pic>
      <p:pic>
        <p:nvPicPr>
          <p:cNvPr id="5" name="Picture 4">
            <a:extLst>
              <a:ext uri="{FF2B5EF4-FFF2-40B4-BE49-F238E27FC236}">
                <a16:creationId xmlns:a16="http://schemas.microsoft.com/office/drawing/2014/main" id="{25011E11-D134-4EB9-ADFB-06A586C59D87}"/>
              </a:ext>
            </a:extLst>
          </p:cNvPr>
          <p:cNvPicPr>
            <a:picLocks noChangeAspect="1"/>
          </p:cNvPicPr>
          <p:nvPr/>
        </p:nvPicPr>
        <p:blipFill rotWithShape="1">
          <a:blip r:embed="rId4"/>
          <a:srcRect l="11891" r="20001" b="-3"/>
          <a:stretch/>
        </p:blipFill>
        <p:spPr>
          <a:xfrm>
            <a:off x="7842932" y="-17"/>
            <a:ext cx="4349068" cy="3432349"/>
          </a:xfrm>
          <a:custGeom>
            <a:avLst/>
            <a:gdLst/>
            <a:ahLst/>
            <a:cxnLst/>
            <a:rect l="l" t="t" r="r" b="b"/>
            <a:pathLst>
              <a:path w="4349068" h="3428999">
                <a:moveTo>
                  <a:pt x="711944" y="0"/>
                </a:moveTo>
                <a:lnTo>
                  <a:pt x="4349068" y="0"/>
                </a:lnTo>
                <a:lnTo>
                  <a:pt x="4349068" y="3428999"/>
                </a:lnTo>
                <a:lnTo>
                  <a:pt x="32307" y="3428999"/>
                </a:lnTo>
                <a:lnTo>
                  <a:pt x="34693" y="3410051"/>
                </a:lnTo>
                <a:cubicBezTo>
                  <a:pt x="37039" y="3395347"/>
                  <a:pt x="38143" y="3381819"/>
                  <a:pt x="32792" y="3373027"/>
                </a:cubicBezTo>
                <a:cubicBezTo>
                  <a:pt x="29961" y="3298527"/>
                  <a:pt x="20335" y="3290617"/>
                  <a:pt x="14318" y="3222737"/>
                </a:cubicBezTo>
                <a:cubicBezTo>
                  <a:pt x="11384" y="3146284"/>
                  <a:pt x="-6116" y="3184007"/>
                  <a:pt x="2241" y="3118188"/>
                </a:cubicBezTo>
                <a:cubicBezTo>
                  <a:pt x="16306" y="3109217"/>
                  <a:pt x="34183" y="3024732"/>
                  <a:pt x="27952" y="3003808"/>
                </a:cubicBezTo>
                <a:cubicBezTo>
                  <a:pt x="27563" y="2966753"/>
                  <a:pt x="27366" y="2989870"/>
                  <a:pt x="27149" y="2944921"/>
                </a:cubicBezTo>
                <a:lnTo>
                  <a:pt x="41941" y="2877744"/>
                </a:lnTo>
                <a:cubicBezTo>
                  <a:pt x="36258" y="2880724"/>
                  <a:pt x="54303" y="2822146"/>
                  <a:pt x="53926" y="2807161"/>
                </a:cubicBezTo>
                <a:cubicBezTo>
                  <a:pt x="56083" y="2775643"/>
                  <a:pt x="30060" y="2769288"/>
                  <a:pt x="53334" y="2752347"/>
                </a:cubicBezTo>
                <a:lnTo>
                  <a:pt x="60008" y="2748299"/>
                </a:lnTo>
                <a:cubicBezTo>
                  <a:pt x="60210" y="2745962"/>
                  <a:pt x="60411" y="2743625"/>
                  <a:pt x="60613" y="2741288"/>
                </a:cubicBezTo>
                <a:cubicBezTo>
                  <a:pt x="60116" y="2737657"/>
                  <a:pt x="58269" y="2735847"/>
                  <a:pt x="53819" y="2737160"/>
                </a:cubicBezTo>
                <a:cubicBezTo>
                  <a:pt x="70191" y="2705347"/>
                  <a:pt x="64153" y="2699356"/>
                  <a:pt x="66799" y="2659631"/>
                </a:cubicBezTo>
                <a:cubicBezTo>
                  <a:pt x="77943" y="2612127"/>
                  <a:pt x="64846" y="2628594"/>
                  <a:pt x="86795" y="2573336"/>
                </a:cubicBezTo>
                <a:cubicBezTo>
                  <a:pt x="96119" y="2559732"/>
                  <a:pt x="108676" y="2541339"/>
                  <a:pt x="108890" y="2528057"/>
                </a:cubicBezTo>
                <a:lnTo>
                  <a:pt x="137074" y="2489594"/>
                </a:lnTo>
                <a:cubicBezTo>
                  <a:pt x="138076" y="2487774"/>
                  <a:pt x="138422" y="2473350"/>
                  <a:pt x="137897" y="2468303"/>
                </a:cubicBezTo>
                <a:lnTo>
                  <a:pt x="155171" y="2460480"/>
                </a:lnTo>
                <a:lnTo>
                  <a:pt x="147972" y="2423535"/>
                </a:lnTo>
                <a:lnTo>
                  <a:pt x="155293" y="2404394"/>
                </a:lnTo>
                <a:cubicBezTo>
                  <a:pt x="172891" y="2392610"/>
                  <a:pt x="160687" y="2347474"/>
                  <a:pt x="168818" y="2324643"/>
                </a:cubicBezTo>
                <a:cubicBezTo>
                  <a:pt x="169390" y="2297698"/>
                  <a:pt x="193082" y="2284202"/>
                  <a:pt x="198340" y="2255535"/>
                </a:cubicBezTo>
                <a:cubicBezTo>
                  <a:pt x="214268" y="2249648"/>
                  <a:pt x="228319" y="2207828"/>
                  <a:pt x="217338" y="2184679"/>
                </a:cubicBezTo>
                <a:lnTo>
                  <a:pt x="242924" y="2093132"/>
                </a:lnTo>
                <a:cubicBezTo>
                  <a:pt x="264937" y="2084587"/>
                  <a:pt x="280562" y="1985868"/>
                  <a:pt x="290446" y="1950235"/>
                </a:cubicBezTo>
                <a:cubicBezTo>
                  <a:pt x="308239" y="1920183"/>
                  <a:pt x="350073" y="1898905"/>
                  <a:pt x="361001" y="1861568"/>
                </a:cubicBezTo>
                <a:cubicBezTo>
                  <a:pt x="367163" y="1810687"/>
                  <a:pt x="352049" y="1869507"/>
                  <a:pt x="356015" y="1809499"/>
                </a:cubicBezTo>
                <a:cubicBezTo>
                  <a:pt x="355145" y="1754297"/>
                  <a:pt x="367821" y="1767680"/>
                  <a:pt x="375846" y="1693716"/>
                </a:cubicBezTo>
                <a:cubicBezTo>
                  <a:pt x="374712" y="1654244"/>
                  <a:pt x="382062" y="1627007"/>
                  <a:pt x="381776" y="1605195"/>
                </a:cubicBezTo>
                <a:cubicBezTo>
                  <a:pt x="389848" y="1568952"/>
                  <a:pt x="392552" y="1564518"/>
                  <a:pt x="396301" y="1516217"/>
                </a:cubicBezTo>
                <a:cubicBezTo>
                  <a:pt x="401397" y="1488452"/>
                  <a:pt x="428137" y="1457870"/>
                  <a:pt x="409866" y="1429841"/>
                </a:cubicBezTo>
                <a:cubicBezTo>
                  <a:pt x="422203" y="1412325"/>
                  <a:pt x="460064" y="1413592"/>
                  <a:pt x="442210" y="1380081"/>
                </a:cubicBezTo>
                <a:cubicBezTo>
                  <a:pt x="464590" y="1394128"/>
                  <a:pt x="443394" y="1335176"/>
                  <a:pt x="463662" y="1334891"/>
                </a:cubicBezTo>
                <a:cubicBezTo>
                  <a:pt x="480316" y="1336427"/>
                  <a:pt x="515162" y="1194568"/>
                  <a:pt x="519523" y="1185551"/>
                </a:cubicBezTo>
                <a:cubicBezTo>
                  <a:pt x="527731" y="1149210"/>
                  <a:pt x="536547" y="1148087"/>
                  <a:pt x="542909" y="1111168"/>
                </a:cubicBezTo>
                <a:cubicBezTo>
                  <a:pt x="555522" y="1057226"/>
                  <a:pt x="531818" y="1022543"/>
                  <a:pt x="543055" y="993353"/>
                </a:cubicBezTo>
                <a:cubicBezTo>
                  <a:pt x="559986" y="960214"/>
                  <a:pt x="580459" y="867450"/>
                  <a:pt x="592544" y="813953"/>
                </a:cubicBezTo>
                <a:cubicBezTo>
                  <a:pt x="604272" y="746430"/>
                  <a:pt x="608119" y="666470"/>
                  <a:pt x="613420" y="588218"/>
                </a:cubicBezTo>
                <a:cubicBezTo>
                  <a:pt x="604962" y="475380"/>
                  <a:pt x="590630" y="536119"/>
                  <a:pt x="596055" y="376479"/>
                </a:cubicBezTo>
                <a:lnTo>
                  <a:pt x="605018" y="280992"/>
                </a:lnTo>
                <a:cubicBezTo>
                  <a:pt x="604854" y="276227"/>
                  <a:pt x="610771" y="223140"/>
                  <a:pt x="610608" y="218374"/>
                </a:cubicBezTo>
                <a:lnTo>
                  <a:pt x="604880" y="188178"/>
                </a:lnTo>
                <a:lnTo>
                  <a:pt x="630913" y="152404"/>
                </a:lnTo>
                <a:cubicBezTo>
                  <a:pt x="640688" y="136342"/>
                  <a:pt x="647365" y="122048"/>
                  <a:pt x="663530" y="91810"/>
                </a:cubicBezTo>
                <a:lnTo>
                  <a:pt x="705264" y="3016"/>
                </a:lnTo>
                <a:close/>
              </a:path>
            </a:pathLst>
          </a:custGeom>
        </p:spPr>
      </p:pic>
      <p:sp>
        <p:nvSpPr>
          <p:cNvPr id="9" name="TextBox 8">
            <a:extLst>
              <a:ext uri="{FF2B5EF4-FFF2-40B4-BE49-F238E27FC236}">
                <a16:creationId xmlns:a16="http://schemas.microsoft.com/office/drawing/2014/main" id="{3020F673-45DE-404E-A5A8-237E8135C6A6}"/>
              </a:ext>
            </a:extLst>
          </p:cNvPr>
          <p:cNvSpPr txBox="1"/>
          <p:nvPr/>
        </p:nvSpPr>
        <p:spPr>
          <a:xfrm>
            <a:off x="192153" y="6329779"/>
            <a:ext cx="7609811" cy="246221"/>
          </a:xfrm>
          <a:prstGeom prst="rect">
            <a:avLst/>
          </a:prstGeom>
          <a:noFill/>
        </p:spPr>
        <p:txBody>
          <a:bodyPr wrap="square" rtlCol="0">
            <a:spAutoFit/>
          </a:bodyPr>
          <a:lstStyle/>
          <a:p>
            <a:r>
              <a:rPr lang="en-US" sz="1000" i="1" dirty="0"/>
              <a:t>Hazard Communication Standard: Safety Data Sheets </a:t>
            </a:r>
            <a:r>
              <a:rPr lang="en-US" sz="1000" dirty="0"/>
              <a:t>(2012), OSHA Brief DSG BR-3514, https://www.osha.gov/Publications/OSHA3514.html </a:t>
            </a:r>
          </a:p>
        </p:txBody>
      </p:sp>
    </p:spTree>
    <p:extLst>
      <p:ext uri="{BB962C8B-B14F-4D97-AF65-F5344CB8AC3E}">
        <p14:creationId xmlns:p14="http://schemas.microsoft.com/office/powerpoint/2010/main" val="2122303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436</TotalTime>
  <Words>1429</Words>
  <Application>Microsoft Office PowerPoint</Application>
  <PresentationFormat>Widescreen</PresentationFormat>
  <Paragraphs>110</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Courier New</vt:lpstr>
      <vt:lpstr>Tahoma</vt:lpstr>
      <vt:lpstr>Wingdings</vt:lpstr>
      <vt:lpstr>Office Theme</vt:lpstr>
      <vt:lpstr>Hazard Communication</vt:lpstr>
      <vt:lpstr>Training Objectives:</vt:lpstr>
      <vt:lpstr>PA Right to Know Act OVERVIEW</vt:lpstr>
      <vt:lpstr>PA Right to Know Employee Workplace Notice   Posted in UCP locations  </vt:lpstr>
      <vt:lpstr>Hazard Communication Training Requirements</vt:lpstr>
      <vt:lpstr>Seven Major Elements in the GHS-aligned Hazard Communication Standard</vt:lpstr>
      <vt:lpstr>Safety Data Sheets (SDS)  &amp; SDS Binder</vt:lpstr>
      <vt:lpstr>Safety Data Sheet (SDS)  16 section format:</vt:lpstr>
      <vt:lpstr>Safety Data Sheet (SDS)  16 section format:</vt:lpstr>
      <vt:lpstr>SDS Format Example</vt:lpstr>
      <vt:lpstr>Reading Chemical Labels  Information required on  the GHS label:  1. Product identifier 2. Pictograms 3. Signal (hazard) word (danger or warning) 4. Hazard statement 5. Precautionary statement 6. Supplier information </vt:lpstr>
      <vt:lpstr>Hazard Communication Standard  GHS Pictograms  (AKA Hazard Symbols)</vt:lpstr>
      <vt:lpstr>Locating Labels &amp; Secondary Containers </vt:lpstr>
      <vt:lpstr>What to do if you are exposed…</vt:lpstr>
      <vt:lpstr>Thank you for your participation!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Beamer, Rebecca</dc:creator>
  <cp:lastModifiedBy>Beamer, Rebecca</cp:lastModifiedBy>
  <cp:revision>30</cp:revision>
  <dcterms:created xsi:type="dcterms:W3CDTF">2021-08-03T15:43:11Z</dcterms:created>
  <dcterms:modified xsi:type="dcterms:W3CDTF">2021-08-06T16:57:24Z</dcterms:modified>
</cp:coreProperties>
</file>