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2" r:id="rId14"/>
    <p:sldId id="273" r:id="rId15"/>
    <p:sldId id="274" r:id="rId16"/>
    <p:sldId id="275" r:id="rId17"/>
    <p:sldId id="276" r:id="rId18"/>
    <p:sldId id="269"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66204-87B2-42A6-8494-0465070017CD}"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B0D68D0D-84A5-4938-9128-D1754322CF49}">
      <dgm:prSet/>
      <dgm:spPr/>
      <dgm:t>
        <a:bodyPr/>
        <a:lstStyle/>
        <a:p>
          <a:r>
            <a:rPr lang="en-US" b="1"/>
            <a:t>Life Safety – </a:t>
          </a:r>
          <a:r>
            <a:rPr lang="en-US"/>
            <a:t>primary goal of fire safety efforts is to </a:t>
          </a:r>
          <a:r>
            <a:rPr lang="en-US" b="1"/>
            <a:t>protect building occupants from injury </a:t>
          </a:r>
          <a:r>
            <a:rPr lang="en-US"/>
            <a:t>and to </a:t>
          </a:r>
          <a:r>
            <a:rPr lang="en-US" b="1"/>
            <a:t>prevent loss of life</a:t>
          </a:r>
          <a:r>
            <a:rPr lang="en-US"/>
            <a:t>.</a:t>
          </a:r>
        </a:p>
      </dgm:t>
    </dgm:pt>
    <dgm:pt modelId="{5C82DBB3-DA01-45D2-9520-F49AAE9479BD}" type="parTrans" cxnId="{E1817E34-7AD1-456E-B6F2-366D43A0259C}">
      <dgm:prSet/>
      <dgm:spPr/>
      <dgm:t>
        <a:bodyPr/>
        <a:lstStyle/>
        <a:p>
          <a:endParaRPr lang="en-US"/>
        </a:p>
      </dgm:t>
    </dgm:pt>
    <dgm:pt modelId="{F20992D2-FD09-47D1-AA02-B92486402C1E}" type="sibTrans" cxnId="{E1817E34-7AD1-456E-B6F2-366D43A0259C}">
      <dgm:prSet/>
      <dgm:spPr/>
      <dgm:t>
        <a:bodyPr/>
        <a:lstStyle/>
        <a:p>
          <a:endParaRPr lang="en-US"/>
        </a:p>
      </dgm:t>
    </dgm:pt>
    <dgm:pt modelId="{B9928819-CB90-4C88-BF46-1F2126F62E91}">
      <dgm:prSet/>
      <dgm:spPr/>
      <dgm:t>
        <a:bodyPr/>
        <a:lstStyle/>
        <a:p>
          <a:r>
            <a:rPr lang="en-US" b="1"/>
            <a:t>Property Protection – </a:t>
          </a:r>
          <a:r>
            <a:rPr lang="en-US"/>
            <a:t>secondary goal of fire safety is to </a:t>
          </a:r>
          <a:r>
            <a:rPr lang="en-US" b="1"/>
            <a:t>prevent property damage</a:t>
          </a:r>
          <a:r>
            <a:rPr lang="en-US"/>
            <a:t>.</a:t>
          </a:r>
        </a:p>
      </dgm:t>
    </dgm:pt>
    <dgm:pt modelId="{43293137-2AC2-41EE-BC9A-A37909804E9F}" type="parTrans" cxnId="{43D52777-D46E-4A4C-A1C3-D31D8F29121E}">
      <dgm:prSet/>
      <dgm:spPr/>
      <dgm:t>
        <a:bodyPr/>
        <a:lstStyle/>
        <a:p>
          <a:endParaRPr lang="en-US"/>
        </a:p>
      </dgm:t>
    </dgm:pt>
    <dgm:pt modelId="{BB7909A8-DD72-4B17-86D5-06C173B0187D}" type="sibTrans" cxnId="{43D52777-D46E-4A4C-A1C3-D31D8F29121E}">
      <dgm:prSet/>
      <dgm:spPr/>
      <dgm:t>
        <a:bodyPr/>
        <a:lstStyle/>
        <a:p>
          <a:endParaRPr lang="en-US"/>
        </a:p>
      </dgm:t>
    </dgm:pt>
    <dgm:pt modelId="{1603FA52-E9C2-4E8A-A7E6-13FBB6BFA9F2}" type="pres">
      <dgm:prSet presAssocID="{22766204-87B2-42A6-8494-0465070017CD}" presName="linear" presStyleCnt="0">
        <dgm:presLayoutVars>
          <dgm:animLvl val="lvl"/>
          <dgm:resizeHandles val="exact"/>
        </dgm:presLayoutVars>
      </dgm:prSet>
      <dgm:spPr/>
    </dgm:pt>
    <dgm:pt modelId="{C75894EF-B880-47E4-9810-1D50A0720C73}" type="pres">
      <dgm:prSet presAssocID="{B0D68D0D-84A5-4938-9128-D1754322CF49}" presName="parentText" presStyleLbl="node1" presStyleIdx="0" presStyleCnt="2">
        <dgm:presLayoutVars>
          <dgm:chMax val="0"/>
          <dgm:bulletEnabled val="1"/>
        </dgm:presLayoutVars>
      </dgm:prSet>
      <dgm:spPr/>
    </dgm:pt>
    <dgm:pt modelId="{EC3E1CBD-6863-48D2-A430-345FDFD5E635}" type="pres">
      <dgm:prSet presAssocID="{F20992D2-FD09-47D1-AA02-B92486402C1E}" presName="spacer" presStyleCnt="0"/>
      <dgm:spPr/>
    </dgm:pt>
    <dgm:pt modelId="{62F20EAC-3629-409A-BEA9-DB4D7CBC20AF}" type="pres">
      <dgm:prSet presAssocID="{B9928819-CB90-4C88-BF46-1F2126F62E91}" presName="parentText" presStyleLbl="node1" presStyleIdx="1" presStyleCnt="2">
        <dgm:presLayoutVars>
          <dgm:chMax val="0"/>
          <dgm:bulletEnabled val="1"/>
        </dgm:presLayoutVars>
      </dgm:prSet>
      <dgm:spPr/>
    </dgm:pt>
  </dgm:ptLst>
  <dgm:cxnLst>
    <dgm:cxn modelId="{E1817E34-7AD1-456E-B6F2-366D43A0259C}" srcId="{22766204-87B2-42A6-8494-0465070017CD}" destId="{B0D68D0D-84A5-4938-9128-D1754322CF49}" srcOrd="0" destOrd="0" parTransId="{5C82DBB3-DA01-45D2-9520-F49AAE9479BD}" sibTransId="{F20992D2-FD09-47D1-AA02-B92486402C1E}"/>
    <dgm:cxn modelId="{CB9E4650-F1D6-49E2-8F4F-2D02E4DF5F39}" type="presOf" srcId="{B9928819-CB90-4C88-BF46-1F2126F62E91}" destId="{62F20EAC-3629-409A-BEA9-DB4D7CBC20AF}" srcOrd="0" destOrd="0" presId="urn:microsoft.com/office/officeart/2005/8/layout/vList2"/>
    <dgm:cxn modelId="{43D52777-D46E-4A4C-A1C3-D31D8F29121E}" srcId="{22766204-87B2-42A6-8494-0465070017CD}" destId="{B9928819-CB90-4C88-BF46-1F2126F62E91}" srcOrd="1" destOrd="0" parTransId="{43293137-2AC2-41EE-BC9A-A37909804E9F}" sibTransId="{BB7909A8-DD72-4B17-86D5-06C173B0187D}"/>
    <dgm:cxn modelId="{8C00AA92-B0D6-4A16-872E-A6547037815E}" type="presOf" srcId="{22766204-87B2-42A6-8494-0465070017CD}" destId="{1603FA52-E9C2-4E8A-A7E6-13FBB6BFA9F2}" srcOrd="0" destOrd="0" presId="urn:microsoft.com/office/officeart/2005/8/layout/vList2"/>
    <dgm:cxn modelId="{002717DC-B924-444E-A28A-CCFC913A0F81}" type="presOf" srcId="{B0D68D0D-84A5-4938-9128-D1754322CF49}" destId="{C75894EF-B880-47E4-9810-1D50A0720C73}" srcOrd="0" destOrd="0" presId="urn:microsoft.com/office/officeart/2005/8/layout/vList2"/>
    <dgm:cxn modelId="{54026FBB-3F59-40D4-9B8E-D48ECB911BD3}" type="presParOf" srcId="{1603FA52-E9C2-4E8A-A7E6-13FBB6BFA9F2}" destId="{C75894EF-B880-47E4-9810-1D50A0720C73}" srcOrd="0" destOrd="0" presId="urn:microsoft.com/office/officeart/2005/8/layout/vList2"/>
    <dgm:cxn modelId="{A8A61A86-27EF-4637-9C5E-26BE3743DA6E}" type="presParOf" srcId="{1603FA52-E9C2-4E8A-A7E6-13FBB6BFA9F2}" destId="{EC3E1CBD-6863-48D2-A430-345FDFD5E635}" srcOrd="1" destOrd="0" presId="urn:microsoft.com/office/officeart/2005/8/layout/vList2"/>
    <dgm:cxn modelId="{FC40F540-5875-4498-9FC1-C037E8EF322D}" type="presParOf" srcId="{1603FA52-E9C2-4E8A-A7E6-13FBB6BFA9F2}" destId="{62F20EAC-3629-409A-BEA9-DB4D7CBC20A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94EF-B880-47E4-9810-1D50A0720C73}">
      <dsp:nvSpPr>
        <dsp:cNvPr id="0" name=""/>
        <dsp:cNvSpPr/>
      </dsp:nvSpPr>
      <dsp:spPr>
        <a:xfrm>
          <a:off x="0" y="310256"/>
          <a:ext cx="6713552" cy="170469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Life Safety – </a:t>
          </a:r>
          <a:r>
            <a:rPr lang="en-US" sz="3100" kern="1200"/>
            <a:t>primary goal of fire safety efforts is to </a:t>
          </a:r>
          <a:r>
            <a:rPr lang="en-US" sz="3100" b="1" kern="1200"/>
            <a:t>protect building occupants from injury </a:t>
          </a:r>
          <a:r>
            <a:rPr lang="en-US" sz="3100" kern="1200"/>
            <a:t>and to </a:t>
          </a:r>
          <a:r>
            <a:rPr lang="en-US" sz="3100" b="1" kern="1200"/>
            <a:t>prevent loss of life</a:t>
          </a:r>
          <a:r>
            <a:rPr lang="en-US" sz="3100" kern="1200"/>
            <a:t>.</a:t>
          </a:r>
        </a:p>
      </dsp:txBody>
      <dsp:txXfrm>
        <a:off x="83216" y="393472"/>
        <a:ext cx="6547120" cy="1538258"/>
      </dsp:txXfrm>
    </dsp:sp>
    <dsp:sp modelId="{62F20EAC-3629-409A-BEA9-DB4D7CBC20AF}">
      <dsp:nvSpPr>
        <dsp:cNvPr id="0" name=""/>
        <dsp:cNvSpPr/>
      </dsp:nvSpPr>
      <dsp:spPr>
        <a:xfrm>
          <a:off x="0" y="2104226"/>
          <a:ext cx="6713552" cy="170469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Property Protection – </a:t>
          </a:r>
          <a:r>
            <a:rPr lang="en-US" sz="3100" kern="1200"/>
            <a:t>secondary goal of fire safety is to </a:t>
          </a:r>
          <a:r>
            <a:rPr lang="en-US" sz="3100" b="1" kern="1200"/>
            <a:t>prevent property damage</a:t>
          </a:r>
          <a:r>
            <a:rPr lang="en-US" sz="3100" kern="1200"/>
            <a:t>.</a:t>
          </a:r>
        </a:p>
      </dsp:txBody>
      <dsp:txXfrm>
        <a:off x="83216" y="2187442"/>
        <a:ext cx="6547120"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6B306-122E-4EFB-AC84-FF4046ADDE4A}"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04A80-2947-493C-A535-99094F072FFD}" type="slidenum">
              <a:rPr lang="en-US" smtClean="0"/>
              <a:t>‹#›</a:t>
            </a:fld>
            <a:endParaRPr lang="en-US"/>
          </a:p>
        </p:txBody>
      </p:sp>
    </p:spTree>
    <p:extLst>
      <p:ext uri="{BB962C8B-B14F-4D97-AF65-F5344CB8AC3E}">
        <p14:creationId xmlns:p14="http://schemas.microsoft.com/office/powerpoint/2010/main" val="353822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fire extinguishers will have a picture label telling you which types of fires the extinguisher is designed to fight.</a:t>
            </a:r>
          </a:p>
          <a:p>
            <a:endParaRPr lang="en-US" dirty="0"/>
          </a:p>
        </p:txBody>
      </p:sp>
      <p:sp>
        <p:nvSpPr>
          <p:cNvPr id="4" name="Slide Number Placeholder 3"/>
          <p:cNvSpPr>
            <a:spLocks noGrp="1"/>
          </p:cNvSpPr>
          <p:nvPr>
            <p:ph type="sldNum" sz="quarter" idx="5"/>
          </p:nvPr>
        </p:nvSpPr>
        <p:spPr/>
        <p:txBody>
          <a:bodyPr/>
          <a:lstStyle/>
          <a:p>
            <a:fld id="{FE704A80-2947-493C-A535-99094F072FFD}" type="slidenum">
              <a:rPr lang="en-US" smtClean="0"/>
              <a:t>13</a:t>
            </a:fld>
            <a:endParaRPr lang="en-US"/>
          </a:p>
        </p:txBody>
      </p:sp>
    </p:spTree>
    <p:extLst>
      <p:ext uri="{BB962C8B-B14F-4D97-AF65-F5344CB8AC3E}">
        <p14:creationId xmlns:p14="http://schemas.microsoft.com/office/powerpoint/2010/main" val="96415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020F-1B65-467F-92CF-CC4D1767E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9A493-FD26-4E4E-A59E-D1B33B7A4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6A5502-64E8-4A35-AC99-ED3B7502C087}"/>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2EEEC0F2-6FCE-4784-B16B-99EB3B5E5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F0588-D0CF-44DE-A39E-68227ECE8763}"/>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367329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7B57-E458-4A45-937F-EE1A9CD83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ED613C-6B7F-405E-A0FF-D0A3AEED03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12D46-302A-45D4-AB1B-A7027B2B8233}"/>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02E59C0B-CBCF-46AD-984E-4C84B47BF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6AC9E-BCFA-4181-82E6-A30F65FBF7B9}"/>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323193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B1E60-072C-4E56-89D6-CA2B26C11B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B2A4A-7B57-4A24-8FB5-1FD082C5EC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D7F19-6D03-4AB5-8471-19A703180BC6}"/>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D815E4F0-618B-4DB5-9C81-68694BCAA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0A349-2397-4813-B2E7-FCD5618A792C}"/>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16754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4D97-31C3-43E5-BE39-00351A08C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4922C-9B00-4CE3-99A4-83D779777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A955-D2AE-43F9-AF65-3AA5C8F8350E}"/>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22A5F25B-9C0A-4EC0-9448-D3C3B1CB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736-06E6-47AB-BBE7-DEE535757C09}"/>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306744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D940-5543-49EE-89FA-E8492DAA97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61CA4-96AE-4C2A-9F94-B43A2C9EE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133BE-9E1A-40EA-8A60-BB8B5DF4D9DB}"/>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01689836-F92E-4B59-A5B2-07E03A47A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FA0F6-7CC8-44FC-9ED2-DA60EA2C6502}"/>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410668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4489-B097-40E4-9564-52A788360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92632-2D8F-4698-9535-DD014429B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D960A-752F-419A-AF57-ADF209A071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A2BE8-E237-4BE7-9EEF-8ACFEEFECBC9}"/>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6" name="Footer Placeholder 5">
            <a:extLst>
              <a:ext uri="{FF2B5EF4-FFF2-40B4-BE49-F238E27FC236}">
                <a16:creationId xmlns:a16="http://schemas.microsoft.com/office/drawing/2014/main" id="{940153BE-55E2-4F7F-AE07-5E9DC2B6E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C2EE8-78C7-42AF-B2F4-ABBDF38333EF}"/>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157329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8E57-8628-4A2F-8385-EE1F997EC4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1C948A-892D-450A-9695-AA89B7A20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8B6B26-E129-4A51-A69E-26AC8C50F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E6B705-3AAC-4D35-9E0A-3ED63B3DD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C5C97-FCA5-44AB-976E-2E3295D03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CBD49-277B-472D-8F85-4B54257692C9}"/>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8" name="Footer Placeholder 7">
            <a:extLst>
              <a:ext uri="{FF2B5EF4-FFF2-40B4-BE49-F238E27FC236}">
                <a16:creationId xmlns:a16="http://schemas.microsoft.com/office/drawing/2014/main" id="{78AAAE62-B125-460A-95CE-67029B9914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EA1A7-3222-4754-95B3-2D00E86B3A23}"/>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257878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CF1E-BE52-4D4C-A26B-481CD67DA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4250F-7C84-4184-9A34-93E1E87C1B4D}"/>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4" name="Footer Placeholder 3">
            <a:extLst>
              <a:ext uri="{FF2B5EF4-FFF2-40B4-BE49-F238E27FC236}">
                <a16:creationId xmlns:a16="http://schemas.microsoft.com/office/drawing/2014/main" id="{27E4B462-B56A-4B7B-937C-B6D017ADB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A34F9-662A-47EC-A167-28FCE88FDDB6}"/>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44428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97D7C-BE00-4910-A02D-B7BFC1A76094}"/>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3" name="Footer Placeholder 2">
            <a:extLst>
              <a:ext uri="{FF2B5EF4-FFF2-40B4-BE49-F238E27FC236}">
                <a16:creationId xmlns:a16="http://schemas.microsoft.com/office/drawing/2014/main" id="{C82BAC26-0E24-46D8-87C2-E1CD1FFD9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B95D5-A957-4413-8008-745CE546C37E}"/>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184980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78B2-7C07-4F69-8D21-971461858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E830F3-90C9-4349-B1F6-31D8A9955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81D84-1BAF-407F-8AF6-AD92BC78F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0B1BB-B267-454A-AB5B-24DFE2B3E15A}"/>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6" name="Footer Placeholder 5">
            <a:extLst>
              <a:ext uri="{FF2B5EF4-FFF2-40B4-BE49-F238E27FC236}">
                <a16:creationId xmlns:a16="http://schemas.microsoft.com/office/drawing/2014/main" id="{C7FE670C-7F07-44A4-A753-DBD389C27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71367-E88E-4170-B0E9-6E04A7D372EE}"/>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285975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7BAB-3B6E-4B8B-8D32-605C98B72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14A70-4855-4319-AFCF-A182DC412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B9AB9-0337-4B87-83A3-07929977E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10C85-B710-4F86-ACDF-4B68CAB5D471}"/>
              </a:ext>
            </a:extLst>
          </p:cNvPr>
          <p:cNvSpPr>
            <a:spLocks noGrp="1"/>
          </p:cNvSpPr>
          <p:nvPr>
            <p:ph type="dt" sz="half" idx="10"/>
          </p:nvPr>
        </p:nvSpPr>
        <p:spPr/>
        <p:txBody>
          <a:bodyPr/>
          <a:lstStyle/>
          <a:p>
            <a:fld id="{2F3F63B2-6747-41FC-B883-DEB5DAF0AA06}" type="datetimeFigureOut">
              <a:rPr lang="en-US" smtClean="0"/>
              <a:t>8/2/2021</a:t>
            </a:fld>
            <a:endParaRPr lang="en-US"/>
          </a:p>
        </p:txBody>
      </p:sp>
      <p:sp>
        <p:nvSpPr>
          <p:cNvPr id="6" name="Footer Placeholder 5">
            <a:extLst>
              <a:ext uri="{FF2B5EF4-FFF2-40B4-BE49-F238E27FC236}">
                <a16:creationId xmlns:a16="http://schemas.microsoft.com/office/drawing/2014/main" id="{F3724522-1283-4696-84E8-1480EDFF7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86BCB-8E60-4158-8254-7ADBDB37ADE4}"/>
              </a:ext>
            </a:extLst>
          </p:cNvPr>
          <p:cNvSpPr>
            <a:spLocks noGrp="1"/>
          </p:cNvSpPr>
          <p:nvPr>
            <p:ph type="sldNum" sz="quarter" idx="12"/>
          </p:nvPr>
        </p:nvSpPr>
        <p:spPr/>
        <p:txBody>
          <a:bodyPr/>
          <a:lstStyle/>
          <a:p>
            <a:fld id="{F7994E18-EADD-4D0B-85B4-BBC0B718FF46}" type="slidenum">
              <a:rPr lang="en-US" smtClean="0"/>
              <a:t>‹#›</a:t>
            </a:fld>
            <a:endParaRPr lang="en-US"/>
          </a:p>
        </p:txBody>
      </p:sp>
    </p:spTree>
    <p:extLst>
      <p:ext uri="{BB962C8B-B14F-4D97-AF65-F5344CB8AC3E}">
        <p14:creationId xmlns:p14="http://schemas.microsoft.com/office/powerpoint/2010/main" val="213903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747FB-EF92-4D28-A942-237D06154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8D3BDB-A365-4A58-9BDF-ADF1563DC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43B3E-609E-44F0-8363-F86C25CBF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F63B2-6747-41FC-B883-DEB5DAF0AA06}" type="datetimeFigureOut">
              <a:rPr lang="en-US" smtClean="0"/>
              <a:t>8/2/2021</a:t>
            </a:fld>
            <a:endParaRPr lang="en-US"/>
          </a:p>
        </p:txBody>
      </p:sp>
      <p:sp>
        <p:nvSpPr>
          <p:cNvPr id="5" name="Footer Placeholder 4">
            <a:extLst>
              <a:ext uri="{FF2B5EF4-FFF2-40B4-BE49-F238E27FC236}">
                <a16:creationId xmlns:a16="http://schemas.microsoft.com/office/drawing/2014/main" id="{CEA0EC33-54D8-46DB-B864-25EFB061E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D7060E-41DD-4C3B-979A-D387C166C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94E18-EADD-4D0B-85B4-BBC0B718FF46}" type="slidenum">
              <a:rPr lang="en-US" smtClean="0"/>
              <a:t>‹#›</a:t>
            </a:fld>
            <a:endParaRPr lang="en-US"/>
          </a:p>
        </p:txBody>
      </p:sp>
    </p:spTree>
    <p:extLst>
      <p:ext uri="{BB962C8B-B14F-4D97-AF65-F5344CB8AC3E}">
        <p14:creationId xmlns:p14="http://schemas.microsoft.com/office/powerpoint/2010/main" val="192479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58naKHqpCWo?feature=oembed" TargetMode="External"/><Relationship Id="rId4" Type="http://schemas.openxmlformats.org/officeDocument/2006/relationships/hyperlink" Target="https://youtu.be/58naKHqpCW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CuNGr4qSlZ0?feature=oembed" TargetMode="External"/><Relationship Id="rId4" Type="http://schemas.openxmlformats.org/officeDocument/2006/relationships/hyperlink" Target="https://youtu.be/CuNGr4qSlZ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CE4DF7-0E53-4BAD-AED8-AC963E5E0035}"/>
              </a:ext>
            </a:extLst>
          </p:cNvPr>
          <p:cNvSpPr>
            <a:spLocks noGrp="1"/>
          </p:cNvSpPr>
          <p:nvPr>
            <p:ph type="ctrTitle"/>
          </p:nvPr>
        </p:nvSpPr>
        <p:spPr>
          <a:xfrm>
            <a:off x="526073" y="4756638"/>
            <a:ext cx="11139854" cy="930447"/>
          </a:xfrm>
        </p:spPr>
        <p:txBody>
          <a:bodyPr>
            <a:normAutofit/>
          </a:bodyPr>
          <a:lstStyle/>
          <a:p>
            <a:r>
              <a:rPr lang="en-US" sz="5400" dirty="0">
                <a:solidFill>
                  <a:schemeClr val="bg1"/>
                </a:solidFill>
              </a:rPr>
              <a:t>Fire Safety &amp; Prevention Training</a:t>
            </a:r>
          </a:p>
        </p:txBody>
      </p:sp>
      <p:sp>
        <p:nvSpPr>
          <p:cNvPr id="3" name="Subtitle 2">
            <a:extLst>
              <a:ext uri="{FF2B5EF4-FFF2-40B4-BE49-F238E27FC236}">
                <a16:creationId xmlns:a16="http://schemas.microsoft.com/office/drawing/2014/main" id="{F506F20A-E711-4118-8E3D-1E2CD37D0B72}"/>
              </a:ext>
            </a:extLst>
          </p:cNvPr>
          <p:cNvSpPr>
            <a:spLocks noGrp="1"/>
          </p:cNvSpPr>
          <p:nvPr>
            <p:ph type="subTitle" idx="1"/>
          </p:nvPr>
        </p:nvSpPr>
        <p:spPr>
          <a:xfrm>
            <a:off x="1524000" y="5815698"/>
            <a:ext cx="9144000" cy="420001"/>
          </a:xfrm>
        </p:spPr>
        <p:txBody>
          <a:bodyPr>
            <a:normAutofit/>
          </a:bodyPr>
          <a:lstStyle/>
          <a:p>
            <a:r>
              <a:rPr lang="en-US" sz="2000" b="1" dirty="0">
                <a:solidFill>
                  <a:srgbClr val="EF9500"/>
                </a:solidFill>
              </a:rPr>
              <a:t>&amp; Fire Extinguisher Use</a:t>
            </a:r>
          </a:p>
        </p:txBody>
      </p:sp>
      <p:pic>
        <p:nvPicPr>
          <p:cNvPr id="4" name="Picture 3">
            <a:extLst>
              <a:ext uri="{FF2B5EF4-FFF2-40B4-BE49-F238E27FC236}">
                <a16:creationId xmlns:a16="http://schemas.microsoft.com/office/drawing/2014/main" id="{73A747FC-C88B-4EE9-82C6-9EF37CAB364A}"/>
              </a:ext>
            </a:extLst>
          </p:cNvPr>
          <p:cNvPicPr>
            <a:picLocks noChangeAspect="1"/>
          </p:cNvPicPr>
          <p:nvPr/>
        </p:nvPicPr>
        <p:blipFill>
          <a:blip r:embed="rId2"/>
          <a:stretch>
            <a:fillRect/>
          </a:stretch>
        </p:blipFill>
        <p:spPr>
          <a:xfrm>
            <a:off x="2187251" y="261549"/>
            <a:ext cx="7762399" cy="3997637"/>
          </a:xfrm>
          <a:prstGeom prst="rect">
            <a:avLst/>
          </a:prstGeom>
        </p:spPr>
      </p:pic>
      <p:cxnSp>
        <p:nvCxnSpPr>
          <p:cNvPr id="34"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8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4A56-1F50-4FB1-AE43-7F6CCFDC25A5}"/>
              </a:ext>
            </a:extLst>
          </p:cNvPr>
          <p:cNvSpPr>
            <a:spLocks noGrp="1"/>
          </p:cNvSpPr>
          <p:nvPr>
            <p:ph type="title"/>
          </p:nvPr>
        </p:nvSpPr>
        <p:spPr>
          <a:xfrm>
            <a:off x="8014996" y="292964"/>
            <a:ext cx="3732244" cy="1349406"/>
          </a:xfrm>
        </p:spPr>
        <p:txBody>
          <a:bodyPr>
            <a:normAutofit/>
          </a:bodyPr>
          <a:lstStyle/>
          <a:p>
            <a:pPr algn="ctr"/>
            <a:r>
              <a:rPr lang="en-US" b="1" dirty="0">
                <a:effectLst>
                  <a:outerShdw blurRad="38100" dist="38100" dir="2700000" algn="tl">
                    <a:srgbClr val="000000">
                      <a:alpha val="43137"/>
                    </a:srgbClr>
                  </a:outerShdw>
                </a:effectLst>
              </a:rPr>
              <a:t>Electrical </a:t>
            </a:r>
          </a:p>
        </p:txBody>
      </p:sp>
      <p:sp>
        <p:nvSpPr>
          <p:cNvPr id="28" name="Rectangle 27">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33961FA-DA0F-4DE7-AAA7-B919441915A6}"/>
              </a:ext>
            </a:extLst>
          </p:cNvPr>
          <p:cNvPicPr>
            <a:picLocks noChangeAspect="1"/>
          </p:cNvPicPr>
          <p:nvPr/>
        </p:nvPicPr>
        <p:blipFill>
          <a:blip r:embed="rId2"/>
          <a:stretch>
            <a:fillRect/>
          </a:stretch>
        </p:blipFill>
        <p:spPr>
          <a:xfrm>
            <a:off x="798460" y="1143259"/>
            <a:ext cx="3044697" cy="2280583"/>
          </a:xfrm>
          <a:prstGeom prst="rect">
            <a:avLst/>
          </a:prstGeom>
        </p:spPr>
      </p:pic>
      <p:sp>
        <p:nvSpPr>
          <p:cNvPr id="34" name="Rectangle 33">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30C563-F110-40CE-B2E2-2D00440C1016}"/>
              </a:ext>
            </a:extLst>
          </p:cNvPr>
          <p:cNvPicPr>
            <a:picLocks noChangeAspect="1"/>
          </p:cNvPicPr>
          <p:nvPr/>
        </p:nvPicPr>
        <p:blipFill>
          <a:blip r:embed="rId3"/>
          <a:stretch>
            <a:fillRect/>
          </a:stretch>
        </p:blipFill>
        <p:spPr>
          <a:xfrm>
            <a:off x="4324173" y="810882"/>
            <a:ext cx="2432986" cy="1812575"/>
          </a:xfrm>
          <a:prstGeom prst="rect">
            <a:avLst/>
          </a:prstGeom>
        </p:spPr>
      </p:pic>
      <p:sp>
        <p:nvSpPr>
          <p:cNvPr id="36" name="Rectangle 35">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428DE2-A1B3-4D00-8BFF-EE293948E203}"/>
              </a:ext>
            </a:extLst>
          </p:cNvPr>
          <p:cNvPicPr>
            <a:picLocks noChangeAspect="1"/>
          </p:cNvPicPr>
          <p:nvPr/>
        </p:nvPicPr>
        <p:blipFill rotWithShape="1">
          <a:blip r:embed="rId4"/>
          <a:srcRect l="9773" r="42796" b="4"/>
          <a:stretch/>
        </p:blipFill>
        <p:spPr>
          <a:xfrm>
            <a:off x="1282564" y="4279769"/>
            <a:ext cx="2076488" cy="1762038"/>
          </a:xfrm>
          <a:prstGeom prst="rect">
            <a:avLst/>
          </a:prstGeom>
        </p:spPr>
      </p:pic>
      <p:sp>
        <p:nvSpPr>
          <p:cNvPr id="38" name="Rectangle 37">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BAFDE7-2A6B-4076-BEB4-E262955DCAEA}"/>
              </a:ext>
            </a:extLst>
          </p:cNvPr>
          <p:cNvPicPr>
            <a:picLocks noChangeAspect="1"/>
          </p:cNvPicPr>
          <p:nvPr/>
        </p:nvPicPr>
        <p:blipFill rotWithShape="1">
          <a:blip r:embed="rId5"/>
          <a:srcRect l="12537"/>
          <a:stretch/>
        </p:blipFill>
        <p:spPr>
          <a:xfrm>
            <a:off x="4323497" y="3530890"/>
            <a:ext cx="2434338" cy="2087458"/>
          </a:xfrm>
          <a:prstGeom prst="rect">
            <a:avLst/>
          </a:prstGeom>
        </p:spPr>
      </p:pic>
      <p:sp>
        <p:nvSpPr>
          <p:cNvPr id="3" name="Content Placeholder 2">
            <a:extLst>
              <a:ext uri="{FF2B5EF4-FFF2-40B4-BE49-F238E27FC236}">
                <a16:creationId xmlns:a16="http://schemas.microsoft.com/office/drawing/2014/main" id="{5F52413C-E3B4-4832-A3BC-04D4720D7907}"/>
              </a:ext>
            </a:extLst>
          </p:cNvPr>
          <p:cNvSpPr>
            <a:spLocks noGrp="1"/>
          </p:cNvSpPr>
          <p:nvPr>
            <p:ph idx="1"/>
          </p:nvPr>
        </p:nvSpPr>
        <p:spPr>
          <a:xfrm>
            <a:off x="7745406" y="1464817"/>
            <a:ext cx="4310470" cy="4748256"/>
          </a:xfrm>
        </p:spPr>
        <p:txBody>
          <a:bodyPr>
            <a:normAutofit/>
          </a:bodyPr>
          <a:lstStyle/>
          <a:p>
            <a:pPr marL="285750" indent="-285750">
              <a:buClr>
                <a:srgbClr val="FF0000"/>
              </a:buClr>
              <a:buFont typeface="Wingdings" pitchFamily="2" charset="2"/>
              <a:buChar char="Ø"/>
              <a:defRPr/>
            </a:pPr>
            <a:r>
              <a:rPr lang="en-US" sz="2400" dirty="0"/>
              <a:t>Electrical hazards are the cause of numerous workplace fires each year. </a:t>
            </a:r>
          </a:p>
          <a:p>
            <a:pPr marL="285750" indent="-285750">
              <a:buClr>
                <a:srgbClr val="FF0000"/>
              </a:buClr>
              <a:buFont typeface="Wingdings" pitchFamily="2" charset="2"/>
              <a:buChar char="Ø"/>
              <a:defRPr/>
            </a:pPr>
            <a:r>
              <a:rPr lang="en-US" sz="2400" dirty="0"/>
              <a:t>Faulty electrical equipment produces heat and sparks that serve as ignition sources in the presence of flammable and combustible materials.</a:t>
            </a:r>
            <a:endParaRPr lang="en-US" dirty="0"/>
          </a:p>
          <a:p>
            <a:pPr marL="514350" lvl="1" indent="-342900">
              <a:buClr>
                <a:srgbClr val="FF0000"/>
              </a:buClr>
              <a:buFont typeface="Wingdings" panose="05000000000000000000" pitchFamily="2" charset="2"/>
              <a:buChar char="ü"/>
              <a:defRPr/>
            </a:pPr>
            <a:r>
              <a:rPr lang="en-US" dirty="0"/>
              <a:t>Overloading circuits</a:t>
            </a:r>
          </a:p>
          <a:p>
            <a:pPr marL="514350" lvl="1" indent="-342900">
              <a:buClr>
                <a:srgbClr val="FF0000"/>
              </a:buClr>
              <a:buFont typeface="Wingdings" panose="05000000000000000000" pitchFamily="2" charset="2"/>
              <a:buChar char="ü"/>
              <a:defRPr/>
            </a:pPr>
            <a:r>
              <a:rPr lang="en-US" dirty="0"/>
              <a:t>Use of unapproved electrical devices</a:t>
            </a:r>
          </a:p>
          <a:p>
            <a:pPr marL="514350" lvl="1" indent="-342900">
              <a:buClr>
                <a:srgbClr val="FF0000"/>
              </a:buClr>
              <a:buFont typeface="Wingdings" panose="05000000000000000000" pitchFamily="2" charset="2"/>
              <a:buChar char="ü"/>
              <a:defRPr/>
            </a:pPr>
            <a:r>
              <a:rPr lang="en-US" dirty="0"/>
              <a:t>Damaged or worn wiring</a:t>
            </a:r>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3081197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0374-3CCF-4BF3-A419-F096ACC65AE1}"/>
              </a:ext>
            </a:extLst>
          </p:cNvPr>
          <p:cNvSpPr>
            <a:spLocks noGrp="1"/>
          </p:cNvSpPr>
          <p:nvPr>
            <p:ph type="title"/>
          </p:nvPr>
        </p:nvSpPr>
        <p:spPr>
          <a:xfrm>
            <a:off x="727788" y="352426"/>
            <a:ext cx="4705483" cy="1552574"/>
          </a:xfrm>
        </p:spPr>
        <p:txBody>
          <a:bodyPr>
            <a:normAutofit/>
          </a:bodyPr>
          <a:lstStyle/>
          <a:p>
            <a:pPr algn="ctr"/>
            <a:r>
              <a:rPr lang="en-US" b="1" dirty="0"/>
              <a:t>Electrical – Extension Cords</a:t>
            </a:r>
          </a:p>
        </p:txBody>
      </p:sp>
      <p:sp>
        <p:nvSpPr>
          <p:cNvPr id="3" name="Content Placeholder 2">
            <a:extLst>
              <a:ext uri="{FF2B5EF4-FFF2-40B4-BE49-F238E27FC236}">
                <a16:creationId xmlns:a16="http://schemas.microsoft.com/office/drawing/2014/main" id="{61D2B181-68CD-4B9D-B485-DA351E4D10FD}"/>
              </a:ext>
            </a:extLst>
          </p:cNvPr>
          <p:cNvSpPr>
            <a:spLocks noGrp="1"/>
          </p:cNvSpPr>
          <p:nvPr>
            <p:ph idx="1"/>
          </p:nvPr>
        </p:nvSpPr>
        <p:spPr>
          <a:xfrm>
            <a:off x="240932" y="2085974"/>
            <a:ext cx="5382885" cy="4419599"/>
          </a:xfrm>
        </p:spPr>
        <p:txBody>
          <a:bodyPr>
            <a:normAutofit lnSpcReduction="10000"/>
          </a:bodyPr>
          <a:lstStyle/>
          <a:p>
            <a:pPr marL="457200" lvl="1" indent="-285750">
              <a:buClr>
                <a:srgbClr val="FF0000"/>
              </a:buClr>
              <a:buFont typeface="Wingdings" pitchFamily="2" charset="2"/>
              <a:buChar char="Ø"/>
              <a:defRPr/>
            </a:pPr>
            <a:r>
              <a:rPr lang="en-US" dirty="0"/>
              <a:t>Extension cords are not approved for permanent use.</a:t>
            </a:r>
          </a:p>
          <a:p>
            <a:pPr marL="171450" lvl="1" indent="0">
              <a:buClr>
                <a:srgbClr val="FF0000"/>
              </a:buClr>
              <a:buNone/>
              <a:defRPr/>
            </a:pPr>
            <a:endParaRPr lang="en-US" dirty="0"/>
          </a:p>
          <a:p>
            <a:pPr marL="457200" lvl="1" indent="-285750">
              <a:buClr>
                <a:srgbClr val="FF0000"/>
              </a:buClr>
              <a:buFont typeface="Wingdings" pitchFamily="2" charset="2"/>
              <a:buChar char="Ø"/>
              <a:defRPr/>
            </a:pPr>
            <a:r>
              <a:rPr lang="en-US" dirty="0"/>
              <a:t>Regularly check electrical cords for defaults such as frays, brittleness, or broken wires.</a:t>
            </a:r>
          </a:p>
          <a:p>
            <a:pPr marL="457200" lvl="1" indent="-285750">
              <a:buClr>
                <a:srgbClr val="FF0000"/>
              </a:buClr>
              <a:buFont typeface="Wingdings" pitchFamily="2" charset="2"/>
              <a:buChar char="Ø"/>
              <a:defRPr/>
            </a:pPr>
            <a:endParaRPr lang="en-US" dirty="0"/>
          </a:p>
          <a:p>
            <a:pPr marL="457200" lvl="1" indent="-285750">
              <a:buClr>
                <a:srgbClr val="FF0000"/>
              </a:buClr>
              <a:buFont typeface="Wingdings" pitchFamily="2" charset="2"/>
              <a:buChar char="Ø"/>
              <a:defRPr/>
            </a:pPr>
            <a:r>
              <a:rPr lang="en-US" dirty="0"/>
              <a:t>Never place electrical cords in high traffic areas where they can be damaged by being stepped on or run over by equipment or put through windows, doors, or anywhere where they could be damaged easily. </a:t>
            </a:r>
          </a:p>
          <a:p>
            <a:pPr marL="0" indent="0">
              <a:buNone/>
            </a:pPr>
            <a:endParaRPr lang="en-US" sz="1700" dirty="0"/>
          </a:p>
        </p:txBody>
      </p:sp>
      <p:sp>
        <p:nvSpPr>
          <p:cNvPr id="18"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F9278E-7A62-4FCD-A649-D87991899A4F}"/>
              </a:ext>
            </a:extLst>
          </p:cNvPr>
          <p:cNvPicPr>
            <a:picLocks noChangeAspect="1"/>
          </p:cNvPicPr>
          <p:nvPr/>
        </p:nvPicPr>
        <p:blipFill rotWithShape="1">
          <a:blip r:embed="rId2"/>
          <a:srcRect b="27347"/>
          <a:stretch/>
        </p:blipFill>
        <p:spPr>
          <a:xfrm>
            <a:off x="6810408" y="258140"/>
            <a:ext cx="1652458" cy="2924706"/>
          </a:xfrm>
          <a:prstGeom prst="rect">
            <a:avLst/>
          </a:prstGeom>
        </p:spPr>
      </p:pic>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F4A9330-6F46-4C51-BDD0-465C7DBFA731}"/>
              </a:ext>
            </a:extLst>
          </p:cNvPr>
          <p:cNvPicPr>
            <a:picLocks noChangeAspect="1"/>
          </p:cNvPicPr>
          <p:nvPr/>
        </p:nvPicPr>
        <p:blipFill>
          <a:blip r:embed="rId3"/>
          <a:stretch>
            <a:fillRect/>
          </a:stretch>
        </p:blipFill>
        <p:spPr>
          <a:xfrm>
            <a:off x="9436776" y="540182"/>
            <a:ext cx="2514292" cy="2418592"/>
          </a:xfrm>
          <a:prstGeom prst="rect">
            <a:avLst/>
          </a:prstGeom>
        </p:spPr>
      </p:pic>
      <p:pic>
        <p:nvPicPr>
          <p:cNvPr id="5" name="Picture 4">
            <a:extLst>
              <a:ext uri="{FF2B5EF4-FFF2-40B4-BE49-F238E27FC236}">
                <a16:creationId xmlns:a16="http://schemas.microsoft.com/office/drawing/2014/main" id="{CD79721D-3277-4FA6-A866-CBF17C96FA80}"/>
              </a:ext>
            </a:extLst>
          </p:cNvPr>
          <p:cNvPicPr>
            <a:picLocks noChangeAspect="1"/>
          </p:cNvPicPr>
          <p:nvPr/>
        </p:nvPicPr>
        <p:blipFill>
          <a:blip r:embed="rId4"/>
          <a:stretch>
            <a:fillRect/>
          </a:stretch>
        </p:blipFill>
        <p:spPr>
          <a:xfrm>
            <a:off x="7373933" y="3772329"/>
            <a:ext cx="3631381" cy="2661165"/>
          </a:xfrm>
          <a:prstGeom prst="rect">
            <a:avLst/>
          </a:prstGeom>
        </p:spPr>
      </p:pic>
    </p:spTree>
    <p:extLst>
      <p:ext uri="{BB962C8B-B14F-4D97-AF65-F5344CB8AC3E}">
        <p14:creationId xmlns:p14="http://schemas.microsoft.com/office/powerpoint/2010/main" val="5753981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74B3E1-349C-4E1F-A730-D304BF10AA83}"/>
              </a:ext>
            </a:extLst>
          </p:cNvPr>
          <p:cNvSpPr>
            <a:spLocks noGrp="1"/>
          </p:cNvSpPr>
          <p:nvPr>
            <p:ph type="title"/>
          </p:nvPr>
        </p:nvSpPr>
        <p:spPr>
          <a:xfrm>
            <a:off x="390525" y="317241"/>
            <a:ext cx="5383743" cy="1183085"/>
          </a:xfrm>
        </p:spPr>
        <p:txBody>
          <a:bodyPr>
            <a:normAutofit fontScale="90000"/>
          </a:bodyPr>
          <a:lstStyle/>
          <a:p>
            <a:pPr algn="ctr"/>
            <a:r>
              <a:rPr lang="en-US" altLang="en-US" sz="4000" b="1" dirty="0"/>
              <a:t>Fire Protection Equipment</a:t>
            </a:r>
            <a:endParaRPr lang="en-US" sz="4000" b="1" dirty="0"/>
          </a:p>
        </p:txBody>
      </p:sp>
      <p:sp>
        <p:nvSpPr>
          <p:cNvPr id="3" name="Content Placeholder 2">
            <a:extLst>
              <a:ext uri="{FF2B5EF4-FFF2-40B4-BE49-F238E27FC236}">
                <a16:creationId xmlns:a16="http://schemas.microsoft.com/office/drawing/2014/main" id="{7A72FC2B-D392-47CF-8333-B1A38AD889F4}"/>
              </a:ext>
            </a:extLst>
          </p:cNvPr>
          <p:cNvSpPr>
            <a:spLocks noGrp="1"/>
          </p:cNvSpPr>
          <p:nvPr>
            <p:ph idx="1"/>
          </p:nvPr>
        </p:nvSpPr>
        <p:spPr>
          <a:xfrm>
            <a:off x="204186" y="1500326"/>
            <a:ext cx="6001305" cy="4718359"/>
          </a:xfrm>
        </p:spPr>
        <p:txBody>
          <a:bodyPr>
            <a:normAutofit/>
          </a:bodyPr>
          <a:lstStyle/>
          <a:p>
            <a:r>
              <a:rPr lang="en-US" altLang="en-US" sz="2400" b="1" dirty="0"/>
              <a:t>Smoke Detectors </a:t>
            </a:r>
            <a:r>
              <a:rPr lang="en-US" altLang="en-US" sz="2400" dirty="0"/>
              <a:t>–  battery units</a:t>
            </a:r>
          </a:p>
          <a:p>
            <a:r>
              <a:rPr lang="en-US" altLang="en-US" sz="2400" b="1" dirty="0"/>
              <a:t>Smoke Detection System </a:t>
            </a:r>
            <a:r>
              <a:rPr lang="en-US" altLang="en-US" sz="2400" dirty="0"/>
              <a:t>– connected to a building fire alarm system</a:t>
            </a:r>
          </a:p>
          <a:p>
            <a:r>
              <a:rPr lang="en-US" altLang="en-US" sz="2400" b="1" dirty="0"/>
              <a:t>Fire Alarm Systems </a:t>
            </a:r>
            <a:r>
              <a:rPr lang="en-US" altLang="en-US" sz="2400" dirty="0"/>
              <a:t>– automatically or manually links the sensing of fire conditions and notification of people in and outside the building. </a:t>
            </a:r>
            <a:endParaRPr lang="en-US" altLang="en-US" sz="2400" i="1" dirty="0"/>
          </a:p>
          <a:p>
            <a:pPr lvl="1"/>
            <a:r>
              <a:rPr lang="en-US" altLang="en-US" b="1" dirty="0"/>
              <a:t>Manual</a:t>
            </a:r>
            <a:r>
              <a:rPr lang="en-US" altLang="en-US" dirty="0"/>
              <a:t> – fire alarm pull box</a:t>
            </a:r>
          </a:p>
          <a:p>
            <a:pPr lvl="1"/>
            <a:r>
              <a:rPr lang="en-US" altLang="en-US" b="1" dirty="0"/>
              <a:t>Automatic</a:t>
            </a:r>
            <a:r>
              <a:rPr lang="en-US" altLang="en-US" dirty="0"/>
              <a:t> – senses &amp; activates </a:t>
            </a:r>
          </a:p>
          <a:p>
            <a:r>
              <a:rPr lang="en-US" altLang="en-US" sz="2400" b="1" dirty="0"/>
              <a:t>Automatic Sprinkler Systems</a:t>
            </a:r>
            <a:endParaRPr lang="en-US" altLang="en-US" sz="2400" dirty="0"/>
          </a:p>
          <a:p>
            <a:r>
              <a:rPr lang="en-US" altLang="en-US" sz="2400" b="1" dirty="0"/>
              <a:t>Cooking Protection </a:t>
            </a:r>
            <a:r>
              <a:rPr lang="en-US" altLang="en-US" sz="2400" dirty="0"/>
              <a:t>– dry chemical hood </a:t>
            </a:r>
          </a:p>
          <a:p>
            <a:pPr marL="0" indent="0">
              <a:buNone/>
            </a:pPr>
            <a:endParaRPr lang="en-US" sz="2000" dirty="0"/>
          </a:p>
        </p:txBody>
      </p:sp>
      <p:pic>
        <p:nvPicPr>
          <p:cNvPr id="6" name="Picture 5">
            <a:extLst>
              <a:ext uri="{FF2B5EF4-FFF2-40B4-BE49-F238E27FC236}">
                <a16:creationId xmlns:a16="http://schemas.microsoft.com/office/drawing/2014/main" id="{53921012-AAB9-4A44-9F15-586751DB4B86}"/>
              </a:ext>
            </a:extLst>
          </p:cNvPr>
          <p:cNvPicPr>
            <a:picLocks noChangeAspect="1"/>
          </p:cNvPicPr>
          <p:nvPr/>
        </p:nvPicPr>
        <p:blipFill rotWithShape="1">
          <a:blip r:embed="rId2"/>
          <a:srcRect l="12934" r="8418" b="2"/>
          <a:stretch/>
        </p:blipFill>
        <p:spPr>
          <a:xfrm>
            <a:off x="6417733" y="10"/>
            <a:ext cx="3270176" cy="3933487"/>
          </a:xfrm>
          <a:prstGeom prst="rect">
            <a:avLst/>
          </a:prstGeom>
        </p:spPr>
      </p:pic>
      <p:pic>
        <p:nvPicPr>
          <p:cNvPr id="4" name="Picture 3">
            <a:extLst>
              <a:ext uri="{FF2B5EF4-FFF2-40B4-BE49-F238E27FC236}">
                <a16:creationId xmlns:a16="http://schemas.microsoft.com/office/drawing/2014/main" id="{8A4D9FDF-08F0-4D9A-AD04-8615BF221C05}"/>
              </a:ext>
            </a:extLst>
          </p:cNvPr>
          <p:cNvPicPr>
            <a:picLocks noChangeAspect="1"/>
          </p:cNvPicPr>
          <p:nvPr/>
        </p:nvPicPr>
        <p:blipFill rotWithShape="1">
          <a:blip r:embed="rId3"/>
          <a:srcRect l="31625" r="22578" b="-4"/>
          <a:stretch/>
        </p:blipFill>
        <p:spPr>
          <a:xfrm>
            <a:off x="9782174" y="10"/>
            <a:ext cx="2409826" cy="3933486"/>
          </a:xfrm>
          <a:prstGeom prst="rect">
            <a:avLst/>
          </a:prstGeom>
        </p:spPr>
      </p:pic>
      <p:pic>
        <p:nvPicPr>
          <p:cNvPr id="5" name="Picture 4">
            <a:extLst>
              <a:ext uri="{FF2B5EF4-FFF2-40B4-BE49-F238E27FC236}">
                <a16:creationId xmlns:a16="http://schemas.microsoft.com/office/drawing/2014/main" id="{F47CD0B8-F474-4AAE-9697-7E8290DF18BF}"/>
              </a:ext>
            </a:extLst>
          </p:cNvPr>
          <p:cNvPicPr>
            <a:picLocks noChangeAspect="1"/>
          </p:cNvPicPr>
          <p:nvPr/>
        </p:nvPicPr>
        <p:blipFill rotWithShape="1">
          <a:blip r:embed="rId4"/>
          <a:srcRect t="20963" r="2" b="13500"/>
          <a:stretch/>
        </p:blipFill>
        <p:spPr>
          <a:xfrm>
            <a:off x="6417734" y="4019724"/>
            <a:ext cx="5774266" cy="2838276"/>
          </a:xfrm>
          <a:prstGeom prst="rect">
            <a:avLst/>
          </a:prstGeom>
        </p:spPr>
      </p:pic>
    </p:spTree>
    <p:extLst>
      <p:ext uri="{BB962C8B-B14F-4D97-AF65-F5344CB8AC3E}">
        <p14:creationId xmlns:p14="http://schemas.microsoft.com/office/powerpoint/2010/main" val="42360266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787BAC8-EFE5-4EC0-A56F-C938861F0010}"/>
              </a:ext>
            </a:extLst>
          </p:cNvPr>
          <p:cNvSpPr>
            <a:spLocks noGrp="1"/>
          </p:cNvSpPr>
          <p:nvPr>
            <p:ph type="title"/>
          </p:nvPr>
        </p:nvSpPr>
        <p:spPr>
          <a:xfrm>
            <a:off x="257452" y="818457"/>
            <a:ext cx="3773010" cy="4201412"/>
          </a:xfrm>
        </p:spPr>
        <p:txBody>
          <a:bodyPr vert="horz" lIns="91440" tIns="45720" rIns="91440" bIns="45720" rtlCol="0" anchor="b">
            <a:normAutofit/>
          </a:bodyPr>
          <a:lstStyle/>
          <a:p>
            <a:pPr algn="ctr"/>
            <a:r>
              <a:rPr lang="en-US" sz="4800" b="1" kern="1200" dirty="0">
                <a:solidFill>
                  <a:schemeClr val="tx1"/>
                </a:solidFill>
                <a:effectLst>
                  <a:outerShdw blurRad="38100" dist="38100" dir="2700000" algn="tl">
                    <a:srgbClr val="000000">
                      <a:alpha val="43137"/>
                    </a:srgbClr>
                  </a:outerShdw>
                </a:effectLst>
                <a:latin typeface="+mj-lt"/>
                <a:ea typeface="+mj-ea"/>
                <a:cs typeface="+mj-cs"/>
              </a:rPr>
              <a:t>ABC’s of Fire Extinguishers </a:t>
            </a:r>
            <a:br>
              <a:rPr lang="en-US" sz="4800" kern="1200" dirty="0">
                <a:solidFill>
                  <a:schemeClr val="tx1"/>
                </a:solidFill>
                <a:latin typeface="+mj-lt"/>
                <a:ea typeface="+mj-ea"/>
                <a:cs typeface="+mj-cs"/>
              </a:rPr>
            </a:br>
            <a:br>
              <a:rPr lang="en-US" sz="4800" kern="1200" dirty="0">
                <a:solidFill>
                  <a:schemeClr val="tx1"/>
                </a:solidFill>
                <a:latin typeface="+mj-lt"/>
                <a:ea typeface="+mj-ea"/>
                <a:cs typeface="+mj-cs"/>
              </a:rPr>
            </a:br>
            <a:r>
              <a:rPr lang="en-US" sz="4000" kern="1200" dirty="0">
                <a:solidFill>
                  <a:schemeClr val="tx1"/>
                </a:solidFill>
                <a:latin typeface="+mj-lt"/>
                <a:ea typeface="+mj-ea"/>
                <a:cs typeface="+mj-cs"/>
              </a:rPr>
              <a:t>(Classifications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&amp; Symbols)</a:t>
            </a:r>
            <a:endParaRPr lang="en-US" sz="4800" kern="1200" dirty="0">
              <a:solidFill>
                <a:schemeClr val="tx1"/>
              </a:solidFill>
              <a:latin typeface="+mj-lt"/>
              <a:ea typeface="+mj-ea"/>
              <a:cs typeface="+mj-cs"/>
            </a:endParaRPr>
          </a:p>
        </p:txBody>
      </p:sp>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ABCs of Fire Extinguishers | Fire Prevention Services | The University of  Texas at Austin">
            <a:extLst>
              <a:ext uri="{FF2B5EF4-FFF2-40B4-BE49-F238E27FC236}">
                <a16:creationId xmlns:a16="http://schemas.microsoft.com/office/drawing/2014/main" id="{24DD237F-C052-4C3B-9CE2-7C20ED07F6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30462" y="316804"/>
            <a:ext cx="8057466" cy="622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901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6D17-BFCD-419E-9C65-35CD87B435FC}"/>
              </a:ext>
            </a:extLst>
          </p:cNvPr>
          <p:cNvSpPr>
            <a:spLocks noGrp="1"/>
          </p:cNvSpPr>
          <p:nvPr>
            <p:ph type="title"/>
          </p:nvPr>
        </p:nvSpPr>
        <p:spPr>
          <a:xfrm>
            <a:off x="838200" y="204187"/>
            <a:ext cx="10515600" cy="691474"/>
          </a:xfrm>
        </p:spPr>
        <p:txBody>
          <a:bodyPr>
            <a:normAutofit/>
          </a:bodyPr>
          <a:lstStyle/>
          <a:p>
            <a:pPr algn="ctr"/>
            <a:r>
              <a:rPr lang="en-US" sz="3200" b="1" dirty="0"/>
              <a:t>How to Use a Fire Extinguisher</a:t>
            </a:r>
          </a:p>
        </p:txBody>
      </p:sp>
      <p:pic>
        <p:nvPicPr>
          <p:cNvPr id="4" name="Online Media 3" title="How to Use a Fire Extinguisher Before You Need It  | Consumer Reports">
            <a:hlinkClick r:id="" action="ppaction://media"/>
            <a:extLst>
              <a:ext uri="{FF2B5EF4-FFF2-40B4-BE49-F238E27FC236}">
                <a16:creationId xmlns:a16="http://schemas.microsoft.com/office/drawing/2014/main" id="{9EFD63DF-B657-444F-8913-BD6A860864F9}"/>
              </a:ext>
            </a:extLst>
          </p:cNvPr>
          <p:cNvPicPr>
            <a:picLocks noGrp="1" noRot="1" noChangeAspect="1"/>
          </p:cNvPicPr>
          <p:nvPr>
            <p:ph idx="1"/>
            <a:videoFile r:link="rId1"/>
          </p:nvPr>
        </p:nvPicPr>
        <p:blipFill>
          <a:blip r:embed="rId3"/>
          <a:stretch>
            <a:fillRect/>
          </a:stretch>
        </p:blipFill>
        <p:spPr>
          <a:xfrm>
            <a:off x="1473693" y="895660"/>
            <a:ext cx="9445841" cy="5337261"/>
          </a:xfrm>
          <a:prstGeom prst="rect">
            <a:avLst/>
          </a:prstGeom>
        </p:spPr>
      </p:pic>
      <p:sp>
        <p:nvSpPr>
          <p:cNvPr id="5" name="TextBox 4">
            <a:extLst>
              <a:ext uri="{FF2B5EF4-FFF2-40B4-BE49-F238E27FC236}">
                <a16:creationId xmlns:a16="http://schemas.microsoft.com/office/drawing/2014/main" id="{13EB1E28-1747-4D7E-A3A0-41434C87B26D}"/>
              </a:ext>
            </a:extLst>
          </p:cNvPr>
          <p:cNvSpPr txBox="1"/>
          <p:nvPr/>
        </p:nvSpPr>
        <p:spPr>
          <a:xfrm>
            <a:off x="4483223" y="6374167"/>
            <a:ext cx="3471169" cy="276999"/>
          </a:xfrm>
          <a:prstGeom prst="rect">
            <a:avLst/>
          </a:prstGeom>
          <a:noFill/>
        </p:spPr>
        <p:txBody>
          <a:bodyPr wrap="square" rtlCol="0">
            <a:spAutoFit/>
          </a:bodyPr>
          <a:lstStyle/>
          <a:p>
            <a:r>
              <a:rPr lang="en-US" sz="1200" dirty="0">
                <a:hlinkClick r:id="rId4"/>
              </a:rPr>
              <a:t>https://youtu.be/58naKHqpCWo</a:t>
            </a:r>
            <a:r>
              <a:rPr lang="en-US" sz="1200" dirty="0"/>
              <a:t> (2 min) </a:t>
            </a:r>
          </a:p>
        </p:txBody>
      </p:sp>
    </p:spTree>
    <p:extLst>
      <p:ext uri="{BB962C8B-B14F-4D97-AF65-F5344CB8AC3E}">
        <p14:creationId xmlns:p14="http://schemas.microsoft.com/office/powerpoint/2010/main" val="39950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E749C-E023-4D31-8BB8-CF52B8492017}"/>
              </a:ext>
            </a:extLst>
          </p:cNvPr>
          <p:cNvSpPr>
            <a:spLocks noGrp="1"/>
          </p:cNvSpPr>
          <p:nvPr>
            <p:ph type="title"/>
          </p:nvPr>
        </p:nvSpPr>
        <p:spPr>
          <a:xfrm>
            <a:off x="391886" y="640081"/>
            <a:ext cx="3937517" cy="4277152"/>
          </a:xfrm>
          <a:noFill/>
        </p:spPr>
        <p:txBody>
          <a:bodyPr vert="horz" lIns="91440" tIns="45720" rIns="91440" bIns="45720" rtlCol="0" anchor="b">
            <a:normAutofit/>
          </a:bodyPr>
          <a:lstStyle/>
          <a:p>
            <a:pPr algn="ctr"/>
            <a:r>
              <a:rPr lang="en-US" i="1" kern="1200" dirty="0">
                <a:solidFill>
                  <a:schemeClr val="bg1"/>
                </a:solidFill>
                <a:latin typeface="+mj-lt"/>
                <a:ea typeface="+mj-ea"/>
                <a:cs typeface="+mj-cs"/>
              </a:rPr>
              <a:t>How to Use a Fire Extinguisher</a:t>
            </a:r>
            <a:br>
              <a:rPr lang="en-US" i="1" kern="1200" dirty="0">
                <a:solidFill>
                  <a:schemeClr val="bg1"/>
                </a:solidFill>
                <a:latin typeface="+mj-lt"/>
                <a:ea typeface="+mj-ea"/>
                <a:cs typeface="+mj-cs"/>
              </a:rPr>
            </a:br>
            <a:r>
              <a:rPr lang="en-US" kern="1200" dirty="0">
                <a:solidFill>
                  <a:schemeClr val="bg1"/>
                </a:solidFill>
                <a:latin typeface="+mj-lt"/>
                <a:ea typeface="+mj-ea"/>
                <a:cs typeface="+mj-cs"/>
              </a:rPr>
              <a:t> </a:t>
            </a:r>
            <a:br>
              <a:rPr lang="en-US" kern="1200" dirty="0">
                <a:solidFill>
                  <a:schemeClr val="bg1"/>
                </a:solidFill>
                <a:latin typeface="+mj-lt"/>
                <a:ea typeface="+mj-ea"/>
                <a:cs typeface="+mj-cs"/>
              </a:rPr>
            </a:br>
            <a:r>
              <a:rPr lang="en-US" b="1" kern="1200" dirty="0">
                <a:solidFill>
                  <a:schemeClr val="bg1"/>
                </a:solidFill>
                <a:latin typeface="+mj-lt"/>
                <a:ea typeface="+mj-ea"/>
                <a:cs typeface="+mj-cs"/>
              </a:rPr>
              <a:t>Remember to P.A.S.S.</a:t>
            </a:r>
          </a:p>
        </p:txBody>
      </p:sp>
      <p:pic>
        <p:nvPicPr>
          <p:cNvPr id="5" name="Content Placeholder 4">
            <a:extLst>
              <a:ext uri="{FF2B5EF4-FFF2-40B4-BE49-F238E27FC236}">
                <a16:creationId xmlns:a16="http://schemas.microsoft.com/office/drawing/2014/main" id="{6E019697-15BF-43AB-814A-9C1B5D0B303B}"/>
              </a:ext>
            </a:extLst>
          </p:cNvPr>
          <p:cNvPicPr>
            <a:picLocks noGrp="1" noChangeAspect="1"/>
          </p:cNvPicPr>
          <p:nvPr>
            <p:ph idx="1"/>
          </p:nvPr>
        </p:nvPicPr>
        <p:blipFill>
          <a:blip r:embed="rId2"/>
          <a:stretch>
            <a:fillRect/>
          </a:stretch>
        </p:blipFill>
        <p:spPr>
          <a:xfrm>
            <a:off x="4793588" y="1230687"/>
            <a:ext cx="7297798" cy="4451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280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9823EE-13FA-4290-B7CE-28F58A1C5E2C}"/>
              </a:ext>
            </a:extLst>
          </p:cNvPr>
          <p:cNvPicPr>
            <a:picLocks noChangeAspect="1"/>
          </p:cNvPicPr>
          <p:nvPr/>
        </p:nvPicPr>
        <p:blipFill rotWithShape="1">
          <a:blip r:embed="rId2"/>
          <a:srcRect t="335" b="5101"/>
          <a:stretch/>
        </p:blipFill>
        <p:spPr>
          <a:xfrm>
            <a:off x="202163" y="1601342"/>
            <a:ext cx="5885698" cy="4174307"/>
          </a:xfrm>
          <a:prstGeom prst="rect">
            <a:avLst/>
          </a:prstGeom>
          <a:ln>
            <a:noFill/>
          </a:ln>
          <a:effectLst>
            <a:softEdge rad="112500"/>
          </a:effectLst>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5E257C-9F6A-4C95-AA4C-FC9479B3AF54}"/>
              </a:ext>
            </a:extLst>
          </p:cNvPr>
          <p:cNvSpPr>
            <a:spLocks noGrp="1"/>
          </p:cNvSpPr>
          <p:nvPr>
            <p:ph type="title"/>
          </p:nvPr>
        </p:nvSpPr>
        <p:spPr>
          <a:xfrm>
            <a:off x="3265715" y="167951"/>
            <a:ext cx="6512767" cy="1175657"/>
          </a:xfrm>
        </p:spPr>
        <p:txBody>
          <a:bodyPr>
            <a:normAutofit/>
          </a:bodyPr>
          <a:lstStyle/>
          <a:p>
            <a:r>
              <a:rPr lang="en-US" sz="4000" b="1" dirty="0">
                <a:effectLst>
                  <a:outerShdw blurRad="38100" dist="38100" dir="2700000" algn="tl">
                    <a:srgbClr val="000000">
                      <a:alpha val="43137"/>
                    </a:srgbClr>
                  </a:outerShdw>
                </a:effectLst>
              </a:rPr>
              <a:t>Guidelines for Fighting Fires</a:t>
            </a:r>
          </a:p>
        </p:txBody>
      </p:sp>
      <p:sp>
        <p:nvSpPr>
          <p:cNvPr id="3" name="Content Placeholder 2">
            <a:extLst>
              <a:ext uri="{FF2B5EF4-FFF2-40B4-BE49-F238E27FC236}">
                <a16:creationId xmlns:a16="http://schemas.microsoft.com/office/drawing/2014/main" id="{7150D346-FC05-4D7C-B553-BB4291774506}"/>
              </a:ext>
            </a:extLst>
          </p:cNvPr>
          <p:cNvSpPr>
            <a:spLocks noGrp="1"/>
          </p:cNvSpPr>
          <p:nvPr>
            <p:ph idx="1"/>
          </p:nvPr>
        </p:nvSpPr>
        <p:spPr>
          <a:xfrm>
            <a:off x="6290025" y="1343608"/>
            <a:ext cx="5699812" cy="5346441"/>
          </a:xfrm>
        </p:spPr>
        <p:txBody>
          <a:bodyPr>
            <a:noAutofit/>
          </a:bodyPr>
          <a:lstStyle/>
          <a:p>
            <a:pPr marL="0" indent="0">
              <a:buNone/>
            </a:pPr>
            <a:r>
              <a:rPr lang="en-US" sz="2000" dirty="0"/>
              <a:t>Fires are dangerous and you should always be certain that you will not endanger yourself or others when attempting to put out a fire!</a:t>
            </a:r>
          </a:p>
          <a:p>
            <a:pPr marL="0" indent="0">
              <a:buNone/>
            </a:pPr>
            <a:r>
              <a:rPr lang="en-US" sz="2000" i="1" dirty="0"/>
              <a:t>For this reason, when a fire is discovered…</a:t>
            </a:r>
          </a:p>
          <a:p>
            <a:pPr>
              <a:buFont typeface="Wingdings" panose="05000000000000000000" pitchFamily="2" charset="2"/>
              <a:buChar char="ü"/>
            </a:pPr>
            <a:r>
              <a:rPr lang="en-US" sz="2000" dirty="0"/>
              <a:t>Assist any person in immediate danger to safety, if it can be accomplished without risk to yourself.</a:t>
            </a:r>
          </a:p>
          <a:p>
            <a:pPr>
              <a:buFont typeface="Wingdings" panose="05000000000000000000" pitchFamily="2" charset="2"/>
              <a:buChar char="ü"/>
            </a:pPr>
            <a:r>
              <a:rPr lang="en-US" sz="2000" dirty="0"/>
              <a:t>Call 911 OR a building alarm system will alert 911. </a:t>
            </a:r>
          </a:p>
          <a:p>
            <a:pPr>
              <a:buFont typeface="Wingdings" panose="05000000000000000000" pitchFamily="2" charset="2"/>
              <a:buChar char="ü"/>
            </a:pPr>
            <a:r>
              <a:rPr lang="en-US" sz="2000" dirty="0"/>
              <a:t>When exiting, pull fire alarm (if no building alarm system) and close the door.</a:t>
            </a:r>
          </a:p>
          <a:p>
            <a:pPr marL="0" indent="0">
              <a:buNone/>
            </a:pPr>
            <a:r>
              <a:rPr lang="en-US" sz="2000" i="1" dirty="0"/>
              <a:t>If the fire is small, you may attempt to use an extinguisher to put out but only after ensuring everyone is out of danger and 911 notified. </a:t>
            </a:r>
          </a:p>
          <a:p>
            <a:pPr marL="0" indent="0" algn="ctr">
              <a:buNone/>
            </a:pPr>
            <a:r>
              <a:rPr lang="en-US" sz="2000" i="1" dirty="0">
                <a:solidFill>
                  <a:srgbClr val="FF0000"/>
                </a:solidFill>
              </a:rPr>
              <a:t>ALWAYS POSITION YOURSELF WITH AN EXIT AT YOUR BACK!</a:t>
            </a:r>
          </a:p>
        </p:txBody>
      </p:sp>
    </p:spTree>
    <p:extLst>
      <p:ext uri="{BB962C8B-B14F-4D97-AF65-F5344CB8AC3E}">
        <p14:creationId xmlns:p14="http://schemas.microsoft.com/office/powerpoint/2010/main" val="91855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9468E3-EA9C-49A6-BBDC-74D0FEAEED35}"/>
              </a:ext>
            </a:extLst>
          </p:cNvPr>
          <p:cNvSpPr>
            <a:spLocks noGrp="1"/>
          </p:cNvSpPr>
          <p:nvPr>
            <p:ph type="title"/>
          </p:nvPr>
        </p:nvSpPr>
        <p:spPr>
          <a:xfrm>
            <a:off x="286139" y="184895"/>
            <a:ext cx="5349177" cy="1751973"/>
          </a:xfrm>
        </p:spPr>
        <p:txBody>
          <a:bodyPr>
            <a:normAutofit/>
          </a:bodyPr>
          <a:lstStyle/>
          <a:p>
            <a:r>
              <a:rPr lang="en-US" sz="4000" b="1" dirty="0"/>
              <a:t>Never fight a fire if…</a:t>
            </a:r>
          </a:p>
        </p:txBody>
      </p:sp>
      <p:sp>
        <p:nvSpPr>
          <p:cNvPr id="3" name="Content Placeholder 2">
            <a:extLst>
              <a:ext uri="{FF2B5EF4-FFF2-40B4-BE49-F238E27FC236}">
                <a16:creationId xmlns:a16="http://schemas.microsoft.com/office/drawing/2014/main" id="{EC4F640F-121A-449D-910E-9763863DA3BF}"/>
              </a:ext>
            </a:extLst>
          </p:cNvPr>
          <p:cNvSpPr>
            <a:spLocks noGrp="1"/>
          </p:cNvSpPr>
          <p:nvPr>
            <p:ph idx="1"/>
          </p:nvPr>
        </p:nvSpPr>
        <p:spPr>
          <a:xfrm>
            <a:off x="214605" y="1698170"/>
            <a:ext cx="6092890" cy="4879911"/>
          </a:xfrm>
        </p:spPr>
        <p:txBody>
          <a:bodyPr>
            <a:normAutofit/>
          </a:bodyPr>
          <a:lstStyle/>
          <a:p>
            <a:pPr>
              <a:buBlip>
                <a:blip r:embed="rId2"/>
              </a:buBlip>
            </a:pPr>
            <a:r>
              <a:rPr lang="en-US" sz="2400" dirty="0"/>
              <a:t>You don’t know what is burning</a:t>
            </a:r>
          </a:p>
          <a:p>
            <a:pPr>
              <a:buBlip>
                <a:blip r:embed="rId2"/>
              </a:buBlip>
            </a:pPr>
            <a:r>
              <a:rPr lang="en-US" sz="2400" dirty="0"/>
              <a:t>The fire appears too large to handle with one extinguisher</a:t>
            </a:r>
          </a:p>
          <a:p>
            <a:pPr>
              <a:buBlip>
                <a:blip r:embed="rId2"/>
              </a:buBlip>
            </a:pPr>
            <a:r>
              <a:rPr lang="en-US" sz="2400" dirty="0"/>
              <a:t>The fire is spreading rapidly beyond the spot where it started</a:t>
            </a:r>
          </a:p>
          <a:p>
            <a:pPr>
              <a:buBlip>
                <a:blip r:embed="rId2"/>
              </a:buBlip>
            </a:pPr>
            <a:r>
              <a:rPr lang="en-US" sz="2400" dirty="0"/>
              <a:t>You don’t have an adequate or appropriate fire extinguisher</a:t>
            </a:r>
          </a:p>
          <a:p>
            <a:pPr>
              <a:buBlip>
                <a:blip r:embed="rId2"/>
              </a:buBlip>
            </a:pPr>
            <a:r>
              <a:rPr lang="en-US" sz="2400" dirty="0"/>
              <a:t>You might inhale toxic smoke</a:t>
            </a:r>
          </a:p>
          <a:p>
            <a:pPr>
              <a:buBlip>
                <a:blip r:embed="rId2"/>
              </a:buBlip>
            </a:pPr>
            <a:r>
              <a:rPr lang="en-US" sz="2400" dirty="0"/>
              <a:t>Your instincts tell you not to</a:t>
            </a:r>
          </a:p>
          <a:p>
            <a:pPr marL="0" indent="0">
              <a:buNone/>
            </a:pPr>
            <a:endParaRPr lang="en-US" sz="2000" dirty="0"/>
          </a:p>
        </p:txBody>
      </p:sp>
      <p:pic>
        <p:nvPicPr>
          <p:cNvPr id="4" name="Picture 3">
            <a:extLst>
              <a:ext uri="{FF2B5EF4-FFF2-40B4-BE49-F238E27FC236}">
                <a16:creationId xmlns:a16="http://schemas.microsoft.com/office/drawing/2014/main" id="{DBEC5B04-0C98-4A18-832C-257855ED0AA9}"/>
              </a:ext>
            </a:extLst>
          </p:cNvPr>
          <p:cNvPicPr>
            <a:picLocks noChangeAspect="1"/>
          </p:cNvPicPr>
          <p:nvPr/>
        </p:nvPicPr>
        <p:blipFill>
          <a:blip r:embed="rId3"/>
          <a:stretch>
            <a:fillRect/>
          </a:stretch>
        </p:blipFill>
        <p:spPr>
          <a:xfrm>
            <a:off x="6749209" y="949827"/>
            <a:ext cx="5156652" cy="4873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585402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D17DCCF-41C0-4D5A-AEB5-1881508B2533}"/>
              </a:ext>
            </a:extLst>
          </p:cNvPr>
          <p:cNvSpPr>
            <a:spLocks noGrp="1"/>
          </p:cNvSpPr>
          <p:nvPr>
            <p:ph type="title"/>
          </p:nvPr>
        </p:nvSpPr>
        <p:spPr>
          <a:xfrm>
            <a:off x="310719" y="365124"/>
            <a:ext cx="5785279" cy="866517"/>
          </a:xfrm>
        </p:spPr>
        <p:txBody>
          <a:bodyPr anchor="b">
            <a:normAutofit/>
          </a:bodyPr>
          <a:lstStyle/>
          <a:p>
            <a:pPr algn="ctr"/>
            <a:r>
              <a:rPr lang="en-US" sz="4000" b="1" dirty="0">
                <a:effectLst>
                  <a:outerShdw blurRad="38100" dist="38100" dir="2700000" algn="tl">
                    <a:srgbClr val="000000">
                      <a:alpha val="43137"/>
                    </a:srgbClr>
                  </a:outerShdw>
                </a:effectLst>
              </a:rPr>
              <a:t>Emergency Escape Routes</a:t>
            </a:r>
          </a:p>
        </p:txBody>
      </p:sp>
      <p:sp>
        <p:nvSpPr>
          <p:cNvPr id="3" name="Content Placeholder 2">
            <a:extLst>
              <a:ext uri="{FF2B5EF4-FFF2-40B4-BE49-F238E27FC236}">
                <a16:creationId xmlns:a16="http://schemas.microsoft.com/office/drawing/2014/main" id="{705A2B29-B262-4426-A71A-2856B8799797}"/>
              </a:ext>
            </a:extLst>
          </p:cNvPr>
          <p:cNvSpPr>
            <a:spLocks noGrp="1"/>
          </p:cNvSpPr>
          <p:nvPr>
            <p:ph idx="1"/>
          </p:nvPr>
        </p:nvSpPr>
        <p:spPr>
          <a:xfrm>
            <a:off x="520036" y="1339273"/>
            <a:ext cx="5575947" cy="5153603"/>
          </a:xfrm>
        </p:spPr>
        <p:txBody>
          <a:bodyPr>
            <a:normAutofit/>
          </a:bodyPr>
          <a:lstStyle/>
          <a:p>
            <a:pPr marL="0" indent="0">
              <a:buNone/>
            </a:pPr>
            <a:r>
              <a:rPr lang="en-US" sz="2400" dirty="0"/>
              <a:t>EXIT ROUTES:</a:t>
            </a:r>
          </a:p>
          <a:p>
            <a:r>
              <a:rPr lang="en-US" sz="2400" dirty="0"/>
              <a:t>Continuous, unobstructed exit path from any place in worksite to safety</a:t>
            </a:r>
          </a:p>
          <a:p>
            <a:r>
              <a:rPr lang="en-US" sz="2400" dirty="0"/>
              <a:t>Exit access, exit, exit discharge (clear pathway away from building) must be: </a:t>
            </a:r>
          </a:p>
          <a:p>
            <a:pPr lvl="1"/>
            <a:r>
              <a:rPr lang="en-US" sz="2000" dirty="0"/>
              <a:t>Clearly marked</a:t>
            </a:r>
          </a:p>
          <a:p>
            <a:pPr lvl="1"/>
            <a:r>
              <a:rPr lang="en-US" sz="2000" dirty="0"/>
              <a:t>Well lit</a:t>
            </a:r>
          </a:p>
          <a:p>
            <a:pPr lvl="1"/>
            <a:r>
              <a:rPr lang="en-US" sz="2000" dirty="0"/>
              <a:t>Appropriate width</a:t>
            </a:r>
          </a:p>
          <a:p>
            <a:pPr lvl="1"/>
            <a:r>
              <a:rPr lang="en-US" sz="2000" dirty="0"/>
              <a:t>Unobstructed</a:t>
            </a:r>
          </a:p>
          <a:p>
            <a:r>
              <a:rPr lang="en-US" sz="2400" dirty="0"/>
              <a:t>Get low ‘under’ any smoke &amp; cover mouth/nose </a:t>
            </a:r>
          </a:p>
          <a:p>
            <a:r>
              <a:rPr lang="en-US" sz="2400" dirty="0"/>
              <a:t>Shut doors behind you</a:t>
            </a:r>
          </a:p>
          <a:p>
            <a:r>
              <a:rPr lang="en-US" sz="2400" dirty="0"/>
              <a:t>Stop, Drop, Roll</a:t>
            </a:r>
          </a:p>
          <a:p>
            <a:endParaRPr lang="en-US" sz="2400" dirty="0"/>
          </a:p>
          <a:p>
            <a:pPr marL="457200" lvl="1" indent="0">
              <a:buNone/>
            </a:pPr>
            <a:endParaRPr lang="en-US" dirty="0"/>
          </a:p>
          <a:p>
            <a:pPr marL="0" indent="0">
              <a:buNone/>
            </a:pPr>
            <a:endParaRPr lang="en-US" sz="2000" dirty="0"/>
          </a:p>
        </p:txBody>
      </p:sp>
      <p:cxnSp>
        <p:nvCxnSpPr>
          <p:cNvPr id="20" name="Straight Connector 12">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A94E0B0-1784-4E9F-9931-30AA01D4E2B8}"/>
              </a:ext>
            </a:extLst>
          </p:cNvPr>
          <p:cNvPicPr>
            <a:picLocks noChangeAspect="1"/>
          </p:cNvPicPr>
          <p:nvPr/>
        </p:nvPicPr>
        <p:blipFill rotWithShape="1">
          <a:blip r:embed="rId2"/>
          <a:srcRect r="-2" b="21748"/>
          <a:stretch/>
        </p:blipFill>
        <p:spPr>
          <a:xfrm>
            <a:off x="6818278" y="343454"/>
            <a:ext cx="4853685" cy="2934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25315E9-CCED-4FAC-A3EB-F055A8A1881A}"/>
              </a:ext>
            </a:extLst>
          </p:cNvPr>
          <p:cNvPicPr>
            <a:picLocks noChangeAspect="1"/>
          </p:cNvPicPr>
          <p:nvPr/>
        </p:nvPicPr>
        <p:blipFill rotWithShape="1">
          <a:blip r:embed="rId3"/>
          <a:srcRect r="-2" b="19326"/>
          <a:stretch/>
        </p:blipFill>
        <p:spPr>
          <a:xfrm>
            <a:off x="6818278" y="3597883"/>
            <a:ext cx="4853685" cy="2936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48128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9C73-8F3A-4CF9-9E76-407D5A1D8F19}"/>
              </a:ext>
            </a:extLst>
          </p:cNvPr>
          <p:cNvSpPr>
            <a:spLocks noGrp="1"/>
          </p:cNvSpPr>
          <p:nvPr>
            <p:ph type="title"/>
          </p:nvPr>
        </p:nvSpPr>
        <p:spPr>
          <a:xfrm>
            <a:off x="838200" y="115411"/>
            <a:ext cx="10515600" cy="585926"/>
          </a:xfrm>
        </p:spPr>
        <p:txBody>
          <a:bodyPr>
            <a:normAutofit/>
          </a:bodyPr>
          <a:lstStyle/>
          <a:p>
            <a:pPr algn="ctr"/>
            <a:r>
              <a:rPr lang="en-US" sz="3200" b="1" dirty="0"/>
              <a:t>When Fire Strikes, Get Out and Stay Out </a:t>
            </a:r>
          </a:p>
        </p:txBody>
      </p:sp>
      <p:pic>
        <p:nvPicPr>
          <p:cNvPr id="4" name="Online Media 3" title="When Fire Strikes: Get Out, Stay Out">
            <a:hlinkClick r:id="" action="ppaction://media"/>
            <a:extLst>
              <a:ext uri="{FF2B5EF4-FFF2-40B4-BE49-F238E27FC236}">
                <a16:creationId xmlns:a16="http://schemas.microsoft.com/office/drawing/2014/main" id="{AA228E3F-293F-48CA-8D38-729036C8AC7A}"/>
              </a:ext>
            </a:extLst>
          </p:cNvPr>
          <p:cNvPicPr>
            <a:picLocks noGrp="1" noRot="1" noChangeAspect="1"/>
          </p:cNvPicPr>
          <p:nvPr>
            <p:ph idx="1"/>
            <a:videoFile r:link="rId1"/>
          </p:nvPr>
        </p:nvPicPr>
        <p:blipFill>
          <a:blip r:embed="rId3"/>
          <a:stretch>
            <a:fillRect/>
          </a:stretch>
        </p:blipFill>
        <p:spPr>
          <a:xfrm>
            <a:off x="2383493" y="701337"/>
            <a:ext cx="7724275" cy="5792679"/>
          </a:xfrm>
          <a:prstGeom prst="rect">
            <a:avLst/>
          </a:prstGeom>
        </p:spPr>
      </p:pic>
      <p:sp>
        <p:nvSpPr>
          <p:cNvPr id="5" name="TextBox 4">
            <a:extLst>
              <a:ext uri="{FF2B5EF4-FFF2-40B4-BE49-F238E27FC236}">
                <a16:creationId xmlns:a16="http://schemas.microsoft.com/office/drawing/2014/main" id="{7E8BD08D-A6CA-4286-A784-110B66D9BD47}"/>
              </a:ext>
            </a:extLst>
          </p:cNvPr>
          <p:cNvSpPr txBox="1"/>
          <p:nvPr/>
        </p:nvSpPr>
        <p:spPr>
          <a:xfrm>
            <a:off x="5140171" y="6560598"/>
            <a:ext cx="2689934" cy="276999"/>
          </a:xfrm>
          <a:prstGeom prst="rect">
            <a:avLst/>
          </a:prstGeom>
          <a:noFill/>
        </p:spPr>
        <p:txBody>
          <a:bodyPr wrap="square" rtlCol="0">
            <a:spAutoFit/>
          </a:bodyPr>
          <a:lstStyle/>
          <a:p>
            <a:r>
              <a:rPr lang="en-US" sz="1200" dirty="0">
                <a:hlinkClick r:id="rId4"/>
              </a:rPr>
              <a:t>https://youtu.be/CuNGr4qSlZ0</a:t>
            </a:r>
            <a:r>
              <a:rPr lang="en-US" sz="1200" dirty="0"/>
              <a:t> (17 min)</a:t>
            </a:r>
          </a:p>
        </p:txBody>
      </p:sp>
    </p:spTree>
    <p:extLst>
      <p:ext uri="{BB962C8B-B14F-4D97-AF65-F5344CB8AC3E}">
        <p14:creationId xmlns:p14="http://schemas.microsoft.com/office/powerpoint/2010/main" val="22504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6AA8-E62B-418F-B033-EA561673CBEA}"/>
              </a:ext>
            </a:extLst>
          </p:cNvPr>
          <p:cNvSpPr>
            <a:spLocks noGrp="1"/>
          </p:cNvSpPr>
          <p:nvPr>
            <p:ph type="title"/>
          </p:nvPr>
        </p:nvSpPr>
        <p:spPr>
          <a:xfrm>
            <a:off x="419878" y="74646"/>
            <a:ext cx="5351308" cy="2294434"/>
          </a:xfrm>
        </p:spPr>
        <p:txBody>
          <a:bodyPr>
            <a:normAutofit/>
          </a:bodyPr>
          <a:lstStyle/>
          <a:p>
            <a:r>
              <a:rPr lang="en-US" b="1" dirty="0">
                <a:effectLst>
                  <a:outerShdw blurRad="38100" dist="38100" dir="2700000" algn="tl">
                    <a:srgbClr val="000000">
                      <a:alpha val="43137"/>
                    </a:srgbClr>
                  </a:outerShdw>
                </a:effectLst>
              </a:rPr>
              <a:t>Training Objectives: </a:t>
            </a:r>
          </a:p>
        </p:txBody>
      </p:sp>
      <p:sp>
        <p:nvSpPr>
          <p:cNvPr id="3" name="Content Placeholder 2">
            <a:extLst>
              <a:ext uri="{FF2B5EF4-FFF2-40B4-BE49-F238E27FC236}">
                <a16:creationId xmlns:a16="http://schemas.microsoft.com/office/drawing/2014/main" id="{6A6E8BD6-0C01-4413-8427-CCE86754DEEF}"/>
              </a:ext>
            </a:extLst>
          </p:cNvPr>
          <p:cNvSpPr>
            <a:spLocks noGrp="1"/>
          </p:cNvSpPr>
          <p:nvPr>
            <p:ph idx="1"/>
          </p:nvPr>
        </p:nvSpPr>
        <p:spPr>
          <a:xfrm>
            <a:off x="324908" y="1716833"/>
            <a:ext cx="5453028" cy="4460129"/>
          </a:xfrm>
        </p:spPr>
        <p:txBody>
          <a:bodyPr>
            <a:normAutofit/>
          </a:bodyPr>
          <a:lstStyle/>
          <a:p>
            <a:pPr>
              <a:buClr>
                <a:srgbClr val="FF0000"/>
              </a:buClr>
              <a:buFont typeface="Wingdings" panose="05000000000000000000" pitchFamily="2" charset="2"/>
              <a:buChar char="q"/>
              <a:defRPr/>
            </a:pPr>
            <a:r>
              <a:rPr lang="en-US" sz="2400" dirty="0"/>
              <a:t>Goals of a Fire Prevention Plan</a:t>
            </a:r>
          </a:p>
          <a:p>
            <a:pPr>
              <a:buClr>
                <a:srgbClr val="FF0000"/>
              </a:buClr>
              <a:buFont typeface="Wingdings" panose="05000000000000000000" pitchFamily="2" charset="2"/>
              <a:buChar char="q"/>
              <a:defRPr/>
            </a:pPr>
            <a:r>
              <a:rPr lang="en-US" sz="2400" dirty="0"/>
              <a:t>Fire Prevention Strategy		</a:t>
            </a:r>
          </a:p>
          <a:p>
            <a:pPr marL="635508" lvl="1" indent="-342900">
              <a:spcAft>
                <a:spcPts val="0"/>
              </a:spcAft>
              <a:buClr>
                <a:srgbClr val="FF0000"/>
              </a:buClr>
              <a:buFont typeface="Wingdings" panose="05000000000000000000" pitchFamily="2" charset="2"/>
              <a:buChar char="ü"/>
              <a:defRPr/>
            </a:pPr>
            <a:r>
              <a:rPr lang="en-US" dirty="0"/>
              <a:t>Housekeeping Issues</a:t>
            </a:r>
          </a:p>
          <a:p>
            <a:pPr marL="635508" lvl="1" indent="-342900">
              <a:spcAft>
                <a:spcPts val="0"/>
              </a:spcAft>
              <a:buClr>
                <a:srgbClr val="FF0000"/>
              </a:buClr>
              <a:buFont typeface="Wingdings" panose="05000000000000000000" pitchFamily="2" charset="2"/>
              <a:buChar char="ü"/>
              <a:defRPr/>
            </a:pPr>
            <a:r>
              <a:rPr lang="en-US" dirty="0"/>
              <a:t>Flammable and Combustible Liquids</a:t>
            </a:r>
          </a:p>
          <a:p>
            <a:pPr>
              <a:spcAft>
                <a:spcPts val="0"/>
              </a:spcAft>
              <a:buClr>
                <a:srgbClr val="FF0000"/>
              </a:buClr>
              <a:buFont typeface="Wingdings" panose="05000000000000000000" pitchFamily="2" charset="2"/>
              <a:buChar char="q"/>
              <a:defRPr/>
            </a:pPr>
            <a:r>
              <a:rPr lang="en-US" sz="2400" dirty="0"/>
              <a:t>Fire Detection</a:t>
            </a:r>
          </a:p>
          <a:p>
            <a:pPr>
              <a:spcAft>
                <a:spcPts val="0"/>
              </a:spcAft>
              <a:buClr>
                <a:srgbClr val="FF0000"/>
              </a:buClr>
              <a:buFont typeface="Wingdings" panose="05000000000000000000" pitchFamily="2" charset="2"/>
              <a:buChar char="q"/>
              <a:defRPr/>
            </a:pPr>
            <a:r>
              <a:rPr lang="en-US" sz="2400" dirty="0"/>
              <a:t>Fire Suppression/Fire Extinguishers</a:t>
            </a:r>
          </a:p>
          <a:p>
            <a:pPr>
              <a:buClr>
                <a:srgbClr val="FF0000"/>
              </a:buClr>
              <a:buFont typeface="Wingdings" panose="05000000000000000000" pitchFamily="2" charset="2"/>
              <a:buChar char="q"/>
              <a:defRPr/>
            </a:pPr>
            <a:r>
              <a:rPr lang="en-US" sz="2400" dirty="0"/>
              <a:t>Emergency Evacuation</a:t>
            </a:r>
          </a:p>
          <a:p>
            <a:pPr marL="0" indent="0">
              <a:buNone/>
            </a:pPr>
            <a:endParaRPr lang="en-US" sz="2000" dirty="0"/>
          </a:p>
        </p:txBody>
      </p:sp>
      <p:sp>
        <p:nvSpPr>
          <p:cNvPr id="12" name="Rectangle 1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3">
            <a:extLst>
              <a:ext uri="{FF2B5EF4-FFF2-40B4-BE49-F238E27FC236}">
                <a16:creationId xmlns:a16="http://schemas.microsoft.com/office/drawing/2014/main" id="{30461FFD-9670-4C90-B5A2-37D955C06F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0908" y="509482"/>
            <a:ext cx="2364317" cy="23643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6EB849A-F4DF-4081-8DED-791170BD5B31}"/>
              </a:ext>
            </a:extLst>
          </p:cNvPr>
          <p:cNvPicPr>
            <a:picLocks noChangeAspect="1"/>
          </p:cNvPicPr>
          <p:nvPr/>
        </p:nvPicPr>
        <p:blipFill>
          <a:blip r:embed="rId3"/>
          <a:stretch>
            <a:fillRect/>
          </a:stretch>
        </p:blipFill>
        <p:spPr>
          <a:xfrm>
            <a:off x="9502775" y="509482"/>
            <a:ext cx="2364317" cy="2364317"/>
          </a:xfrm>
          <a:prstGeom prst="rect">
            <a:avLst/>
          </a:prstGeom>
        </p:spPr>
      </p:pic>
      <p:pic>
        <p:nvPicPr>
          <p:cNvPr id="6" name="Picture 5">
            <a:extLst>
              <a:ext uri="{FF2B5EF4-FFF2-40B4-BE49-F238E27FC236}">
                <a16:creationId xmlns:a16="http://schemas.microsoft.com/office/drawing/2014/main" id="{E77871EB-FF7F-4B46-9257-E866272059B6}"/>
              </a:ext>
            </a:extLst>
          </p:cNvPr>
          <p:cNvPicPr>
            <a:picLocks noChangeAspect="1"/>
          </p:cNvPicPr>
          <p:nvPr/>
        </p:nvPicPr>
        <p:blipFill>
          <a:blip r:embed="rId4"/>
          <a:stretch>
            <a:fillRect/>
          </a:stretch>
        </p:blipFill>
        <p:spPr>
          <a:xfrm>
            <a:off x="7373320" y="3796452"/>
            <a:ext cx="3541360" cy="2559898"/>
          </a:xfrm>
          <a:prstGeom prst="rect">
            <a:avLst/>
          </a:prstGeom>
        </p:spPr>
      </p:pic>
    </p:spTree>
    <p:extLst>
      <p:ext uri="{BB962C8B-B14F-4D97-AF65-F5344CB8AC3E}">
        <p14:creationId xmlns:p14="http://schemas.microsoft.com/office/powerpoint/2010/main" val="40923109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E2E1C-0D9A-4F24-8106-FFBF6C14B430}"/>
              </a:ext>
            </a:extLst>
          </p:cNvPr>
          <p:cNvSpPr>
            <a:spLocks noGrp="1"/>
          </p:cNvSpPr>
          <p:nvPr>
            <p:ph type="title"/>
          </p:nvPr>
        </p:nvSpPr>
        <p:spPr>
          <a:xfrm>
            <a:off x="572493" y="238539"/>
            <a:ext cx="11018520" cy="1434415"/>
          </a:xfrm>
        </p:spPr>
        <p:txBody>
          <a:bodyPr anchor="b">
            <a:normAutofit/>
          </a:bodyPr>
          <a:lstStyle/>
          <a:p>
            <a:r>
              <a:rPr lang="en-US" altLang="en-US" sz="5400" b="1" dirty="0">
                <a:effectLst>
                  <a:outerShdw blurRad="38100" dist="38100" dir="2700000" algn="tl">
                    <a:srgbClr val="000000">
                      <a:alpha val="43137"/>
                    </a:srgbClr>
                  </a:outerShdw>
                </a:effectLst>
                <a:cs typeface="Tunga" panose="020B0502040204020203" pitchFamily="34" charset="0"/>
              </a:rPr>
              <a:t>Fire Prevention Goals</a:t>
            </a:r>
            <a:endParaRPr lang="en-US" sz="5400" dirty="0">
              <a:effectLst>
                <a:outerShdw blurRad="38100" dist="38100" dir="2700000" algn="tl">
                  <a:srgbClr val="000000">
                    <a:alpha val="43137"/>
                  </a:srgbClr>
                </a:outerShdw>
              </a:effectLst>
            </a:endParaRP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1CEFC4-7FCD-4C89-902E-36D6A549D791}"/>
              </a:ext>
            </a:extLst>
          </p:cNvPr>
          <p:cNvPicPr>
            <a:picLocks noChangeAspect="1"/>
          </p:cNvPicPr>
          <p:nvPr/>
        </p:nvPicPr>
        <p:blipFill rotWithShape="1">
          <a:blip r:embed="rId2"/>
          <a:srcRect r="4180" b="1"/>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65624DEB-32D6-42C8-8A6F-68649F09AFBF}"/>
              </a:ext>
            </a:extLst>
          </p:cNvPr>
          <p:cNvGraphicFramePr>
            <a:graphicFrameLocks noGrp="1"/>
          </p:cNvGraphicFramePr>
          <p:nvPr>
            <p:ph idx="1"/>
            <p:extLst>
              <p:ext uri="{D42A27DB-BD31-4B8C-83A1-F6EECF244321}">
                <p14:modId xmlns:p14="http://schemas.microsoft.com/office/powerpoint/2010/main" val="1976417108"/>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6956-608B-40AF-AAAE-57D7078C4A1C}"/>
              </a:ext>
            </a:extLst>
          </p:cNvPr>
          <p:cNvSpPr>
            <a:spLocks noGrp="1"/>
          </p:cNvSpPr>
          <p:nvPr>
            <p:ph type="title"/>
          </p:nvPr>
        </p:nvSpPr>
        <p:spPr>
          <a:xfrm>
            <a:off x="196623" y="221943"/>
            <a:ext cx="5879914" cy="1553591"/>
          </a:xfrm>
        </p:spPr>
        <p:txBody>
          <a:bodyPr>
            <a:normAutofit/>
          </a:bodyPr>
          <a:lstStyle/>
          <a:p>
            <a:pPr algn="ctr"/>
            <a:r>
              <a:rPr lang="en-US" altLang="en-US" b="1" dirty="0">
                <a:effectLst>
                  <a:outerShdw blurRad="38100" dist="38100" dir="2700000" algn="tl">
                    <a:srgbClr val="000000">
                      <a:alpha val="43137"/>
                    </a:srgbClr>
                  </a:outerShdw>
                </a:effectLst>
                <a:cs typeface="Tunga" panose="020B0502040204020203" pitchFamily="34" charset="0"/>
              </a:rPr>
              <a:t>The Strategy of Preventing a Fire</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4EDE808-8237-4CE8-ACE1-312AF06F6750}"/>
              </a:ext>
            </a:extLst>
          </p:cNvPr>
          <p:cNvSpPr>
            <a:spLocks noGrp="1"/>
          </p:cNvSpPr>
          <p:nvPr>
            <p:ph idx="1"/>
          </p:nvPr>
        </p:nvSpPr>
        <p:spPr>
          <a:xfrm>
            <a:off x="363984" y="1775533"/>
            <a:ext cx="6218796" cy="4660777"/>
          </a:xfrm>
        </p:spPr>
        <p:txBody>
          <a:bodyPr anchor="t">
            <a:normAutofit/>
          </a:bodyPr>
          <a:lstStyle/>
          <a:p>
            <a:pPr marL="0" indent="0">
              <a:buClr>
                <a:srgbClr val="FF0000"/>
              </a:buClr>
              <a:buNone/>
              <a:defRPr/>
            </a:pPr>
            <a:r>
              <a:rPr lang="en-US" sz="2400" dirty="0"/>
              <a:t>A fire needs 4 things to ignite and maintain combustion:</a:t>
            </a:r>
          </a:p>
          <a:p>
            <a:pPr marL="457200" lvl="1" indent="-285750">
              <a:buClr>
                <a:srgbClr val="FF0000"/>
              </a:buClr>
              <a:buFont typeface="Wingdings" panose="05000000000000000000" pitchFamily="2" charset="2"/>
              <a:buChar char="ü"/>
              <a:defRPr/>
            </a:pPr>
            <a:r>
              <a:rPr lang="en-US" dirty="0"/>
              <a:t>Fuel</a:t>
            </a:r>
          </a:p>
          <a:p>
            <a:pPr marL="457200" lvl="1" indent="-285750">
              <a:buClr>
                <a:srgbClr val="FF0000"/>
              </a:buClr>
              <a:buFont typeface="Wingdings" panose="05000000000000000000" pitchFamily="2" charset="2"/>
              <a:buChar char="ü"/>
              <a:defRPr/>
            </a:pPr>
            <a:r>
              <a:rPr lang="en-US" dirty="0"/>
              <a:t>Heat</a:t>
            </a:r>
          </a:p>
          <a:p>
            <a:pPr marL="457200" lvl="1" indent="-285750">
              <a:buClr>
                <a:srgbClr val="FF0000"/>
              </a:buClr>
              <a:buFont typeface="Wingdings" panose="05000000000000000000" pitchFamily="2" charset="2"/>
              <a:buChar char="ü"/>
              <a:defRPr/>
            </a:pPr>
            <a:r>
              <a:rPr lang="en-US" dirty="0"/>
              <a:t>Oxygen</a:t>
            </a:r>
          </a:p>
          <a:p>
            <a:pPr marL="457200" lvl="1" indent="-285750">
              <a:buClr>
                <a:srgbClr val="FF0000"/>
              </a:buClr>
              <a:buFont typeface="Wingdings" panose="05000000000000000000" pitchFamily="2" charset="2"/>
              <a:buChar char="ü"/>
              <a:defRPr/>
            </a:pPr>
            <a:r>
              <a:rPr lang="en-US" dirty="0"/>
              <a:t>Chemical Reaction</a:t>
            </a:r>
          </a:p>
          <a:p>
            <a:pPr marL="0" indent="0">
              <a:buClr>
                <a:srgbClr val="FF0000"/>
              </a:buClr>
              <a:buNone/>
              <a:defRPr/>
            </a:pPr>
            <a:r>
              <a:rPr lang="en-US" sz="2400" dirty="0"/>
              <a:t>If all four things are not present in sufficient quantities, a fire will not ignite or will not be able to sustain combustion.</a:t>
            </a:r>
          </a:p>
          <a:p>
            <a:pPr marL="0" indent="0">
              <a:buNone/>
            </a:pPr>
            <a:r>
              <a:rPr lang="en-US" sz="2400" b="1" dirty="0"/>
              <a:t>The basic strategy of fire prevention is to control or isolate sources of fuel and heat in order to prevent combustion.</a:t>
            </a:r>
            <a:endParaRPr lang="en-US" sz="2400" b="1" i="1" dirty="0"/>
          </a:p>
          <a:p>
            <a:pPr marL="0" indent="0">
              <a:buNone/>
            </a:pPr>
            <a:endParaRPr lang="en-US" sz="15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F584CB-0409-4B4D-9D6A-0DF9FEC4C9FE}"/>
              </a:ext>
            </a:extLst>
          </p:cNvPr>
          <p:cNvPicPr>
            <a:picLocks noChangeAspect="1"/>
          </p:cNvPicPr>
          <p:nvPr/>
        </p:nvPicPr>
        <p:blipFill>
          <a:blip r:embed="rId2"/>
          <a:stretch>
            <a:fillRect/>
          </a:stretch>
        </p:blipFill>
        <p:spPr>
          <a:xfrm>
            <a:off x="7554967" y="1282960"/>
            <a:ext cx="4273049" cy="2396690"/>
          </a:xfrm>
          <a:prstGeom prst="rect">
            <a:avLst/>
          </a:prstGeom>
        </p:spPr>
      </p:pic>
    </p:spTree>
    <p:extLst>
      <p:ext uri="{BB962C8B-B14F-4D97-AF65-F5344CB8AC3E}">
        <p14:creationId xmlns:p14="http://schemas.microsoft.com/office/powerpoint/2010/main" val="14908649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B0F19B-61B1-4AE5-AF20-E8EEF7960B8E}"/>
              </a:ext>
            </a:extLst>
          </p:cNvPr>
          <p:cNvSpPr>
            <a:spLocks noGrp="1"/>
          </p:cNvSpPr>
          <p:nvPr>
            <p:ph type="title"/>
          </p:nvPr>
        </p:nvSpPr>
        <p:spPr>
          <a:xfrm>
            <a:off x="6373700" y="213064"/>
            <a:ext cx="5540133" cy="1260629"/>
          </a:xfrm>
          <a:solidFill>
            <a:srgbClr val="C00000"/>
          </a:solidFill>
        </p:spPr>
        <p:txBody>
          <a:bodyPr anchor="b">
            <a:normAutofit/>
          </a:bodyPr>
          <a:lstStyle/>
          <a:p>
            <a:pPr algn="ctr"/>
            <a:r>
              <a:rPr lang="en-US" altLang="en-US" sz="4000" b="1" dirty="0">
                <a:effectLst>
                  <a:outerShdw blurRad="38100" dist="38100" dir="2700000" algn="tl">
                    <a:srgbClr val="000000">
                      <a:alpha val="43137"/>
                    </a:srgbClr>
                  </a:outerShdw>
                </a:effectLst>
              </a:rPr>
              <a:t>Functions of </a:t>
            </a:r>
            <a:br>
              <a:rPr lang="en-US" altLang="en-US" sz="4000" b="1" dirty="0">
                <a:effectLst>
                  <a:outerShdw blurRad="38100" dist="38100" dir="2700000" algn="tl">
                    <a:srgbClr val="000000">
                      <a:alpha val="43137"/>
                    </a:srgbClr>
                  </a:outerShdw>
                </a:effectLst>
              </a:rPr>
            </a:br>
            <a:r>
              <a:rPr lang="en-US" altLang="en-US" sz="4000" b="1" dirty="0">
                <a:effectLst>
                  <a:outerShdw blurRad="38100" dist="38100" dir="2700000" algn="tl">
                    <a:srgbClr val="000000">
                      <a:alpha val="43137"/>
                    </a:srgbClr>
                  </a:outerShdw>
                </a:effectLst>
              </a:rPr>
              <a:t>Fire Protection</a:t>
            </a:r>
            <a:endParaRPr lang="en-US" sz="4000" b="1"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21BFC11-312B-4A4C-B696-1C0B0F39ED30}"/>
              </a:ext>
            </a:extLst>
          </p:cNvPr>
          <p:cNvPicPr>
            <a:picLocks noChangeAspect="1"/>
          </p:cNvPicPr>
          <p:nvPr/>
        </p:nvPicPr>
        <p:blipFill rotWithShape="1">
          <a:blip r:embed="rId2"/>
          <a:srcRect l="6767" r="35370" b="3"/>
          <a:stretch/>
        </p:blipFill>
        <p:spPr>
          <a:xfrm>
            <a:off x="-1" y="10"/>
            <a:ext cx="3003123" cy="38923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6598D1C-F835-4E90-B642-4CB20EADE884}"/>
              </a:ext>
            </a:extLst>
          </p:cNvPr>
          <p:cNvPicPr>
            <a:picLocks noChangeAspect="1"/>
          </p:cNvPicPr>
          <p:nvPr/>
        </p:nvPicPr>
        <p:blipFill rotWithShape="1">
          <a:blip r:embed="rId3"/>
          <a:srcRect l="13976" r="13978" b="2"/>
          <a:stretch/>
        </p:blipFill>
        <p:spPr>
          <a:xfrm>
            <a:off x="3180257" y="10"/>
            <a:ext cx="3016307" cy="278593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E9489AD-AED5-4509-B358-B24FCD47BCD6}"/>
              </a:ext>
            </a:extLst>
          </p:cNvPr>
          <p:cNvPicPr>
            <a:picLocks noChangeAspect="1"/>
          </p:cNvPicPr>
          <p:nvPr/>
        </p:nvPicPr>
        <p:blipFill rotWithShape="1">
          <a:blip r:embed="rId4"/>
          <a:srcRect l="39259" r="1" b="1"/>
          <a:stretch/>
        </p:blipFill>
        <p:spPr>
          <a:xfrm>
            <a:off x="-1" y="4079988"/>
            <a:ext cx="3003123" cy="277801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3186691-FC5A-4584-9568-B789018142E3}"/>
              </a:ext>
            </a:extLst>
          </p:cNvPr>
          <p:cNvPicPr>
            <a:picLocks noChangeAspect="1"/>
          </p:cNvPicPr>
          <p:nvPr/>
        </p:nvPicPr>
        <p:blipFill rotWithShape="1">
          <a:blip r:embed="rId5"/>
          <a:srcRect l="24391" r="29595"/>
          <a:stretch/>
        </p:blipFill>
        <p:spPr>
          <a:xfrm>
            <a:off x="3180257" y="2957665"/>
            <a:ext cx="3016307" cy="390033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8902DCF0-975D-48C8-9BAB-0B4CA3363735}"/>
              </a:ext>
            </a:extLst>
          </p:cNvPr>
          <p:cNvSpPr>
            <a:spLocks noGrp="1"/>
          </p:cNvSpPr>
          <p:nvPr>
            <p:ph idx="1"/>
          </p:nvPr>
        </p:nvSpPr>
        <p:spPr>
          <a:xfrm>
            <a:off x="6493164" y="1525438"/>
            <a:ext cx="5292436" cy="5109099"/>
          </a:xfrm>
        </p:spPr>
        <p:txBody>
          <a:bodyPr>
            <a:normAutofit/>
          </a:bodyPr>
          <a:lstStyle/>
          <a:p>
            <a:pPr>
              <a:buFont typeface="Wingdings" panose="05000000000000000000" pitchFamily="2" charset="2"/>
              <a:buChar char="v"/>
            </a:pPr>
            <a:r>
              <a:rPr lang="en-US" altLang="en-US" sz="2400" b="1" dirty="0"/>
              <a:t>Fire Prevention </a:t>
            </a:r>
            <a:r>
              <a:rPr lang="en-US" altLang="en-US" sz="2400" dirty="0"/>
              <a:t>- eliminating or restricting the likelihood of fire. </a:t>
            </a:r>
            <a:r>
              <a:rPr lang="en-US" altLang="en-US" sz="2400" u="sng" dirty="0"/>
              <a:t>Common Hazards:</a:t>
            </a:r>
            <a:endParaRPr lang="en-US" altLang="en-US" sz="2400" dirty="0"/>
          </a:p>
          <a:p>
            <a:pPr lvl="1">
              <a:buFont typeface="Wingdings" panose="05000000000000000000" pitchFamily="2" charset="2"/>
              <a:buChar char="ü"/>
            </a:pPr>
            <a:r>
              <a:rPr lang="en-US" altLang="en-US" sz="2000" dirty="0"/>
              <a:t>Housekeeping</a:t>
            </a:r>
          </a:p>
          <a:p>
            <a:pPr lvl="1">
              <a:buFont typeface="Wingdings" panose="05000000000000000000" pitchFamily="2" charset="2"/>
              <a:buChar char="ü"/>
            </a:pPr>
            <a:r>
              <a:rPr lang="en-US" altLang="en-US" sz="2000" dirty="0"/>
              <a:t>Smoking</a:t>
            </a:r>
          </a:p>
          <a:p>
            <a:pPr lvl="1">
              <a:buFont typeface="Wingdings" panose="05000000000000000000" pitchFamily="2" charset="2"/>
              <a:buChar char="ü"/>
            </a:pPr>
            <a:r>
              <a:rPr lang="en-US" altLang="en-US" sz="2000" dirty="0"/>
              <a:t>Clothes Dryers</a:t>
            </a:r>
          </a:p>
          <a:p>
            <a:pPr lvl="1">
              <a:buFont typeface="Wingdings" panose="05000000000000000000" pitchFamily="2" charset="2"/>
              <a:buChar char="ü"/>
            </a:pPr>
            <a:r>
              <a:rPr lang="en-US" altLang="en-US" sz="2000" dirty="0"/>
              <a:t>Flammable Liquids</a:t>
            </a:r>
          </a:p>
          <a:p>
            <a:pPr lvl="1">
              <a:buFont typeface="Wingdings" panose="05000000000000000000" pitchFamily="2" charset="2"/>
              <a:buChar char="ü"/>
            </a:pPr>
            <a:r>
              <a:rPr lang="en-US" altLang="en-US" sz="2000" dirty="0"/>
              <a:t>Electrical</a:t>
            </a:r>
          </a:p>
          <a:p>
            <a:pPr lvl="1">
              <a:buFont typeface="Wingdings" panose="05000000000000000000" pitchFamily="2" charset="2"/>
              <a:buChar char="ü"/>
            </a:pPr>
            <a:r>
              <a:rPr lang="en-US" altLang="en-US" sz="2000" dirty="0"/>
              <a:t>Heat Producing Devices</a:t>
            </a:r>
          </a:p>
          <a:p>
            <a:pPr lvl="1">
              <a:buFont typeface="Wingdings" panose="05000000000000000000" pitchFamily="2" charset="2"/>
              <a:buChar char="ü"/>
            </a:pPr>
            <a:r>
              <a:rPr lang="en-US" altLang="en-US" sz="2000" dirty="0"/>
              <a:t>Cooking</a:t>
            </a:r>
          </a:p>
          <a:p>
            <a:pPr>
              <a:buFont typeface="Wingdings" panose="05000000000000000000" pitchFamily="2" charset="2"/>
              <a:buChar char="v"/>
            </a:pPr>
            <a:r>
              <a:rPr lang="en-US" altLang="en-US" sz="2400" b="1" dirty="0"/>
              <a:t>Fire Detection </a:t>
            </a:r>
            <a:r>
              <a:rPr lang="en-US" altLang="en-US" sz="2400" dirty="0"/>
              <a:t>- detecting a fire when it starts</a:t>
            </a:r>
          </a:p>
          <a:p>
            <a:pPr>
              <a:buFont typeface="Wingdings" panose="05000000000000000000" pitchFamily="2" charset="2"/>
              <a:buChar char="v"/>
            </a:pPr>
            <a:r>
              <a:rPr lang="en-US" altLang="en-US" sz="2400" b="1" dirty="0"/>
              <a:t>Fire Suppression </a:t>
            </a:r>
            <a:r>
              <a:rPr lang="en-US" altLang="en-US" sz="2400" dirty="0"/>
              <a:t>- extinguishing a fire after it starts</a:t>
            </a:r>
          </a:p>
          <a:p>
            <a:pPr marL="0" indent="0">
              <a:buNone/>
            </a:pPr>
            <a:endParaRPr lang="en-US" sz="1000" dirty="0"/>
          </a:p>
        </p:txBody>
      </p:sp>
    </p:spTree>
    <p:extLst>
      <p:ext uri="{BB962C8B-B14F-4D97-AF65-F5344CB8AC3E}">
        <p14:creationId xmlns:p14="http://schemas.microsoft.com/office/powerpoint/2010/main" val="421880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A819-7EF1-4AB2-A17B-533AB7A28171}"/>
              </a:ext>
            </a:extLst>
          </p:cNvPr>
          <p:cNvSpPr>
            <a:spLocks noGrp="1"/>
          </p:cNvSpPr>
          <p:nvPr>
            <p:ph type="title"/>
          </p:nvPr>
        </p:nvSpPr>
        <p:spPr>
          <a:xfrm>
            <a:off x="204186" y="242597"/>
            <a:ext cx="4225770" cy="1176321"/>
          </a:xfrm>
          <a:solidFill>
            <a:schemeClr val="accent5">
              <a:lumMod val="40000"/>
              <a:lumOff val="60000"/>
            </a:schemeClr>
          </a:solidFill>
        </p:spPr>
        <p:txBody>
          <a:bodyPr>
            <a:normAutofit/>
          </a:bodyPr>
          <a:lstStyle/>
          <a:p>
            <a:pPr algn="ctr"/>
            <a:r>
              <a:rPr lang="en-US" sz="4000" b="1" dirty="0">
                <a:effectLst>
                  <a:outerShdw blurRad="38100" dist="38100" dir="2700000" algn="tl">
                    <a:srgbClr val="000000">
                      <a:alpha val="43137"/>
                    </a:srgbClr>
                  </a:outerShdw>
                </a:effectLst>
              </a:rPr>
              <a:t>Housekeeping</a:t>
            </a:r>
          </a:p>
        </p:txBody>
      </p:sp>
      <p:sp>
        <p:nvSpPr>
          <p:cNvPr id="3" name="Content Placeholder 2">
            <a:extLst>
              <a:ext uri="{FF2B5EF4-FFF2-40B4-BE49-F238E27FC236}">
                <a16:creationId xmlns:a16="http://schemas.microsoft.com/office/drawing/2014/main" id="{00188432-0A72-49C3-B0D4-D32616336F6A}"/>
              </a:ext>
            </a:extLst>
          </p:cNvPr>
          <p:cNvSpPr>
            <a:spLocks noGrp="1"/>
          </p:cNvSpPr>
          <p:nvPr>
            <p:ph idx="1"/>
          </p:nvPr>
        </p:nvSpPr>
        <p:spPr>
          <a:xfrm>
            <a:off x="204185" y="1571348"/>
            <a:ext cx="4225771" cy="5044055"/>
          </a:xfrm>
          <a:solidFill>
            <a:schemeClr val="bg1">
              <a:lumMod val="85000"/>
            </a:schemeClr>
          </a:solidFill>
        </p:spPr>
        <p:txBody>
          <a:bodyPr/>
          <a:lstStyle/>
          <a:p>
            <a:pPr marL="0" indent="0">
              <a:buClr>
                <a:srgbClr val="FF0000"/>
              </a:buClr>
              <a:buNone/>
              <a:defRPr/>
            </a:pPr>
            <a:r>
              <a:rPr lang="en-US" sz="2400" dirty="0"/>
              <a:t>Good housekeeping habits are an important part of a safe workplace.</a:t>
            </a:r>
          </a:p>
          <a:p>
            <a:pPr marL="0" indent="0">
              <a:buClr>
                <a:srgbClr val="FF0000"/>
              </a:buClr>
              <a:buNone/>
              <a:defRPr/>
            </a:pPr>
            <a:r>
              <a:rPr lang="en-US" sz="2400" b="1" i="1" dirty="0"/>
              <a:t>Why?</a:t>
            </a:r>
          </a:p>
          <a:p>
            <a:pPr marL="457200" lvl="1" indent="-285750">
              <a:buClr>
                <a:srgbClr val="FF0000"/>
              </a:buClr>
              <a:buFont typeface="Wingdings" pitchFamily="2" charset="2"/>
              <a:buChar char="Ø"/>
              <a:defRPr/>
            </a:pPr>
            <a:r>
              <a:rPr lang="en-US" dirty="0"/>
              <a:t>To reduce amounts of flammable and combustible materials.</a:t>
            </a:r>
          </a:p>
          <a:p>
            <a:pPr marL="457200" lvl="1" indent="-285750">
              <a:buClr>
                <a:srgbClr val="FF0000"/>
              </a:buClr>
              <a:buFont typeface="Wingdings" pitchFamily="2" charset="2"/>
              <a:buChar char="Ø"/>
              <a:defRPr/>
            </a:pPr>
            <a:r>
              <a:rPr lang="en-US" dirty="0"/>
              <a:t>To reduce ignition hazards.</a:t>
            </a:r>
          </a:p>
          <a:p>
            <a:pPr marL="457200" lvl="1" indent="-285750">
              <a:buClr>
                <a:srgbClr val="FF0000"/>
              </a:buClr>
              <a:buFont typeface="Wingdings" pitchFamily="2" charset="2"/>
              <a:buChar char="Ø"/>
              <a:defRPr/>
            </a:pPr>
            <a:r>
              <a:rPr lang="en-US" dirty="0"/>
              <a:t>To ensure safe emergency evacuation of occupants.</a:t>
            </a:r>
          </a:p>
          <a:p>
            <a:pPr marL="457200" lvl="1" indent="-285750">
              <a:buClr>
                <a:srgbClr val="FF0000"/>
              </a:buClr>
              <a:buFont typeface="Wingdings" pitchFamily="2" charset="2"/>
              <a:buChar char="Ø"/>
              <a:defRPr/>
            </a:pPr>
            <a:r>
              <a:rPr lang="en-US" dirty="0"/>
              <a:t>To allow for quick emergency response.</a:t>
            </a:r>
          </a:p>
          <a:p>
            <a:pPr marL="0" indent="0">
              <a:buNone/>
            </a:pPr>
            <a:endParaRPr lang="en-US" dirty="0"/>
          </a:p>
        </p:txBody>
      </p:sp>
      <p:pic>
        <p:nvPicPr>
          <p:cNvPr id="5" name="Picture 4">
            <a:extLst>
              <a:ext uri="{FF2B5EF4-FFF2-40B4-BE49-F238E27FC236}">
                <a16:creationId xmlns:a16="http://schemas.microsoft.com/office/drawing/2014/main" id="{E7C2C007-E842-4051-9751-5D635EB5A8F8}"/>
              </a:ext>
            </a:extLst>
          </p:cNvPr>
          <p:cNvPicPr>
            <a:picLocks noChangeAspect="1"/>
          </p:cNvPicPr>
          <p:nvPr/>
        </p:nvPicPr>
        <p:blipFill>
          <a:blip r:embed="rId2"/>
          <a:stretch>
            <a:fillRect/>
          </a:stretch>
        </p:blipFill>
        <p:spPr>
          <a:xfrm>
            <a:off x="5102776" y="3429000"/>
            <a:ext cx="3258335" cy="33193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3D6C749-D27C-43E9-A1AB-880CB5C3DD30}"/>
              </a:ext>
            </a:extLst>
          </p:cNvPr>
          <p:cNvPicPr>
            <a:picLocks noChangeAspect="1"/>
          </p:cNvPicPr>
          <p:nvPr/>
        </p:nvPicPr>
        <p:blipFill>
          <a:blip r:embed="rId3"/>
          <a:stretch>
            <a:fillRect/>
          </a:stretch>
        </p:blipFill>
        <p:spPr>
          <a:xfrm>
            <a:off x="8166994" y="162425"/>
            <a:ext cx="3718993" cy="319866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2BF9800-B13C-4A61-B73A-7E7C0F579298}"/>
              </a:ext>
            </a:extLst>
          </p:cNvPr>
          <p:cNvPicPr>
            <a:picLocks noChangeAspect="1"/>
          </p:cNvPicPr>
          <p:nvPr/>
        </p:nvPicPr>
        <p:blipFill>
          <a:blip r:embed="rId4"/>
          <a:stretch>
            <a:fillRect/>
          </a:stretch>
        </p:blipFill>
        <p:spPr>
          <a:xfrm>
            <a:off x="8630817" y="3440472"/>
            <a:ext cx="2976465" cy="331663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E700C4F-766A-4256-868C-F4932FAF6625}"/>
              </a:ext>
            </a:extLst>
          </p:cNvPr>
          <p:cNvPicPr>
            <a:picLocks noChangeAspect="1"/>
          </p:cNvPicPr>
          <p:nvPr/>
        </p:nvPicPr>
        <p:blipFill>
          <a:blip r:embed="rId5"/>
          <a:stretch>
            <a:fillRect/>
          </a:stretch>
        </p:blipFill>
        <p:spPr>
          <a:xfrm>
            <a:off x="5102776" y="162425"/>
            <a:ext cx="2874897" cy="3203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36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DE8D-E09D-43EC-8D00-9BB80256FAB0}"/>
              </a:ext>
            </a:extLst>
          </p:cNvPr>
          <p:cNvSpPr>
            <a:spLocks noGrp="1"/>
          </p:cNvSpPr>
          <p:nvPr>
            <p:ph type="title"/>
          </p:nvPr>
        </p:nvSpPr>
        <p:spPr>
          <a:xfrm>
            <a:off x="4820576" y="159799"/>
            <a:ext cx="7279688" cy="1411550"/>
          </a:xfrm>
          <a:solidFill>
            <a:schemeClr val="accent5">
              <a:lumMod val="40000"/>
              <a:lumOff val="60000"/>
            </a:schemeClr>
          </a:solidFill>
        </p:spPr>
        <p:txBody>
          <a:bodyPr>
            <a:normAutofit/>
          </a:bodyPr>
          <a:lstStyle/>
          <a:p>
            <a:pPr algn="ctr"/>
            <a:r>
              <a:rPr lang="en-US" altLang="en-US" sz="3600" b="1" dirty="0">
                <a:cs typeface="Tunga" panose="020B0502040204020203" pitchFamily="34" charset="0"/>
              </a:rPr>
              <a:t>General Housekeeping Guidelines</a:t>
            </a:r>
            <a:endParaRPr lang="en-US" sz="3600" b="1" dirty="0"/>
          </a:p>
        </p:txBody>
      </p:sp>
      <p:sp>
        <p:nvSpPr>
          <p:cNvPr id="3" name="Content Placeholder 2">
            <a:extLst>
              <a:ext uri="{FF2B5EF4-FFF2-40B4-BE49-F238E27FC236}">
                <a16:creationId xmlns:a16="http://schemas.microsoft.com/office/drawing/2014/main" id="{ED758E5E-4EB0-4729-9F58-34E113468B80}"/>
              </a:ext>
            </a:extLst>
          </p:cNvPr>
          <p:cNvSpPr>
            <a:spLocks noGrp="1"/>
          </p:cNvSpPr>
          <p:nvPr>
            <p:ph idx="1"/>
          </p:nvPr>
        </p:nvSpPr>
        <p:spPr>
          <a:xfrm>
            <a:off x="4820577" y="1748901"/>
            <a:ext cx="6995602" cy="4949299"/>
          </a:xfrm>
        </p:spPr>
        <p:txBody>
          <a:bodyPr>
            <a:normAutofit/>
          </a:bodyPr>
          <a:lstStyle/>
          <a:p>
            <a:pPr marL="285750" indent="-285750">
              <a:buClr>
                <a:srgbClr val="FF0000"/>
              </a:buClr>
              <a:buFont typeface="Wingdings" pitchFamily="2" charset="2"/>
              <a:buChar char="Ø"/>
              <a:defRPr/>
            </a:pPr>
            <a:r>
              <a:rPr lang="en-US" sz="2400" dirty="0"/>
              <a:t>Work areas, aisles, walkways, stairways, and equipment should be kept clear of loose materials, trash, scraps, etc.</a:t>
            </a:r>
          </a:p>
          <a:p>
            <a:pPr marL="285750" indent="-285750">
              <a:buClr>
                <a:srgbClr val="FF0000"/>
              </a:buClr>
              <a:buFont typeface="Wingdings" pitchFamily="2" charset="2"/>
              <a:buChar char="Ø"/>
              <a:defRPr/>
            </a:pPr>
            <a:r>
              <a:rPr lang="en-US" sz="2400" b="1" dirty="0"/>
              <a:t>Never block aisles, fire exits, emergency equipment, or alarm pull stations with equipment or materials.</a:t>
            </a:r>
            <a:endParaRPr lang="en-US" sz="2400" dirty="0"/>
          </a:p>
          <a:p>
            <a:pPr marL="285750" indent="-285750">
              <a:buClr>
                <a:srgbClr val="FF0000"/>
              </a:buClr>
              <a:buFont typeface="Wingdings" pitchFamily="2" charset="2"/>
              <a:buChar char="Ø"/>
              <a:defRPr/>
            </a:pPr>
            <a:r>
              <a:rPr lang="en-US" sz="2400" dirty="0"/>
              <a:t>Avoid build up of combustible trash and waste such as paper, wood, cardboard, etc.</a:t>
            </a:r>
          </a:p>
          <a:p>
            <a:pPr marL="285750" indent="-285750">
              <a:buClr>
                <a:srgbClr val="FF0000"/>
              </a:buClr>
              <a:buFont typeface="Wingdings" pitchFamily="2" charset="2"/>
              <a:buChar char="Ø"/>
              <a:defRPr/>
            </a:pPr>
            <a:r>
              <a:rPr lang="en-US" sz="2400" dirty="0"/>
              <a:t>Clean up all spills such as grease, oil, or water immediately. </a:t>
            </a:r>
          </a:p>
          <a:p>
            <a:pPr marL="285750" indent="-285750">
              <a:buClr>
                <a:srgbClr val="FF0000"/>
              </a:buClr>
              <a:buFont typeface="Wingdings" pitchFamily="2" charset="2"/>
              <a:buChar char="Ø"/>
              <a:defRPr/>
            </a:pPr>
            <a:r>
              <a:rPr lang="en-US" sz="2400" dirty="0"/>
              <a:t>Keep use and storage of flammable and combustible materials to a minimum.</a:t>
            </a:r>
          </a:p>
        </p:txBody>
      </p:sp>
      <p:pic>
        <p:nvPicPr>
          <p:cNvPr id="4" name="Picture 3">
            <a:extLst>
              <a:ext uri="{FF2B5EF4-FFF2-40B4-BE49-F238E27FC236}">
                <a16:creationId xmlns:a16="http://schemas.microsoft.com/office/drawing/2014/main" id="{FD63A402-A5DF-4014-83A9-FB3EA83EB332}"/>
              </a:ext>
            </a:extLst>
          </p:cNvPr>
          <p:cNvPicPr>
            <a:picLocks noChangeAspect="1"/>
          </p:cNvPicPr>
          <p:nvPr/>
        </p:nvPicPr>
        <p:blipFill rotWithShape="1">
          <a:blip r:embed="rId2"/>
          <a:srcRect l="8214" r="1661"/>
          <a:stretch/>
        </p:blipFill>
        <p:spPr>
          <a:xfrm>
            <a:off x="20" y="10"/>
            <a:ext cx="4635571" cy="6857990"/>
          </a:xfrm>
          <a:prstGeom prst="rect">
            <a:avLst/>
          </a:prstGeom>
          <a:effectLst/>
        </p:spPr>
      </p:pic>
    </p:spTree>
    <p:extLst>
      <p:ext uri="{BB962C8B-B14F-4D97-AF65-F5344CB8AC3E}">
        <p14:creationId xmlns:p14="http://schemas.microsoft.com/office/powerpoint/2010/main" val="393957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074A-48C7-47A5-8B4E-2CCC674C4F67}"/>
              </a:ext>
            </a:extLst>
          </p:cNvPr>
          <p:cNvSpPr>
            <a:spLocks noGrp="1"/>
          </p:cNvSpPr>
          <p:nvPr>
            <p:ph type="title"/>
          </p:nvPr>
        </p:nvSpPr>
        <p:spPr>
          <a:xfrm>
            <a:off x="363984" y="1"/>
            <a:ext cx="5245237" cy="2128888"/>
          </a:xfrm>
        </p:spPr>
        <p:txBody>
          <a:bodyPr>
            <a:normAutofit/>
          </a:bodyPr>
          <a:lstStyle/>
          <a:p>
            <a:pPr algn="ctr"/>
            <a:r>
              <a:rPr lang="en-US" altLang="en-US" b="1" dirty="0">
                <a:effectLst>
                  <a:outerShdw blurRad="38100" dist="38100" dir="2700000" algn="tl">
                    <a:srgbClr val="000000">
                      <a:alpha val="43137"/>
                    </a:srgbClr>
                  </a:outerShdw>
                </a:effectLst>
                <a:cs typeface="Tunga" panose="020B0502040204020203" pitchFamily="34" charset="0"/>
              </a:rPr>
              <a:t>Storage Guidelines</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B96075B-434C-480A-9282-631F3D2B6487}"/>
              </a:ext>
            </a:extLst>
          </p:cNvPr>
          <p:cNvSpPr>
            <a:spLocks noGrp="1"/>
          </p:cNvSpPr>
          <p:nvPr>
            <p:ph idx="1"/>
          </p:nvPr>
        </p:nvSpPr>
        <p:spPr>
          <a:xfrm>
            <a:off x="363984" y="1642369"/>
            <a:ext cx="5879914" cy="5007006"/>
          </a:xfrm>
        </p:spPr>
        <p:txBody>
          <a:bodyPr anchor="t">
            <a:normAutofit/>
          </a:bodyPr>
          <a:lstStyle/>
          <a:p>
            <a:pPr marL="285750" indent="-285750">
              <a:buClr>
                <a:srgbClr val="FF0000"/>
              </a:buClr>
              <a:buFont typeface="Wingdings" pitchFamily="2" charset="2"/>
              <a:buChar char="Ø"/>
              <a:defRPr/>
            </a:pPr>
            <a:r>
              <a:rPr lang="en-US" sz="2400" dirty="0"/>
              <a:t>No storage is allowed in corridors, or stairwells. </a:t>
            </a:r>
          </a:p>
          <a:p>
            <a:pPr marL="285750" indent="-285750">
              <a:buClr>
                <a:srgbClr val="FF0000"/>
              </a:buClr>
              <a:buFont typeface="Wingdings" pitchFamily="2" charset="2"/>
              <a:buChar char="Ø"/>
              <a:defRPr/>
            </a:pPr>
            <a:r>
              <a:rPr lang="en-US" sz="2400" dirty="0"/>
              <a:t>Storage must not exceed 18” below sprinkler heads or smoke detectors.  </a:t>
            </a:r>
          </a:p>
          <a:p>
            <a:pPr marL="285750" indent="-285750">
              <a:buClr>
                <a:srgbClr val="FF0000"/>
              </a:buClr>
              <a:buFont typeface="Wingdings" pitchFamily="2" charset="2"/>
              <a:buChar char="Ø"/>
              <a:defRPr/>
            </a:pPr>
            <a:r>
              <a:rPr lang="en-US" sz="2400" dirty="0"/>
              <a:t>All storage must be at least 3’ from electrical panels and maintain at least 3’ clearance from heating surfaces and lighting fixtures.</a:t>
            </a:r>
          </a:p>
          <a:p>
            <a:pPr marL="285750" indent="-285750">
              <a:buClr>
                <a:srgbClr val="FF0000"/>
              </a:buClr>
              <a:buFont typeface="Wingdings" pitchFamily="2" charset="2"/>
              <a:buChar char="Ø"/>
              <a:defRPr/>
            </a:pPr>
            <a:r>
              <a:rPr lang="en-US" sz="2400" dirty="0"/>
              <a:t>Storage of combustible materials in mechanical rooms is prohibited.</a:t>
            </a:r>
          </a:p>
          <a:p>
            <a:pPr marL="285750" indent="-285750">
              <a:buClr>
                <a:srgbClr val="FF0000"/>
              </a:buClr>
              <a:buFont typeface="Wingdings" pitchFamily="2" charset="2"/>
              <a:buChar char="Ø"/>
              <a:defRPr/>
            </a:pPr>
            <a:endParaRPr lang="en-US" sz="1800" dirty="0"/>
          </a:p>
          <a:p>
            <a:pPr marL="0" indent="0">
              <a:buNone/>
            </a:pPr>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171ACED-7C55-43D0-8968-6428AA27BED6}"/>
              </a:ext>
            </a:extLst>
          </p:cNvPr>
          <p:cNvPicPr>
            <a:picLocks noChangeAspect="1"/>
          </p:cNvPicPr>
          <p:nvPr/>
        </p:nvPicPr>
        <p:blipFill rotWithShape="1">
          <a:blip r:embed="rId2"/>
          <a:srcRect l="9778" r="2261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84952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D29B-9F95-4BC9-8BB4-903DE31CFE88}"/>
              </a:ext>
            </a:extLst>
          </p:cNvPr>
          <p:cNvSpPr>
            <a:spLocks noGrp="1"/>
          </p:cNvSpPr>
          <p:nvPr>
            <p:ph type="title"/>
          </p:nvPr>
        </p:nvSpPr>
        <p:spPr>
          <a:xfrm>
            <a:off x="390617" y="523783"/>
            <a:ext cx="5685920" cy="1198485"/>
          </a:xfrm>
        </p:spPr>
        <p:txBody>
          <a:bodyPr>
            <a:normAutofit fontScale="90000"/>
          </a:bodyPr>
          <a:lstStyle/>
          <a:p>
            <a:pPr algn="ctr"/>
            <a:r>
              <a:rPr lang="en-US" b="1" dirty="0">
                <a:effectLst>
                  <a:outerShdw blurRad="38100" dist="38100" dir="2700000" algn="tl">
                    <a:srgbClr val="000000">
                      <a:alpha val="43137"/>
                    </a:srgbClr>
                  </a:outerShdw>
                </a:effectLst>
              </a:rPr>
              <a:t>Flammable and Combustible Liquids</a:t>
            </a:r>
          </a:p>
        </p:txBody>
      </p:sp>
      <p:sp>
        <p:nvSpPr>
          <p:cNvPr id="3" name="Content Placeholder 2">
            <a:extLst>
              <a:ext uri="{FF2B5EF4-FFF2-40B4-BE49-F238E27FC236}">
                <a16:creationId xmlns:a16="http://schemas.microsoft.com/office/drawing/2014/main" id="{E947BC64-95BE-471F-B339-04DD09A89C28}"/>
              </a:ext>
            </a:extLst>
          </p:cNvPr>
          <p:cNvSpPr>
            <a:spLocks noGrp="1"/>
          </p:cNvSpPr>
          <p:nvPr>
            <p:ph idx="1"/>
          </p:nvPr>
        </p:nvSpPr>
        <p:spPr>
          <a:xfrm>
            <a:off x="493950" y="1997475"/>
            <a:ext cx="5818073" cy="4802819"/>
          </a:xfrm>
        </p:spPr>
        <p:txBody>
          <a:bodyPr anchor="t">
            <a:normAutofit/>
          </a:bodyPr>
          <a:lstStyle/>
          <a:p>
            <a:pPr marL="285750" indent="-285750">
              <a:buClr>
                <a:srgbClr val="FF0000"/>
              </a:buClr>
              <a:buFont typeface="Wingdings" pitchFamily="2" charset="2"/>
              <a:buChar char="Ø"/>
              <a:defRPr/>
            </a:pPr>
            <a:r>
              <a:rPr lang="en-US" sz="2400" dirty="0"/>
              <a:t>Flammable and combustible liquids are fuel sources for fires and are present in almost every workplace.</a:t>
            </a:r>
          </a:p>
          <a:p>
            <a:pPr marL="285750" indent="-285750">
              <a:buClr>
                <a:srgbClr val="FF0000"/>
              </a:buClr>
              <a:buFont typeface="Wingdings" pitchFamily="2" charset="2"/>
              <a:buChar char="Ø"/>
              <a:defRPr/>
            </a:pPr>
            <a:r>
              <a:rPr lang="en-US" sz="2400" dirty="0"/>
              <a:t>It is important to understand what materials are in your work area. </a:t>
            </a:r>
          </a:p>
          <a:p>
            <a:pPr marL="635508" lvl="1" indent="-342900">
              <a:spcAft>
                <a:spcPts val="0"/>
              </a:spcAft>
              <a:buClr>
                <a:srgbClr val="FF0000"/>
              </a:buClr>
              <a:buFont typeface="Wingdings" panose="05000000000000000000" pitchFamily="2" charset="2"/>
              <a:buChar char="ü"/>
              <a:defRPr/>
            </a:pPr>
            <a:r>
              <a:rPr lang="en-US" dirty="0"/>
              <a:t>Paints</a:t>
            </a:r>
          </a:p>
          <a:p>
            <a:pPr marL="635508" lvl="1" indent="-342900">
              <a:spcAft>
                <a:spcPts val="0"/>
              </a:spcAft>
              <a:buClr>
                <a:srgbClr val="FF0000"/>
              </a:buClr>
              <a:buFont typeface="Wingdings" panose="05000000000000000000" pitchFamily="2" charset="2"/>
              <a:buChar char="ü"/>
              <a:defRPr/>
            </a:pPr>
            <a:r>
              <a:rPr lang="en-US" dirty="0"/>
              <a:t>Gasoline</a:t>
            </a:r>
            <a:endParaRPr lang="en-US" sz="2400" dirty="0"/>
          </a:p>
          <a:p>
            <a:pPr marL="285750" indent="-285750">
              <a:buClr>
                <a:srgbClr val="FF0000"/>
              </a:buClr>
              <a:buFont typeface="Wingdings" pitchFamily="2" charset="2"/>
              <a:buChar char="Ø"/>
              <a:defRPr/>
            </a:pPr>
            <a:r>
              <a:rPr lang="en-US" sz="2400" dirty="0"/>
              <a:t>The volatility of flammable and combustible liquids requires special storage and handling requirements.  </a:t>
            </a:r>
          </a:p>
          <a:p>
            <a:pPr marL="0" indent="0">
              <a:buNone/>
            </a:pPr>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4F0E768-86A5-4996-B1D8-0DB9B254EFEF}"/>
              </a:ext>
            </a:extLst>
          </p:cNvPr>
          <p:cNvPicPr>
            <a:picLocks noChangeAspect="1"/>
          </p:cNvPicPr>
          <p:nvPr/>
        </p:nvPicPr>
        <p:blipFill rotWithShape="1">
          <a:blip r:embed="rId2"/>
          <a:srcRect l="6344" r="2961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974091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947</Words>
  <Application>Microsoft Office PowerPoint</Application>
  <PresentationFormat>Widescreen</PresentationFormat>
  <Paragraphs>111</Paragraphs>
  <Slides>19</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Tw Cen MT</vt:lpstr>
      <vt:lpstr>Wingdings</vt:lpstr>
      <vt:lpstr>Office Theme</vt:lpstr>
      <vt:lpstr>Fire Safety &amp; Prevention Training</vt:lpstr>
      <vt:lpstr>Training Objectives: </vt:lpstr>
      <vt:lpstr>Fire Prevention Goals</vt:lpstr>
      <vt:lpstr>The Strategy of Preventing a Fire</vt:lpstr>
      <vt:lpstr>Functions of  Fire Protection</vt:lpstr>
      <vt:lpstr>Housekeeping</vt:lpstr>
      <vt:lpstr>General Housekeeping Guidelines</vt:lpstr>
      <vt:lpstr>Storage Guidelines</vt:lpstr>
      <vt:lpstr>Flammable and Combustible Liquids</vt:lpstr>
      <vt:lpstr>Electrical </vt:lpstr>
      <vt:lpstr>Electrical – Extension Cords</vt:lpstr>
      <vt:lpstr>Fire Protection Equipment</vt:lpstr>
      <vt:lpstr>ABC’s of Fire Extinguishers   (Classifications  &amp; Symbols)</vt:lpstr>
      <vt:lpstr>How to Use a Fire Extinguisher</vt:lpstr>
      <vt:lpstr>How to Use a Fire Extinguisher   Remember to P.A.S.S.</vt:lpstr>
      <vt:lpstr>Guidelines for Fighting Fires</vt:lpstr>
      <vt:lpstr>Never fight a fire if…</vt:lpstr>
      <vt:lpstr>Emergency Escape Routes</vt:lpstr>
      <vt:lpstr>When Fire Strikes, Get Out and Stay 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Beamer, Rebecca</dc:creator>
  <cp:lastModifiedBy>Beamer, Rebecca</cp:lastModifiedBy>
  <cp:revision>25</cp:revision>
  <dcterms:created xsi:type="dcterms:W3CDTF">2021-07-30T15:10:28Z</dcterms:created>
  <dcterms:modified xsi:type="dcterms:W3CDTF">2021-08-02T13:06:30Z</dcterms:modified>
</cp:coreProperties>
</file>