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58" r:id="rId5"/>
    <p:sldId id="260" r:id="rId6"/>
    <p:sldId id="261" r:id="rId7"/>
    <p:sldId id="262" r:id="rId8"/>
    <p:sldId id="263" r:id="rId9"/>
    <p:sldId id="264" r:id="rId10"/>
    <p:sldId id="265" r:id="rId11"/>
    <p:sldId id="266" r:id="rId12"/>
    <p:sldId id="268" r:id="rId13"/>
    <p:sldId id="271" r:id="rId14"/>
    <p:sldId id="270" r:id="rId15"/>
    <p:sldId id="272" r:id="rId16"/>
    <p:sldId id="280" r:id="rId17"/>
    <p:sldId id="279" r:id="rId18"/>
    <p:sldId id="269" r:id="rId19"/>
    <p:sldId id="273" r:id="rId20"/>
    <p:sldId id="274" r:id="rId21"/>
    <p:sldId id="275" r:id="rId22"/>
    <p:sldId id="276" r:id="rId23"/>
    <p:sldId id="277" r:id="rId24"/>
    <p:sldId id="267" r:id="rId25"/>
    <p:sldId id="278" r:id="rId26"/>
    <p:sldId id="282" r:id="rId27"/>
    <p:sldId id="28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2045" autoAdjust="0"/>
  </p:normalViewPr>
  <p:slideViewPr>
    <p:cSldViewPr snapToGrid="0">
      <p:cViewPr varScale="1">
        <p:scale>
          <a:sx n="70" d="100"/>
          <a:sy n="70" d="100"/>
        </p:scale>
        <p:origin x="20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2F7C8-3698-468E-BF12-782B0C0476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932E05-698F-4A2D-9B3F-995A046192BA}">
      <dgm:prSet/>
      <dgm:spPr/>
      <dgm:t>
        <a:bodyPr/>
        <a:lstStyle/>
        <a:p>
          <a:pPr>
            <a:lnSpc>
              <a:spcPct val="100000"/>
            </a:lnSpc>
          </a:pPr>
          <a:r>
            <a:rPr lang="en-US" dirty="0"/>
            <a:t>Differentiate between exceptional and poor customer service</a:t>
          </a:r>
        </a:p>
      </dgm:t>
    </dgm:pt>
    <dgm:pt modelId="{57C220DF-BAD1-4FC5-A4B4-D3E8D125C521}" type="parTrans" cxnId="{C7D04875-2BEC-4487-8697-60134A5F8B56}">
      <dgm:prSet/>
      <dgm:spPr/>
      <dgm:t>
        <a:bodyPr/>
        <a:lstStyle/>
        <a:p>
          <a:endParaRPr lang="en-US"/>
        </a:p>
      </dgm:t>
    </dgm:pt>
    <dgm:pt modelId="{87F93C1B-4972-4F8A-B728-FF0A325E28A2}" type="sibTrans" cxnId="{C7D04875-2BEC-4487-8697-60134A5F8B56}">
      <dgm:prSet/>
      <dgm:spPr/>
      <dgm:t>
        <a:bodyPr/>
        <a:lstStyle/>
        <a:p>
          <a:endParaRPr lang="en-US"/>
        </a:p>
      </dgm:t>
    </dgm:pt>
    <dgm:pt modelId="{CA6BE56D-239B-4E21-B2AD-D786B8998573}">
      <dgm:prSet/>
      <dgm:spPr/>
      <dgm:t>
        <a:bodyPr/>
        <a:lstStyle/>
        <a:p>
          <a:pPr>
            <a:lnSpc>
              <a:spcPct val="100000"/>
            </a:lnSpc>
          </a:pPr>
          <a:r>
            <a:rPr lang="en-US" dirty="0"/>
            <a:t>Identify who our customers are</a:t>
          </a:r>
        </a:p>
      </dgm:t>
    </dgm:pt>
    <dgm:pt modelId="{2903CCBB-A7AE-42FC-91A7-F66940BD6858}" type="parTrans" cxnId="{2A8D9F22-B28D-4DD7-8DA7-9D45602555DD}">
      <dgm:prSet/>
      <dgm:spPr/>
      <dgm:t>
        <a:bodyPr/>
        <a:lstStyle/>
        <a:p>
          <a:endParaRPr lang="en-US"/>
        </a:p>
      </dgm:t>
    </dgm:pt>
    <dgm:pt modelId="{0C4AEF4A-19BB-4BAB-A444-7702E7FBE50B}" type="sibTrans" cxnId="{2A8D9F22-B28D-4DD7-8DA7-9D45602555DD}">
      <dgm:prSet/>
      <dgm:spPr/>
      <dgm:t>
        <a:bodyPr/>
        <a:lstStyle/>
        <a:p>
          <a:endParaRPr lang="en-US"/>
        </a:p>
      </dgm:t>
    </dgm:pt>
    <dgm:pt modelId="{6C8F312F-C1CD-462A-8606-EDF8D3392E7D}">
      <dgm:prSet/>
      <dgm:spPr/>
      <dgm:t>
        <a:bodyPr/>
        <a:lstStyle/>
        <a:p>
          <a:pPr>
            <a:lnSpc>
              <a:spcPct val="100000"/>
            </a:lnSpc>
          </a:pPr>
          <a:r>
            <a:rPr lang="en-US" dirty="0"/>
            <a:t>Understand the Foundation of Gold Standard Service &amp; PPWR</a:t>
          </a:r>
        </a:p>
      </dgm:t>
    </dgm:pt>
    <dgm:pt modelId="{61F6F596-0827-48C3-9B96-E8192918C47A}" type="parTrans" cxnId="{9A24AE94-97E1-4851-8730-41E085F2B470}">
      <dgm:prSet/>
      <dgm:spPr/>
      <dgm:t>
        <a:bodyPr/>
        <a:lstStyle/>
        <a:p>
          <a:endParaRPr lang="en-US"/>
        </a:p>
      </dgm:t>
    </dgm:pt>
    <dgm:pt modelId="{0B4B506E-BF03-411D-AB11-B9EDC48035A9}" type="sibTrans" cxnId="{9A24AE94-97E1-4851-8730-41E085F2B470}">
      <dgm:prSet/>
      <dgm:spPr/>
      <dgm:t>
        <a:bodyPr/>
        <a:lstStyle/>
        <a:p>
          <a:endParaRPr lang="en-US"/>
        </a:p>
      </dgm:t>
    </dgm:pt>
    <dgm:pt modelId="{D0B2FEB1-76C9-474B-BFF1-ECA2155352B6}">
      <dgm:prSet/>
      <dgm:spPr/>
      <dgm:t>
        <a:bodyPr/>
        <a:lstStyle/>
        <a:p>
          <a:pPr>
            <a:lnSpc>
              <a:spcPct val="100000"/>
            </a:lnSpc>
          </a:pPr>
          <a:r>
            <a:rPr lang="en-US" dirty="0"/>
            <a:t>Identify key concepts for greeting customers, offering services, and handling requests</a:t>
          </a:r>
        </a:p>
      </dgm:t>
    </dgm:pt>
    <dgm:pt modelId="{C0168EC5-E220-49E1-9E40-1BA03E8B9BBC}" type="parTrans" cxnId="{E460B7CB-5143-4EBB-BFC3-B275AB1ABB38}">
      <dgm:prSet/>
      <dgm:spPr/>
      <dgm:t>
        <a:bodyPr/>
        <a:lstStyle/>
        <a:p>
          <a:endParaRPr lang="en-US"/>
        </a:p>
      </dgm:t>
    </dgm:pt>
    <dgm:pt modelId="{AB81DBF5-B5B3-472B-9EFE-6A55D516E5E2}" type="sibTrans" cxnId="{E460B7CB-5143-4EBB-BFC3-B275AB1ABB38}">
      <dgm:prSet/>
      <dgm:spPr/>
      <dgm:t>
        <a:bodyPr/>
        <a:lstStyle/>
        <a:p>
          <a:endParaRPr lang="en-US"/>
        </a:p>
      </dgm:t>
    </dgm:pt>
    <dgm:pt modelId="{273EA806-444D-4B38-8274-E1DA9C0D52B5}">
      <dgm:prSet/>
      <dgm:spPr/>
      <dgm:t>
        <a:bodyPr/>
        <a:lstStyle/>
        <a:p>
          <a:pPr>
            <a:lnSpc>
              <a:spcPct val="100000"/>
            </a:lnSpc>
          </a:pPr>
          <a:r>
            <a:rPr lang="en-US" dirty="0"/>
            <a:t>Demonstrate “How NOT to say No” </a:t>
          </a:r>
        </a:p>
      </dgm:t>
    </dgm:pt>
    <dgm:pt modelId="{08B25C4C-EC36-496A-ACCA-918449B76DEB}" type="parTrans" cxnId="{9AE9531D-90BC-48E6-8EFC-CB1937585D18}">
      <dgm:prSet/>
      <dgm:spPr/>
      <dgm:t>
        <a:bodyPr/>
        <a:lstStyle/>
        <a:p>
          <a:endParaRPr lang="en-US"/>
        </a:p>
      </dgm:t>
    </dgm:pt>
    <dgm:pt modelId="{6ABED2A5-F127-4BC9-904C-2000FCB5E72A}" type="sibTrans" cxnId="{9AE9531D-90BC-48E6-8EFC-CB1937585D18}">
      <dgm:prSet/>
      <dgm:spPr/>
      <dgm:t>
        <a:bodyPr/>
        <a:lstStyle/>
        <a:p>
          <a:endParaRPr lang="en-US"/>
        </a:p>
      </dgm:t>
    </dgm:pt>
    <dgm:pt modelId="{A741D87D-7236-4D12-A339-DBFB0E4883DE}">
      <dgm:prSet/>
      <dgm:spPr/>
      <dgm:t>
        <a:bodyPr/>
        <a:lstStyle/>
        <a:p>
          <a:pPr>
            <a:lnSpc>
              <a:spcPct val="100000"/>
            </a:lnSpc>
          </a:pPr>
          <a:r>
            <a:rPr lang="en-US" dirty="0"/>
            <a:t>Demonstrate appropriate steps to Take the HEAT (angry customers)</a:t>
          </a:r>
        </a:p>
      </dgm:t>
    </dgm:pt>
    <dgm:pt modelId="{5D1209CA-31B1-4C3B-939E-0051849081B2}" type="parTrans" cxnId="{5ADF1504-3438-4E67-A084-35EE5F231C23}">
      <dgm:prSet/>
      <dgm:spPr/>
      <dgm:t>
        <a:bodyPr/>
        <a:lstStyle/>
        <a:p>
          <a:endParaRPr lang="en-US"/>
        </a:p>
      </dgm:t>
    </dgm:pt>
    <dgm:pt modelId="{98BB9D8D-F7E9-41D1-87E8-6D8BFC45968A}" type="sibTrans" cxnId="{5ADF1504-3438-4E67-A084-35EE5F231C23}">
      <dgm:prSet/>
      <dgm:spPr/>
      <dgm:t>
        <a:bodyPr/>
        <a:lstStyle/>
        <a:p>
          <a:endParaRPr lang="en-US"/>
        </a:p>
      </dgm:t>
    </dgm:pt>
    <dgm:pt modelId="{6CA40003-640F-458F-B5D9-3D5F53B20335}">
      <dgm:prSet/>
      <dgm:spPr/>
      <dgm:t>
        <a:bodyPr/>
        <a:lstStyle/>
        <a:p>
          <a:pPr>
            <a:lnSpc>
              <a:spcPct val="100000"/>
            </a:lnSpc>
          </a:pPr>
          <a:r>
            <a:rPr lang="en-US" dirty="0"/>
            <a:t>Identify ways to cope in stressful situations</a:t>
          </a:r>
        </a:p>
      </dgm:t>
    </dgm:pt>
    <dgm:pt modelId="{B3A81B84-B7DE-4E1C-926F-DCDD32185592}" type="parTrans" cxnId="{0C99A677-BCB2-45BF-BA2B-FFC7E37D81CD}">
      <dgm:prSet/>
      <dgm:spPr/>
      <dgm:t>
        <a:bodyPr/>
        <a:lstStyle/>
        <a:p>
          <a:endParaRPr lang="en-US"/>
        </a:p>
      </dgm:t>
    </dgm:pt>
    <dgm:pt modelId="{FC51EE29-EF30-4964-B5B1-F049FC840C40}" type="sibTrans" cxnId="{0C99A677-BCB2-45BF-BA2B-FFC7E37D81CD}">
      <dgm:prSet/>
      <dgm:spPr/>
      <dgm:t>
        <a:bodyPr/>
        <a:lstStyle/>
        <a:p>
          <a:endParaRPr lang="en-US"/>
        </a:p>
      </dgm:t>
    </dgm:pt>
    <dgm:pt modelId="{4AA8D5D6-9A44-486D-9D46-2C0CD3BC7CC1}" type="pres">
      <dgm:prSet presAssocID="{CD22F7C8-3698-468E-BF12-782B0C0476C7}" presName="root" presStyleCnt="0">
        <dgm:presLayoutVars>
          <dgm:dir/>
          <dgm:resizeHandles val="exact"/>
        </dgm:presLayoutVars>
      </dgm:prSet>
      <dgm:spPr/>
    </dgm:pt>
    <dgm:pt modelId="{87837E2B-861C-4490-B809-FACBCFF1E135}" type="pres">
      <dgm:prSet presAssocID="{65932E05-698F-4A2D-9B3F-995A046192BA}" presName="compNode" presStyleCnt="0"/>
      <dgm:spPr/>
    </dgm:pt>
    <dgm:pt modelId="{00BEF2B3-5F80-45E2-B42C-D242D5165925}" type="pres">
      <dgm:prSet presAssocID="{65932E05-698F-4A2D-9B3F-995A046192BA}" presName="bgRect" presStyleLbl="bgShp" presStyleIdx="0" presStyleCnt="7"/>
      <dgm:spPr/>
    </dgm:pt>
    <dgm:pt modelId="{FCC7EA4B-3544-4444-B1BF-CB78151F15B5}" type="pres">
      <dgm:prSet presAssocID="{65932E05-698F-4A2D-9B3F-995A046192B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d Face with No Fill"/>
        </a:ext>
      </dgm:extLst>
    </dgm:pt>
    <dgm:pt modelId="{0CA25007-2E6F-4996-A9DC-45E14F1262C9}" type="pres">
      <dgm:prSet presAssocID="{65932E05-698F-4A2D-9B3F-995A046192BA}" presName="spaceRect" presStyleCnt="0"/>
      <dgm:spPr/>
    </dgm:pt>
    <dgm:pt modelId="{EFB49E9F-98BB-4747-9F36-32986B8E2E5B}" type="pres">
      <dgm:prSet presAssocID="{65932E05-698F-4A2D-9B3F-995A046192BA}" presName="parTx" presStyleLbl="revTx" presStyleIdx="0" presStyleCnt="7" custFlipHor="1" custScaleX="100000">
        <dgm:presLayoutVars>
          <dgm:chMax val="0"/>
          <dgm:chPref val="0"/>
        </dgm:presLayoutVars>
      </dgm:prSet>
      <dgm:spPr/>
    </dgm:pt>
    <dgm:pt modelId="{D31E5DFD-8F97-452C-9F30-3CFDF7992D20}" type="pres">
      <dgm:prSet presAssocID="{87F93C1B-4972-4F8A-B728-FF0A325E28A2}" presName="sibTrans" presStyleCnt="0"/>
      <dgm:spPr/>
    </dgm:pt>
    <dgm:pt modelId="{933C2779-86CA-4D0A-B997-0C22A2004DFD}" type="pres">
      <dgm:prSet presAssocID="{CA6BE56D-239B-4E21-B2AD-D786B8998573}" presName="compNode" presStyleCnt="0"/>
      <dgm:spPr/>
    </dgm:pt>
    <dgm:pt modelId="{163D9993-5309-4D74-AB89-C3C552E35FDE}" type="pres">
      <dgm:prSet presAssocID="{CA6BE56D-239B-4E21-B2AD-D786B8998573}" presName="bgRect" presStyleLbl="bgShp" presStyleIdx="1" presStyleCnt="7"/>
      <dgm:spPr/>
    </dgm:pt>
    <dgm:pt modelId="{50351176-39FC-4003-B6CE-358E8B0C1A0D}" type="pres">
      <dgm:prSet presAssocID="{CA6BE56D-239B-4E21-B2AD-D786B899857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7DB7BB39-9518-4DF1-9648-0D5820553075}" type="pres">
      <dgm:prSet presAssocID="{CA6BE56D-239B-4E21-B2AD-D786B8998573}" presName="spaceRect" presStyleCnt="0"/>
      <dgm:spPr/>
    </dgm:pt>
    <dgm:pt modelId="{37DE2741-5CAA-40BE-BFD8-05E761C7E0D3}" type="pres">
      <dgm:prSet presAssocID="{CA6BE56D-239B-4E21-B2AD-D786B8998573}" presName="parTx" presStyleLbl="revTx" presStyleIdx="1" presStyleCnt="7">
        <dgm:presLayoutVars>
          <dgm:chMax val="0"/>
          <dgm:chPref val="0"/>
        </dgm:presLayoutVars>
      </dgm:prSet>
      <dgm:spPr/>
    </dgm:pt>
    <dgm:pt modelId="{A482C830-B9F7-4F20-8C6A-D1E6D98EA24F}" type="pres">
      <dgm:prSet presAssocID="{0C4AEF4A-19BB-4BAB-A444-7702E7FBE50B}" presName="sibTrans" presStyleCnt="0"/>
      <dgm:spPr/>
    </dgm:pt>
    <dgm:pt modelId="{81B74FBE-8578-41F3-BC81-7FE4CDF1A836}" type="pres">
      <dgm:prSet presAssocID="{6C8F312F-C1CD-462A-8606-EDF8D3392E7D}" presName="compNode" presStyleCnt="0"/>
      <dgm:spPr/>
    </dgm:pt>
    <dgm:pt modelId="{4B1DB82F-CCBD-44AF-90BA-8279716EBEB2}" type="pres">
      <dgm:prSet presAssocID="{6C8F312F-C1CD-462A-8606-EDF8D3392E7D}" presName="bgRect" presStyleLbl="bgShp" presStyleIdx="2" presStyleCnt="7"/>
      <dgm:spPr/>
    </dgm:pt>
    <dgm:pt modelId="{8BEE8801-5FA5-486A-9BBF-CBEAADA80662}" type="pres">
      <dgm:prSet presAssocID="{6C8F312F-C1CD-462A-8606-EDF8D3392E7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 of Gold"/>
        </a:ext>
      </dgm:extLst>
    </dgm:pt>
    <dgm:pt modelId="{DC48D1C7-04BC-4B3F-AF76-3AA605FC6B7E}" type="pres">
      <dgm:prSet presAssocID="{6C8F312F-C1CD-462A-8606-EDF8D3392E7D}" presName="spaceRect" presStyleCnt="0"/>
      <dgm:spPr/>
    </dgm:pt>
    <dgm:pt modelId="{D2CF8903-6019-45E9-97D7-C43FE0F4211F}" type="pres">
      <dgm:prSet presAssocID="{6C8F312F-C1CD-462A-8606-EDF8D3392E7D}" presName="parTx" presStyleLbl="revTx" presStyleIdx="2" presStyleCnt="7">
        <dgm:presLayoutVars>
          <dgm:chMax val="0"/>
          <dgm:chPref val="0"/>
        </dgm:presLayoutVars>
      </dgm:prSet>
      <dgm:spPr/>
    </dgm:pt>
    <dgm:pt modelId="{6E649132-2ED3-4A20-B092-19105D3E5AD3}" type="pres">
      <dgm:prSet presAssocID="{0B4B506E-BF03-411D-AB11-B9EDC48035A9}" presName="sibTrans" presStyleCnt="0"/>
      <dgm:spPr/>
    </dgm:pt>
    <dgm:pt modelId="{2FFD66A5-C7AA-497C-9224-F37A72F47B18}" type="pres">
      <dgm:prSet presAssocID="{D0B2FEB1-76C9-474B-BFF1-ECA2155352B6}" presName="compNode" presStyleCnt="0"/>
      <dgm:spPr/>
    </dgm:pt>
    <dgm:pt modelId="{9C82E695-A1D1-4E60-9A03-04D6AC29F401}" type="pres">
      <dgm:prSet presAssocID="{D0B2FEB1-76C9-474B-BFF1-ECA2155352B6}" presName="bgRect" presStyleLbl="bgShp" presStyleIdx="3" presStyleCnt="7" custLinFactNeighborX="-4814" custLinFactNeighborY="2219"/>
      <dgm:spPr/>
    </dgm:pt>
    <dgm:pt modelId="{AB147DBE-B268-43D3-9ED5-A0ABDD89B549}" type="pres">
      <dgm:prSet presAssocID="{D0B2FEB1-76C9-474B-BFF1-ECA2155352B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59785CBE-1275-4D42-8A18-BBC67C400A98}" type="pres">
      <dgm:prSet presAssocID="{D0B2FEB1-76C9-474B-BFF1-ECA2155352B6}" presName="spaceRect" presStyleCnt="0"/>
      <dgm:spPr/>
    </dgm:pt>
    <dgm:pt modelId="{61EDD53C-8025-4271-BE57-3F09DA510FA5}" type="pres">
      <dgm:prSet presAssocID="{D0B2FEB1-76C9-474B-BFF1-ECA2155352B6}" presName="parTx" presStyleLbl="revTx" presStyleIdx="3" presStyleCnt="7">
        <dgm:presLayoutVars>
          <dgm:chMax val="0"/>
          <dgm:chPref val="0"/>
        </dgm:presLayoutVars>
      </dgm:prSet>
      <dgm:spPr/>
    </dgm:pt>
    <dgm:pt modelId="{5B17915F-CA05-4C98-9746-FE24DD7EC58A}" type="pres">
      <dgm:prSet presAssocID="{AB81DBF5-B5B3-472B-9EFE-6A55D516E5E2}" presName="sibTrans" presStyleCnt="0"/>
      <dgm:spPr/>
    </dgm:pt>
    <dgm:pt modelId="{B9F52219-D19B-41ED-B8ED-BED6F524F6BC}" type="pres">
      <dgm:prSet presAssocID="{273EA806-444D-4B38-8274-E1DA9C0D52B5}" presName="compNode" presStyleCnt="0"/>
      <dgm:spPr/>
    </dgm:pt>
    <dgm:pt modelId="{406E85C0-B10C-47C5-A9A0-219B58B0F2DB}" type="pres">
      <dgm:prSet presAssocID="{273EA806-444D-4B38-8274-E1DA9C0D52B5}" presName="bgRect" presStyleLbl="bgShp" presStyleIdx="4" presStyleCnt="7"/>
      <dgm:spPr/>
    </dgm:pt>
    <dgm:pt modelId="{96875678-A00D-4E5C-BB6A-90AA0EA13C02}" type="pres">
      <dgm:prSet presAssocID="{273EA806-444D-4B38-8274-E1DA9C0D52B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2BF5953A-7743-46FF-85DB-CD19CF77C315}" type="pres">
      <dgm:prSet presAssocID="{273EA806-444D-4B38-8274-E1DA9C0D52B5}" presName="spaceRect" presStyleCnt="0"/>
      <dgm:spPr/>
    </dgm:pt>
    <dgm:pt modelId="{B57D437E-7CC3-42B0-AED8-F93E3A0AF1F1}" type="pres">
      <dgm:prSet presAssocID="{273EA806-444D-4B38-8274-E1DA9C0D52B5}" presName="parTx" presStyleLbl="revTx" presStyleIdx="4" presStyleCnt="7">
        <dgm:presLayoutVars>
          <dgm:chMax val="0"/>
          <dgm:chPref val="0"/>
        </dgm:presLayoutVars>
      </dgm:prSet>
      <dgm:spPr/>
    </dgm:pt>
    <dgm:pt modelId="{FF12EB94-FD5D-4026-81E3-178ED8C71C07}" type="pres">
      <dgm:prSet presAssocID="{6ABED2A5-F127-4BC9-904C-2000FCB5E72A}" presName="sibTrans" presStyleCnt="0"/>
      <dgm:spPr/>
    </dgm:pt>
    <dgm:pt modelId="{58E24C22-284A-46D5-AF21-9F2D61645206}" type="pres">
      <dgm:prSet presAssocID="{A741D87D-7236-4D12-A339-DBFB0E4883DE}" presName="compNode" presStyleCnt="0"/>
      <dgm:spPr/>
    </dgm:pt>
    <dgm:pt modelId="{D2F2DD15-591E-45AE-954E-6174CD5DA98F}" type="pres">
      <dgm:prSet presAssocID="{A741D87D-7236-4D12-A339-DBFB0E4883DE}" presName="bgRect" presStyleLbl="bgShp" presStyleIdx="5" presStyleCnt="7"/>
      <dgm:spPr/>
    </dgm:pt>
    <dgm:pt modelId="{5CB9F5E0-6234-4409-95D1-69305E21ECB6}" type="pres">
      <dgm:prSet presAssocID="{A741D87D-7236-4D12-A339-DBFB0E4883D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xclamation Mark"/>
        </a:ext>
      </dgm:extLst>
    </dgm:pt>
    <dgm:pt modelId="{6F7E09B5-6FAF-47C4-9ECD-8262D542DCEF}" type="pres">
      <dgm:prSet presAssocID="{A741D87D-7236-4D12-A339-DBFB0E4883DE}" presName="spaceRect" presStyleCnt="0"/>
      <dgm:spPr/>
    </dgm:pt>
    <dgm:pt modelId="{E08B5AC1-B2B0-497D-B508-744B36291A24}" type="pres">
      <dgm:prSet presAssocID="{A741D87D-7236-4D12-A339-DBFB0E4883DE}" presName="parTx" presStyleLbl="revTx" presStyleIdx="5" presStyleCnt="7">
        <dgm:presLayoutVars>
          <dgm:chMax val="0"/>
          <dgm:chPref val="0"/>
        </dgm:presLayoutVars>
      </dgm:prSet>
      <dgm:spPr/>
    </dgm:pt>
    <dgm:pt modelId="{50AAEDF3-41A5-4E83-9A44-F6DD5E92F664}" type="pres">
      <dgm:prSet presAssocID="{98BB9D8D-F7E9-41D1-87E8-6D8BFC45968A}" presName="sibTrans" presStyleCnt="0"/>
      <dgm:spPr/>
    </dgm:pt>
    <dgm:pt modelId="{971C2587-BDE9-488E-B84F-F7EF608E6A8B}" type="pres">
      <dgm:prSet presAssocID="{6CA40003-640F-458F-B5D9-3D5F53B20335}" presName="compNode" presStyleCnt="0"/>
      <dgm:spPr/>
    </dgm:pt>
    <dgm:pt modelId="{030265DD-EF06-4E61-A626-203F450DCAD2}" type="pres">
      <dgm:prSet presAssocID="{6CA40003-640F-458F-B5D9-3D5F53B20335}" presName="bgRect" presStyleLbl="bgShp" presStyleIdx="6" presStyleCnt="7"/>
      <dgm:spPr/>
    </dgm:pt>
    <dgm:pt modelId="{BF483835-457B-4E56-AF37-178693B94C35}" type="pres">
      <dgm:prSet presAssocID="{6CA40003-640F-458F-B5D9-3D5F53B2033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D822800F-28C9-465D-B690-B41CCABFAC14}" type="pres">
      <dgm:prSet presAssocID="{6CA40003-640F-458F-B5D9-3D5F53B20335}" presName="spaceRect" presStyleCnt="0"/>
      <dgm:spPr/>
    </dgm:pt>
    <dgm:pt modelId="{D69453A2-2103-4BAB-856F-DF7D946CB95C}" type="pres">
      <dgm:prSet presAssocID="{6CA40003-640F-458F-B5D9-3D5F53B20335}" presName="parTx" presStyleLbl="revTx" presStyleIdx="6" presStyleCnt="7">
        <dgm:presLayoutVars>
          <dgm:chMax val="0"/>
          <dgm:chPref val="0"/>
        </dgm:presLayoutVars>
      </dgm:prSet>
      <dgm:spPr/>
    </dgm:pt>
  </dgm:ptLst>
  <dgm:cxnLst>
    <dgm:cxn modelId="{45FD2B00-2D29-4039-A699-31535C6BD2A9}" type="presOf" srcId="{CA6BE56D-239B-4E21-B2AD-D786B8998573}" destId="{37DE2741-5CAA-40BE-BFD8-05E761C7E0D3}" srcOrd="0" destOrd="0" presId="urn:microsoft.com/office/officeart/2018/2/layout/IconVerticalSolidList"/>
    <dgm:cxn modelId="{5ADF1504-3438-4E67-A084-35EE5F231C23}" srcId="{CD22F7C8-3698-468E-BF12-782B0C0476C7}" destId="{A741D87D-7236-4D12-A339-DBFB0E4883DE}" srcOrd="5" destOrd="0" parTransId="{5D1209CA-31B1-4C3B-939E-0051849081B2}" sibTransId="{98BB9D8D-F7E9-41D1-87E8-6D8BFC45968A}"/>
    <dgm:cxn modelId="{9AE9531D-90BC-48E6-8EFC-CB1937585D18}" srcId="{CD22F7C8-3698-468E-BF12-782B0C0476C7}" destId="{273EA806-444D-4B38-8274-E1DA9C0D52B5}" srcOrd="4" destOrd="0" parTransId="{08B25C4C-EC36-496A-ACCA-918449B76DEB}" sibTransId="{6ABED2A5-F127-4BC9-904C-2000FCB5E72A}"/>
    <dgm:cxn modelId="{2A8D9F22-B28D-4DD7-8DA7-9D45602555DD}" srcId="{CD22F7C8-3698-468E-BF12-782B0C0476C7}" destId="{CA6BE56D-239B-4E21-B2AD-D786B8998573}" srcOrd="1" destOrd="0" parTransId="{2903CCBB-A7AE-42FC-91A7-F66940BD6858}" sibTransId="{0C4AEF4A-19BB-4BAB-A444-7702E7FBE50B}"/>
    <dgm:cxn modelId="{725F5339-47BF-4204-B24A-418FA292A8B3}" type="presOf" srcId="{65932E05-698F-4A2D-9B3F-995A046192BA}" destId="{EFB49E9F-98BB-4747-9F36-32986B8E2E5B}" srcOrd="0" destOrd="0" presId="urn:microsoft.com/office/officeart/2018/2/layout/IconVerticalSolidList"/>
    <dgm:cxn modelId="{761B3274-11F2-4D6E-AB96-3CC0FD93EB8F}" type="presOf" srcId="{D0B2FEB1-76C9-474B-BFF1-ECA2155352B6}" destId="{61EDD53C-8025-4271-BE57-3F09DA510FA5}" srcOrd="0" destOrd="0" presId="urn:microsoft.com/office/officeart/2018/2/layout/IconVerticalSolidList"/>
    <dgm:cxn modelId="{C7D04875-2BEC-4487-8697-60134A5F8B56}" srcId="{CD22F7C8-3698-468E-BF12-782B0C0476C7}" destId="{65932E05-698F-4A2D-9B3F-995A046192BA}" srcOrd="0" destOrd="0" parTransId="{57C220DF-BAD1-4FC5-A4B4-D3E8D125C521}" sibTransId="{87F93C1B-4972-4F8A-B728-FF0A325E28A2}"/>
    <dgm:cxn modelId="{0C99A677-BCB2-45BF-BA2B-FFC7E37D81CD}" srcId="{CD22F7C8-3698-468E-BF12-782B0C0476C7}" destId="{6CA40003-640F-458F-B5D9-3D5F53B20335}" srcOrd="6" destOrd="0" parTransId="{B3A81B84-B7DE-4E1C-926F-DCDD32185592}" sibTransId="{FC51EE29-EF30-4964-B5B1-F049FC840C40}"/>
    <dgm:cxn modelId="{7AD6978D-26E1-40A8-9332-D557069FF060}" type="presOf" srcId="{273EA806-444D-4B38-8274-E1DA9C0D52B5}" destId="{B57D437E-7CC3-42B0-AED8-F93E3A0AF1F1}" srcOrd="0" destOrd="0" presId="urn:microsoft.com/office/officeart/2018/2/layout/IconVerticalSolidList"/>
    <dgm:cxn modelId="{9A24AE94-97E1-4851-8730-41E085F2B470}" srcId="{CD22F7C8-3698-468E-BF12-782B0C0476C7}" destId="{6C8F312F-C1CD-462A-8606-EDF8D3392E7D}" srcOrd="2" destOrd="0" parTransId="{61F6F596-0827-48C3-9B96-E8192918C47A}" sibTransId="{0B4B506E-BF03-411D-AB11-B9EDC48035A9}"/>
    <dgm:cxn modelId="{50444FA7-91CA-4A13-A8DA-B08332010A9E}" type="presOf" srcId="{6CA40003-640F-458F-B5D9-3D5F53B20335}" destId="{D69453A2-2103-4BAB-856F-DF7D946CB95C}" srcOrd="0" destOrd="0" presId="urn:microsoft.com/office/officeart/2018/2/layout/IconVerticalSolidList"/>
    <dgm:cxn modelId="{F52175A9-F8D7-423B-8E0A-11A690FA3264}" type="presOf" srcId="{A741D87D-7236-4D12-A339-DBFB0E4883DE}" destId="{E08B5AC1-B2B0-497D-B508-744B36291A24}" srcOrd="0" destOrd="0" presId="urn:microsoft.com/office/officeart/2018/2/layout/IconVerticalSolidList"/>
    <dgm:cxn modelId="{E460B7CB-5143-4EBB-BFC3-B275AB1ABB38}" srcId="{CD22F7C8-3698-468E-BF12-782B0C0476C7}" destId="{D0B2FEB1-76C9-474B-BFF1-ECA2155352B6}" srcOrd="3" destOrd="0" parTransId="{C0168EC5-E220-49E1-9E40-1BA03E8B9BBC}" sibTransId="{AB81DBF5-B5B3-472B-9EFE-6A55D516E5E2}"/>
    <dgm:cxn modelId="{627CBBE3-B737-4E75-A52B-94E1606B7499}" type="presOf" srcId="{CD22F7C8-3698-468E-BF12-782B0C0476C7}" destId="{4AA8D5D6-9A44-486D-9D46-2C0CD3BC7CC1}" srcOrd="0" destOrd="0" presId="urn:microsoft.com/office/officeart/2018/2/layout/IconVerticalSolidList"/>
    <dgm:cxn modelId="{8382B9F7-2635-4512-8572-35EEEDBBED81}" type="presOf" srcId="{6C8F312F-C1CD-462A-8606-EDF8D3392E7D}" destId="{D2CF8903-6019-45E9-97D7-C43FE0F4211F}" srcOrd="0" destOrd="0" presId="urn:microsoft.com/office/officeart/2018/2/layout/IconVerticalSolidList"/>
    <dgm:cxn modelId="{ADEA8139-D555-42C5-965B-14C787EFCF20}" type="presParOf" srcId="{4AA8D5D6-9A44-486D-9D46-2C0CD3BC7CC1}" destId="{87837E2B-861C-4490-B809-FACBCFF1E135}" srcOrd="0" destOrd="0" presId="urn:microsoft.com/office/officeart/2018/2/layout/IconVerticalSolidList"/>
    <dgm:cxn modelId="{565DE56F-6490-44A4-8D72-FD3C70C3813E}" type="presParOf" srcId="{87837E2B-861C-4490-B809-FACBCFF1E135}" destId="{00BEF2B3-5F80-45E2-B42C-D242D5165925}" srcOrd="0" destOrd="0" presId="urn:microsoft.com/office/officeart/2018/2/layout/IconVerticalSolidList"/>
    <dgm:cxn modelId="{25DCA6EB-46C1-48BB-A9A6-03C185AF786D}" type="presParOf" srcId="{87837E2B-861C-4490-B809-FACBCFF1E135}" destId="{FCC7EA4B-3544-4444-B1BF-CB78151F15B5}" srcOrd="1" destOrd="0" presId="urn:microsoft.com/office/officeart/2018/2/layout/IconVerticalSolidList"/>
    <dgm:cxn modelId="{5BD607CD-84A6-498B-AC53-FAF04F54CE85}" type="presParOf" srcId="{87837E2B-861C-4490-B809-FACBCFF1E135}" destId="{0CA25007-2E6F-4996-A9DC-45E14F1262C9}" srcOrd="2" destOrd="0" presId="urn:microsoft.com/office/officeart/2018/2/layout/IconVerticalSolidList"/>
    <dgm:cxn modelId="{3DF88C3E-4AC5-489D-B13D-F0FE2FBC353E}" type="presParOf" srcId="{87837E2B-861C-4490-B809-FACBCFF1E135}" destId="{EFB49E9F-98BB-4747-9F36-32986B8E2E5B}" srcOrd="3" destOrd="0" presId="urn:microsoft.com/office/officeart/2018/2/layout/IconVerticalSolidList"/>
    <dgm:cxn modelId="{70E151A9-2068-4987-AC80-19D694C1251B}" type="presParOf" srcId="{4AA8D5D6-9A44-486D-9D46-2C0CD3BC7CC1}" destId="{D31E5DFD-8F97-452C-9F30-3CFDF7992D20}" srcOrd="1" destOrd="0" presId="urn:microsoft.com/office/officeart/2018/2/layout/IconVerticalSolidList"/>
    <dgm:cxn modelId="{013252AF-7D80-41F0-B5F9-AE80ED67EAE1}" type="presParOf" srcId="{4AA8D5D6-9A44-486D-9D46-2C0CD3BC7CC1}" destId="{933C2779-86CA-4D0A-B997-0C22A2004DFD}" srcOrd="2" destOrd="0" presId="urn:microsoft.com/office/officeart/2018/2/layout/IconVerticalSolidList"/>
    <dgm:cxn modelId="{5BC15D0C-39E1-418D-9A8A-DA54CF1AB928}" type="presParOf" srcId="{933C2779-86CA-4D0A-B997-0C22A2004DFD}" destId="{163D9993-5309-4D74-AB89-C3C552E35FDE}" srcOrd="0" destOrd="0" presId="urn:microsoft.com/office/officeart/2018/2/layout/IconVerticalSolidList"/>
    <dgm:cxn modelId="{6DFB7DE6-A85C-46F3-B403-FA437AA6674F}" type="presParOf" srcId="{933C2779-86CA-4D0A-B997-0C22A2004DFD}" destId="{50351176-39FC-4003-B6CE-358E8B0C1A0D}" srcOrd="1" destOrd="0" presId="urn:microsoft.com/office/officeart/2018/2/layout/IconVerticalSolidList"/>
    <dgm:cxn modelId="{E1678CB6-694B-4728-998A-3DFF678E8A02}" type="presParOf" srcId="{933C2779-86CA-4D0A-B997-0C22A2004DFD}" destId="{7DB7BB39-9518-4DF1-9648-0D5820553075}" srcOrd="2" destOrd="0" presId="urn:microsoft.com/office/officeart/2018/2/layout/IconVerticalSolidList"/>
    <dgm:cxn modelId="{CDF3E3DA-43A4-4623-8A43-3A4899713EC4}" type="presParOf" srcId="{933C2779-86CA-4D0A-B997-0C22A2004DFD}" destId="{37DE2741-5CAA-40BE-BFD8-05E761C7E0D3}" srcOrd="3" destOrd="0" presId="urn:microsoft.com/office/officeart/2018/2/layout/IconVerticalSolidList"/>
    <dgm:cxn modelId="{63CB1CAA-2F47-4B87-A966-77836E5CAE63}" type="presParOf" srcId="{4AA8D5D6-9A44-486D-9D46-2C0CD3BC7CC1}" destId="{A482C830-B9F7-4F20-8C6A-D1E6D98EA24F}" srcOrd="3" destOrd="0" presId="urn:microsoft.com/office/officeart/2018/2/layout/IconVerticalSolidList"/>
    <dgm:cxn modelId="{610EC1F2-5091-4BB9-9E83-33CA9253C1C4}" type="presParOf" srcId="{4AA8D5D6-9A44-486D-9D46-2C0CD3BC7CC1}" destId="{81B74FBE-8578-41F3-BC81-7FE4CDF1A836}" srcOrd="4" destOrd="0" presId="urn:microsoft.com/office/officeart/2018/2/layout/IconVerticalSolidList"/>
    <dgm:cxn modelId="{8BC2CB68-9A4F-4336-8CA2-600AFB94A3A3}" type="presParOf" srcId="{81B74FBE-8578-41F3-BC81-7FE4CDF1A836}" destId="{4B1DB82F-CCBD-44AF-90BA-8279716EBEB2}" srcOrd="0" destOrd="0" presId="urn:microsoft.com/office/officeart/2018/2/layout/IconVerticalSolidList"/>
    <dgm:cxn modelId="{E05CF953-D147-4FE4-929D-CEE257E06082}" type="presParOf" srcId="{81B74FBE-8578-41F3-BC81-7FE4CDF1A836}" destId="{8BEE8801-5FA5-486A-9BBF-CBEAADA80662}" srcOrd="1" destOrd="0" presId="urn:microsoft.com/office/officeart/2018/2/layout/IconVerticalSolidList"/>
    <dgm:cxn modelId="{57FA5CCB-A5C1-4328-94D8-357712C547DB}" type="presParOf" srcId="{81B74FBE-8578-41F3-BC81-7FE4CDF1A836}" destId="{DC48D1C7-04BC-4B3F-AF76-3AA605FC6B7E}" srcOrd="2" destOrd="0" presId="urn:microsoft.com/office/officeart/2018/2/layout/IconVerticalSolidList"/>
    <dgm:cxn modelId="{D7B7A3BA-2445-41BE-B3CE-4BE112985CCF}" type="presParOf" srcId="{81B74FBE-8578-41F3-BC81-7FE4CDF1A836}" destId="{D2CF8903-6019-45E9-97D7-C43FE0F4211F}" srcOrd="3" destOrd="0" presId="urn:microsoft.com/office/officeart/2018/2/layout/IconVerticalSolidList"/>
    <dgm:cxn modelId="{569BACFC-657C-445D-B43A-0A7CCFA89F35}" type="presParOf" srcId="{4AA8D5D6-9A44-486D-9D46-2C0CD3BC7CC1}" destId="{6E649132-2ED3-4A20-B092-19105D3E5AD3}" srcOrd="5" destOrd="0" presId="urn:microsoft.com/office/officeart/2018/2/layout/IconVerticalSolidList"/>
    <dgm:cxn modelId="{2848ADB4-1195-4709-9935-F0290E3290D0}" type="presParOf" srcId="{4AA8D5D6-9A44-486D-9D46-2C0CD3BC7CC1}" destId="{2FFD66A5-C7AA-497C-9224-F37A72F47B18}" srcOrd="6" destOrd="0" presId="urn:microsoft.com/office/officeart/2018/2/layout/IconVerticalSolidList"/>
    <dgm:cxn modelId="{1249DA23-5905-4B60-92A2-CC9F29E1932E}" type="presParOf" srcId="{2FFD66A5-C7AA-497C-9224-F37A72F47B18}" destId="{9C82E695-A1D1-4E60-9A03-04D6AC29F401}" srcOrd="0" destOrd="0" presId="urn:microsoft.com/office/officeart/2018/2/layout/IconVerticalSolidList"/>
    <dgm:cxn modelId="{11565531-96E5-4431-AE9D-2D887DD9BFE0}" type="presParOf" srcId="{2FFD66A5-C7AA-497C-9224-F37A72F47B18}" destId="{AB147DBE-B268-43D3-9ED5-A0ABDD89B549}" srcOrd="1" destOrd="0" presId="urn:microsoft.com/office/officeart/2018/2/layout/IconVerticalSolidList"/>
    <dgm:cxn modelId="{35DF6AC1-B0A7-4BD9-86B3-5B321D1D7B10}" type="presParOf" srcId="{2FFD66A5-C7AA-497C-9224-F37A72F47B18}" destId="{59785CBE-1275-4D42-8A18-BBC67C400A98}" srcOrd="2" destOrd="0" presId="urn:microsoft.com/office/officeart/2018/2/layout/IconVerticalSolidList"/>
    <dgm:cxn modelId="{03CE1A13-2650-489E-BA00-E5942519E540}" type="presParOf" srcId="{2FFD66A5-C7AA-497C-9224-F37A72F47B18}" destId="{61EDD53C-8025-4271-BE57-3F09DA510FA5}" srcOrd="3" destOrd="0" presId="urn:microsoft.com/office/officeart/2018/2/layout/IconVerticalSolidList"/>
    <dgm:cxn modelId="{41D55530-6D68-4BB9-9A35-05F40BA7C64B}" type="presParOf" srcId="{4AA8D5D6-9A44-486D-9D46-2C0CD3BC7CC1}" destId="{5B17915F-CA05-4C98-9746-FE24DD7EC58A}" srcOrd="7" destOrd="0" presId="urn:microsoft.com/office/officeart/2018/2/layout/IconVerticalSolidList"/>
    <dgm:cxn modelId="{F838C7AF-E5DD-4E55-B722-FDC0D0CABF1F}" type="presParOf" srcId="{4AA8D5D6-9A44-486D-9D46-2C0CD3BC7CC1}" destId="{B9F52219-D19B-41ED-B8ED-BED6F524F6BC}" srcOrd="8" destOrd="0" presId="urn:microsoft.com/office/officeart/2018/2/layout/IconVerticalSolidList"/>
    <dgm:cxn modelId="{8825698B-FD09-4DF4-9947-DF6E37F4AEBC}" type="presParOf" srcId="{B9F52219-D19B-41ED-B8ED-BED6F524F6BC}" destId="{406E85C0-B10C-47C5-A9A0-219B58B0F2DB}" srcOrd="0" destOrd="0" presId="urn:microsoft.com/office/officeart/2018/2/layout/IconVerticalSolidList"/>
    <dgm:cxn modelId="{EF513D54-6587-483D-9EAD-AB9247FC27CB}" type="presParOf" srcId="{B9F52219-D19B-41ED-B8ED-BED6F524F6BC}" destId="{96875678-A00D-4E5C-BB6A-90AA0EA13C02}" srcOrd="1" destOrd="0" presId="urn:microsoft.com/office/officeart/2018/2/layout/IconVerticalSolidList"/>
    <dgm:cxn modelId="{8E12948C-562E-4E43-8A87-2EAB8AFA4C68}" type="presParOf" srcId="{B9F52219-D19B-41ED-B8ED-BED6F524F6BC}" destId="{2BF5953A-7743-46FF-85DB-CD19CF77C315}" srcOrd="2" destOrd="0" presId="urn:microsoft.com/office/officeart/2018/2/layout/IconVerticalSolidList"/>
    <dgm:cxn modelId="{070DFFDD-340C-455A-BF2C-7B38F4C2A539}" type="presParOf" srcId="{B9F52219-D19B-41ED-B8ED-BED6F524F6BC}" destId="{B57D437E-7CC3-42B0-AED8-F93E3A0AF1F1}" srcOrd="3" destOrd="0" presId="urn:microsoft.com/office/officeart/2018/2/layout/IconVerticalSolidList"/>
    <dgm:cxn modelId="{AC35BF64-C0E0-4698-8683-1371E5C38E87}" type="presParOf" srcId="{4AA8D5D6-9A44-486D-9D46-2C0CD3BC7CC1}" destId="{FF12EB94-FD5D-4026-81E3-178ED8C71C07}" srcOrd="9" destOrd="0" presId="urn:microsoft.com/office/officeart/2018/2/layout/IconVerticalSolidList"/>
    <dgm:cxn modelId="{9C4224A6-6D0E-4F64-9317-139233DFD0AE}" type="presParOf" srcId="{4AA8D5D6-9A44-486D-9D46-2C0CD3BC7CC1}" destId="{58E24C22-284A-46D5-AF21-9F2D61645206}" srcOrd="10" destOrd="0" presId="urn:microsoft.com/office/officeart/2018/2/layout/IconVerticalSolidList"/>
    <dgm:cxn modelId="{CD4842D8-94FF-4FF1-9C6B-9669C2013914}" type="presParOf" srcId="{58E24C22-284A-46D5-AF21-9F2D61645206}" destId="{D2F2DD15-591E-45AE-954E-6174CD5DA98F}" srcOrd="0" destOrd="0" presId="urn:microsoft.com/office/officeart/2018/2/layout/IconVerticalSolidList"/>
    <dgm:cxn modelId="{CA9AD418-9423-4016-8E58-DBD697719FAE}" type="presParOf" srcId="{58E24C22-284A-46D5-AF21-9F2D61645206}" destId="{5CB9F5E0-6234-4409-95D1-69305E21ECB6}" srcOrd="1" destOrd="0" presId="urn:microsoft.com/office/officeart/2018/2/layout/IconVerticalSolidList"/>
    <dgm:cxn modelId="{37E4A103-2DBE-498A-8180-24206904BBFA}" type="presParOf" srcId="{58E24C22-284A-46D5-AF21-9F2D61645206}" destId="{6F7E09B5-6FAF-47C4-9ECD-8262D542DCEF}" srcOrd="2" destOrd="0" presId="urn:microsoft.com/office/officeart/2018/2/layout/IconVerticalSolidList"/>
    <dgm:cxn modelId="{CF46247E-F1E7-4289-8A31-C958395FD46A}" type="presParOf" srcId="{58E24C22-284A-46D5-AF21-9F2D61645206}" destId="{E08B5AC1-B2B0-497D-B508-744B36291A24}" srcOrd="3" destOrd="0" presId="urn:microsoft.com/office/officeart/2018/2/layout/IconVerticalSolidList"/>
    <dgm:cxn modelId="{F2215321-4F66-4B2E-9034-17C49A787205}" type="presParOf" srcId="{4AA8D5D6-9A44-486D-9D46-2C0CD3BC7CC1}" destId="{50AAEDF3-41A5-4E83-9A44-F6DD5E92F664}" srcOrd="11" destOrd="0" presId="urn:microsoft.com/office/officeart/2018/2/layout/IconVerticalSolidList"/>
    <dgm:cxn modelId="{B6F0E9D6-69E6-4F5B-B4FC-243C14BA66B5}" type="presParOf" srcId="{4AA8D5D6-9A44-486D-9D46-2C0CD3BC7CC1}" destId="{971C2587-BDE9-488E-B84F-F7EF608E6A8B}" srcOrd="12" destOrd="0" presId="urn:microsoft.com/office/officeart/2018/2/layout/IconVerticalSolidList"/>
    <dgm:cxn modelId="{71B360AE-6C4D-438C-ACC9-CF17E0F6E3A0}" type="presParOf" srcId="{971C2587-BDE9-488E-B84F-F7EF608E6A8B}" destId="{030265DD-EF06-4E61-A626-203F450DCAD2}" srcOrd="0" destOrd="0" presId="urn:microsoft.com/office/officeart/2018/2/layout/IconVerticalSolidList"/>
    <dgm:cxn modelId="{0C3B05F7-E647-4B30-A98F-74C4E5430264}" type="presParOf" srcId="{971C2587-BDE9-488E-B84F-F7EF608E6A8B}" destId="{BF483835-457B-4E56-AF37-178693B94C35}" srcOrd="1" destOrd="0" presId="urn:microsoft.com/office/officeart/2018/2/layout/IconVerticalSolidList"/>
    <dgm:cxn modelId="{E09B2946-DE18-4398-80F5-0FE79612A7E1}" type="presParOf" srcId="{971C2587-BDE9-488E-B84F-F7EF608E6A8B}" destId="{D822800F-28C9-465D-B690-B41CCABFAC14}" srcOrd="2" destOrd="0" presId="urn:microsoft.com/office/officeart/2018/2/layout/IconVerticalSolidList"/>
    <dgm:cxn modelId="{9F71BE34-6E5E-4D5C-BFFA-257A41FA2557}" type="presParOf" srcId="{971C2587-BDE9-488E-B84F-F7EF608E6A8B}" destId="{D69453A2-2103-4BAB-856F-DF7D946CB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87F35-6760-4A37-9B84-72ABBC61C12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59DFE06-26E4-4836-8EBB-01ECAF60C5B3}">
      <dgm:prSet/>
      <dgm:spPr/>
      <dgm:t>
        <a:bodyPr/>
        <a:lstStyle/>
        <a:p>
          <a:r>
            <a:rPr lang="en-US" dirty="0"/>
            <a:t>5. </a:t>
          </a:r>
          <a:r>
            <a:rPr lang="en-US" i="1" dirty="0"/>
            <a:t>“You’ll have to come back later when someone can help you.”</a:t>
          </a:r>
          <a:endParaRPr lang="en-US" dirty="0"/>
        </a:p>
      </dgm:t>
    </dgm:pt>
    <dgm:pt modelId="{F821D56F-87B4-4CED-8707-127447E1381B}" type="parTrans" cxnId="{443BA172-0746-4304-BB2F-8B476DF06DEB}">
      <dgm:prSet/>
      <dgm:spPr/>
      <dgm:t>
        <a:bodyPr/>
        <a:lstStyle/>
        <a:p>
          <a:endParaRPr lang="en-US"/>
        </a:p>
      </dgm:t>
    </dgm:pt>
    <dgm:pt modelId="{01F5467B-508C-47CF-91F7-8240827AB2B6}" type="sibTrans" cxnId="{443BA172-0746-4304-BB2F-8B476DF06DEB}">
      <dgm:prSet/>
      <dgm:spPr/>
      <dgm:t>
        <a:bodyPr/>
        <a:lstStyle/>
        <a:p>
          <a:endParaRPr lang="en-US"/>
        </a:p>
      </dgm:t>
    </dgm:pt>
    <dgm:pt modelId="{286016B3-CE84-4FA9-9021-2971607DF666}">
      <dgm:prSet/>
      <dgm:spPr/>
      <dgm:t>
        <a:bodyPr/>
        <a:lstStyle/>
        <a:p>
          <a:r>
            <a:rPr lang="en-US"/>
            <a:t>4. </a:t>
          </a:r>
          <a:r>
            <a:rPr lang="en-US" i="1"/>
            <a:t>“I’m not allowed to do that.”</a:t>
          </a:r>
          <a:endParaRPr lang="en-US"/>
        </a:p>
      </dgm:t>
    </dgm:pt>
    <dgm:pt modelId="{C1F80018-E3A3-481E-89B0-CD06BF797B13}" type="parTrans" cxnId="{BEFF898A-4EC5-42CD-AC50-35B592BA0451}">
      <dgm:prSet/>
      <dgm:spPr/>
      <dgm:t>
        <a:bodyPr/>
        <a:lstStyle/>
        <a:p>
          <a:endParaRPr lang="en-US"/>
        </a:p>
      </dgm:t>
    </dgm:pt>
    <dgm:pt modelId="{6BBB8246-A8CE-4360-9D49-4BFCED144530}" type="sibTrans" cxnId="{BEFF898A-4EC5-42CD-AC50-35B592BA0451}">
      <dgm:prSet/>
      <dgm:spPr/>
      <dgm:t>
        <a:bodyPr/>
        <a:lstStyle/>
        <a:p>
          <a:endParaRPr lang="en-US"/>
        </a:p>
      </dgm:t>
    </dgm:pt>
    <dgm:pt modelId="{E97F402C-0DCB-4819-9661-3953E6A8C12B}">
      <dgm:prSet/>
      <dgm:spPr/>
      <dgm:t>
        <a:bodyPr/>
        <a:lstStyle/>
        <a:p>
          <a:r>
            <a:rPr lang="en-US" dirty="0"/>
            <a:t>3</a:t>
          </a:r>
          <a:r>
            <a:rPr lang="en-US" i="1" dirty="0"/>
            <a:t>. “That’s not my job.”</a:t>
          </a:r>
          <a:endParaRPr lang="en-US" dirty="0"/>
        </a:p>
      </dgm:t>
    </dgm:pt>
    <dgm:pt modelId="{0BBE9928-5537-459A-9E50-9700F3617B6E}" type="parTrans" cxnId="{FF6A85F2-C565-48D9-B2B4-2504E66BADB2}">
      <dgm:prSet/>
      <dgm:spPr/>
      <dgm:t>
        <a:bodyPr/>
        <a:lstStyle/>
        <a:p>
          <a:endParaRPr lang="en-US"/>
        </a:p>
      </dgm:t>
    </dgm:pt>
    <dgm:pt modelId="{A7C92BAB-0247-4F2B-BAE0-4690108D3F4D}" type="sibTrans" cxnId="{FF6A85F2-C565-48D9-B2B4-2504E66BADB2}">
      <dgm:prSet/>
      <dgm:spPr/>
      <dgm:t>
        <a:bodyPr/>
        <a:lstStyle/>
        <a:p>
          <a:endParaRPr lang="en-US"/>
        </a:p>
      </dgm:t>
    </dgm:pt>
    <dgm:pt modelId="{14248478-D2A4-4673-B100-3C7C20562387}">
      <dgm:prSet/>
      <dgm:spPr/>
      <dgm:t>
        <a:bodyPr/>
        <a:lstStyle/>
        <a:p>
          <a:r>
            <a:rPr lang="en-US"/>
            <a:t>2. </a:t>
          </a:r>
          <a:r>
            <a:rPr lang="en-US" i="1"/>
            <a:t>“That’s our policy, sorry.”</a:t>
          </a:r>
          <a:endParaRPr lang="en-US"/>
        </a:p>
      </dgm:t>
    </dgm:pt>
    <dgm:pt modelId="{3229B44F-BD75-4476-8AF6-821DEFBB7D46}" type="parTrans" cxnId="{E1E39FBD-93A9-485C-A2BC-4DDBDEAAD915}">
      <dgm:prSet/>
      <dgm:spPr/>
      <dgm:t>
        <a:bodyPr/>
        <a:lstStyle/>
        <a:p>
          <a:endParaRPr lang="en-US"/>
        </a:p>
      </dgm:t>
    </dgm:pt>
    <dgm:pt modelId="{7BA8C5C0-9CC9-4603-94D2-04BB73356C18}" type="sibTrans" cxnId="{E1E39FBD-93A9-485C-A2BC-4DDBDEAAD915}">
      <dgm:prSet/>
      <dgm:spPr/>
      <dgm:t>
        <a:bodyPr/>
        <a:lstStyle/>
        <a:p>
          <a:endParaRPr lang="en-US"/>
        </a:p>
      </dgm:t>
    </dgm:pt>
    <dgm:pt modelId="{85B1886F-C8D0-4082-B718-AE4FB82FDC57}">
      <dgm:prSet/>
      <dgm:spPr/>
      <dgm:t>
        <a:bodyPr/>
        <a:lstStyle/>
        <a:p>
          <a:r>
            <a:rPr lang="en-US"/>
            <a:t>1. </a:t>
          </a:r>
          <a:r>
            <a:rPr lang="en-US" i="1"/>
            <a:t>“I don’t know.”</a:t>
          </a:r>
          <a:endParaRPr lang="en-US"/>
        </a:p>
      </dgm:t>
    </dgm:pt>
    <dgm:pt modelId="{188EB949-AAB5-429A-9488-CF7D6913D913}" type="parTrans" cxnId="{776E994D-CC08-4100-B290-8574A2BC791D}">
      <dgm:prSet/>
      <dgm:spPr/>
      <dgm:t>
        <a:bodyPr/>
        <a:lstStyle/>
        <a:p>
          <a:endParaRPr lang="en-US"/>
        </a:p>
      </dgm:t>
    </dgm:pt>
    <dgm:pt modelId="{AF284BAE-22B9-4192-924D-A58DEDFDBF70}" type="sibTrans" cxnId="{776E994D-CC08-4100-B290-8574A2BC791D}">
      <dgm:prSet/>
      <dgm:spPr/>
      <dgm:t>
        <a:bodyPr/>
        <a:lstStyle/>
        <a:p>
          <a:endParaRPr lang="en-US"/>
        </a:p>
      </dgm:t>
    </dgm:pt>
    <dgm:pt modelId="{DE00ECB1-1B51-49FF-BF87-8922E13408FC}" type="pres">
      <dgm:prSet presAssocID="{4A687F35-6760-4A37-9B84-72ABBC61C126}" presName="linear" presStyleCnt="0">
        <dgm:presLayoutVars>
          <dgm:animLvl val="lvl"/>
          <dgm:resizeHandles val="exact"/>
        </dgm:presLayoutVars>
      </dgm:prSet>
      <dgm:spPr/>
    </dgm:pt>
    <dgm:pt modelId="{990D4F77-C43E-4B20-971D-7E0F26840743}" type="pres">
      <dgm:prSet presAssocID="{959DFE06-26E4-4836-8EBB-01ECAF60C5B3}" presName="parentText" presStyleLbl="node1" presStyleIdx="0" presStyleCnt="5">
        <dgm:presLayoutVars>
          <dgm:chMax val="0"/>
          <dgm:bulletEnabled val="1"/>
        </dgm:presLayoutVars>
      </dgm:prSet>
      <dgm:spPr/>
    </dgm:pt>
    <dgm:pt modelId="{4E81963E-6D8C-4A33-9310-259FAC2B5805}" type="pres">
      <dgm:prSet presAssocID="{01F5467B-508C-47CF-91F7-8240827AB2B6}" presName="spacer" presStyleCnt="0"/>
      <dgm:spPr/>
    </dgm:pt>
    <dgm:pt modelId="{14FA7D0D-BE8F-4D73-B26E-2A578EE7A639}" type="pres">
      <dgm:prSet presAssocID="{286016B3-CE84-4FA9-9021-2971607DF666}" presName="parentText" presStyleLbl="node1" presStyleIdx="1" presStyleCnt="5">
        <dgm:presLayoutVars>
          <dgm:chMax val="0"/>
          <dgm:bulletEnabled val="1"/>
        </dgm:presLayoutVars>
      </dgm:prSet>
      <dgm:spPr/>
    </dgm:pt>
    <dgm:pt modelId="{8ABCF3A2-1492-4A0A-9237-53C6C2DD8A1A}" type="pres">
      <dgm:prSet presAssocID="{6BBB8246-A8CE-4360-9D49-4BFCED144530}" presName="spacer" presStyleCnt="0"/>
      <dgm:spPr/>
    </dgm:pt>
    <dgm:pt modelId="{EDDBFE70-9EFB-4B06-94E3-6198FBE6DDC1}" type="pres">
      <dgm:prSet presAssocID="{E97F402C-0DCB-4819-9661-3953E6A8C12B}" presName="parentText" presStyleLbl="node1" presStyleIdx="2" presStyleCnt="5">
        <dgm:presLayoutVars>
          <dgm:chMax val="0"/>
          <dgm:bulletEnabled val="1"/>
        </dgm:presLayoutVars>
      </dgm:prSet>
      <dgm:spPr/>
    </dgm:pt>
    <dgm:pt modelId="{0B95D3BD-FB39-40D3-A511-218D655FFC0B}" type="pres">
      <dgm:prSet presAssocID="{A7C92BAB-0247-4F2B-BAE0-4690108D3F4D}" presName="spacer" presStyleCnt="0"/>
      <dgm:spPr/>
    </dgm:pt>
    <dgm:pt modelId="{F9D0569B-5E84-4932-833D-21C741BC2DA3}" type="pres">
      <dgm:prSet presAssocID="{14248478-D2A4-4673-B100-3C7C20562387}" presName="parentText" presStyleLbl="node1" presStyleIdx="3" presStyleCnt="5">
        <dgm:presLayoutVars>
          <dgm:chMax val="0"/>
          <dgm:bulletEnabled val="1"/>
        </dgm:presLayoutVars>
      </dgm:prSet>
      <dgm:spPr/>
    </dgm:pt>
    <dgm:pt modelId="{EAAAB405-7414-4779-BCFB-2FB6CFB644F8}" type="pres">
      <dgm:prSet presAssocID="{7BA8C5C0-9CC9-4603-94D2-04BB73356C18}" presName="spacer" presStyleCnt="0"/>
      <dgm:spPr/>
    </dgm:pt>
    <dgm:pt modelId="{AD2AE741-C367-443F-AEE1-C685F0C942B4}" type="pres">
      <dgm:prSet presAssocID="{85B1886F-C8D0-4082-B718-AE4FB82FDC57}" presName="parentText" presStyleLbl="node1" presStyleIdx="4" presStyleCnt="5">
        <dgm:presLayoutVars>
          <dgm:chMax val="0"/>
          <dgm:bulletEnabled val="1"/>
        </dgm:presLayoutVars>
      </dgm:prSet>
      <dgm:spPr/>
    </dgm:pt>
  </dgm:ptLst>
  <dgm:cxnLst>
    <dgm:cxn modelId="{5F154119-463D-445F-8575-C465E90F3313}" type="presOf" srcId="{14248478-D2A4-4673-B100-3C7C20562387}" destId="{F9D0569B-5E84-4932-833D-21C741BC2DA3}" srcOrd="0" destOrd="0" presId="urn:microsoft.com/office/officeart/2005/8/layout/vList2"/>
    <dgm:cxn modelId="{776E994D-CC08-4100-B290-8574A2BC791D}" srcId="{4A687F35-6760-4A37-9B84-72ABBC61C126}" destId="{85B1886F-C8D0-4082-B718-AE4FB82FDC57}" srcOrd="4" destOrd="0" parTransId="{188EB949-AAB5-429A-9488-CF7D6913D913}" sibTransId="{AF284BAE-22B9-4192-924D-A58DEDFDBF70}"/>
    <dgm:cxn modelId="{443BA172-0746-4304-BB2F-8B476DF06DEB}" srcId="{4A687F35-6760-4A37-9B84-72ABBC61C126}" destId="{959DFE06-26E4-4836-8EBB-01ECAF60C5B3}" srcOrd="0" destOrd="0" parTransId="{F821D56F-87B4-4CED-8707-127447E1381B}" sibTransId="{01F5467B-508C-47CF-91F7-8240827AB2B6}"/>
    <dgm:cxn modelId="{92DC497F-6728-4C62-BB87-0CDCC5E6DE52}" type="presOf" srcId="{4A687F35-6760-4A37-9B84-72ABBC61C126}" destId="{DE00ECB1-1B51-49FF-BF87-8922E13408FC}" srcOrd="0" destOrd="0" presId="urn:microsoft.com/office/officeart/2005/8/layout/vList2"/>
    <dgm:cxn modelId="{55EB3F86-2C9B-4230-B49B-4C597B3BDF4B}" type="presOf" srcId="{286016B3-CE84-4FA9-9021-2971607DF666}" destId="{14FA7D0D-BE8F-4D73-B26E-2A578EE7A639}" srcOrd="0" destOrd="0" presId="urn:microsoft.com/office/officeart/2005/8/layout/vList2"/>
    <dgm:cxn modelId="{BEFF898A-4EC5-42CD-AC50-35B592BA0451}" srcId="{4A687F35-6760-4A37-9B84-72ABBC61C126}" destId="{286016B3-CE84-4FA9-9021-2971607DF666}" srcOrd="1" destOrd="0" parTransId="{C1F80018-E3A3-481E-89B0-CD06BF797B13}" sibTransId="{6BBB8246-A8CE-4360-9D49-4BFCED144530}"/>
    <dgm:cxn modelId="{1EB24A9E-836F-4C98-BB82-B797ECEAE5D6}" type="presOf" srcId="{85B1886F-C8D0-4082-B718-AE4FB82FDC57}" destId="{AD2AE741-C367-443F-AEE1-C685F0C942B4}" srcOrd="0" destOrd="0" presId="urn:microsoft.com/office/officeart/2005/8/layout/vList2"/>
    <dgm:cxn modelId="{E1E39FBD-93A9-485C-A2BC-4DDBDEAAD915}" srcId="{4A687F35-6760-4A37-9B84-72ABBC61C126}" destId="{14248478-D2A4-4673-B100-3C7C20562387}" srcOrd="3" destOrd="0" parTransId="{3229B44F-BD75-4476-8AF6-821DEFBB7D46}" sibTransId="{7BA8C5C0-9CC9-4603-94D2-04BB73356C18}"/>
    <dgm:cxn modelId="{362F57CD-7D22-4E42-8DB1-93A814A11670}" type="presOf" srcId="{E97F402C-0DCB-4819-9661-3953E6A8C12B}" destId="{EDDBFE70-9EFB-4B06-94E3-6198FBE6DDC1}" srcOrd="0" destOrd="0" presId="urn:microsoft.com/office/officeart/2005/8/layout/vList2"/>
    <dgm:cxn modelId="{E469E6CD-2655-4800-A564-62003DEC7989}" type="presOf" srcId="{959DFE06-26E4-4836-8EBB-01ECAF60C5B3}" destId="{990D4F77-C43E-4B20-971D-7E0F26840743}" srcOrd="0" destOrd="0" presId="urn:microsoft.com/office/officeart/2005/8/layout/vList2"/>
    <dgm:cxn modelId="{FF6A85F2-C565-48D9-B2B4-2504E66BADB2}" srcId="{4A687F35-6760-4A37-9B84-72ABBC61C126}" destId="{E97F402C-0DCB-4819-9661-3953E6A8C12B}" srcOrd="2" destOrd="0" parTransId="{0BBE9928-5537-459A-9E50-9700F3617B6E}" sibTransId="{A7C92BAB-0247-4F2B-BAE0-4690108D3F4D}"/>
    <dgm:cxn modelId="{CC09DD63-C6B2-4D99-8799-B1E1A6DB3BE1}" type="presParOf" srcId="{DE00ECB1-1B51-49FF-BF87-8922E13408FC}" destId="{990D4F77-C43E-4B20-971D-7E0F26840743}" srcOrd="0" destOrd="0" presId="urn:microsoft.com/office/officeart/2005/8/layout/vList2"/>
    <dgm:cxn modelId="{D6BBEAE0-5ECF-48E0-B23B-29C6A67765C8}" type="presParOf" srcId="{DE00ECB1-1B51-49FF-BF87-8922E13408FC}" destId="{4E81963E-6D8C-4A33-9310-259FAC2B5805}" srcOrd="1" destOrd="0" presId="urn:microsoft.com/office/officeart/2005/8/layout/vList2"/>
    <dgm:cxn modelId="{3165574D-6704-425F-8DD2-EE0E688A26C2}" type="presParOf" srcId="{DE00ECB1-1B51-49FF-BF87-8922E13408FC}" destId="{14FA7D0D-BE8F-4D73-B26E-2A578EE7A639}" srcOrd="2" destOrd="0" presId="urn:microsoft.com/office/officeart/2005/8/layout/vList2"/>
    <dgm:cxn modelId="{950AA61F-BE2C-403E-B9BE-DC7E56AAA048}" type="presParOf" srcId="{DE00ECB1-1B51-49FF-BF87-8922E13408FC}" destId="{8ABCF3A2-1492-4A0A-9237-53C6C2DD8A1A}" srcOrd="3" destOrd="0" presId="urn:microsoft.com/office/officeart/2005/8/layout/vList2"/>
    <dgm:cxn modelId="{E093627E-FAA9-4716-B802-22A3DD9B6E7A}" type="presParOf" srcId="{DE00ECB1-1B51-49FF-BF87-8922E13408FC}" destId="{EDDBFE70-9EFB-4B06-94E3-6198FBE6DDC1}" srcOrd="4" destOrd="0" presId="urn:microsoft.com/office/officeart/2005/8/layout/vList2"/>
    <dgm:cxn modelId="{45B0321B-9062-4D14-8A5D-54CC03B9F56F}" type="presParOf" srcId="{DE00ECB1-1B51-49FF-BF87-8922E13408FC}" destId="{0B95D3BD-FB39-40D3-A511-218D655FFC0B}" srcOrd="5" destOrd="0" presId="urn:microsoft.com/office/officeart/2005/8/layout/vList2"/>
    <dgm:cxn modelId="{A4F6F073-725F-48D3-A5C1-6C4912EBDA0B}" type="presParOf" srcId="{DE00ECB1-1B51-49FF-BF87-8922E13408FC}" destId="{F9D0569B-5E84-4932-833D-21C741BC2DA3}" srcOrd="6" destOrd="0" presId="urn:microsoft.com/office/officeart/2005/8/layout/vList2"/>
    <dgm:cxn modelId="{4CA0C89F-9BC5-4FA5-8CAC-FF7A1A6E4BC2}" type="presParOf" srcId="{DE00ECB1-1B51-49FF-BF87-8922E13408FC}" destId="{EAAAB405-7414-4779-BCFB-2FB6CFB644F8}" srcOrd="7" destOrd="0" presId="urn:microsoft.com/office/officeart/2005/8/layout/vList2"/>
    <dgm:cxn modelId="{BF530B28-547D-4784-844F-672867820358}" type="presParOf" srcId="{DE00ECB1-1B51-49FF-BF87-8922E13408FC}" destId="{AD2AE741-C367-443F-AEE1-C685F0C942B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514F6-1F5F-4609-B964-74A24F5664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CE0649-A2AF-41DE-ACF6-1AE22FF644BB}">
      <dgm:prSet custT="1"/>
      <dgm:spPr/>
      <dgm:t>
        <a:bodyPr/>
        <a:lstStyle/>
        <a:p>
          <a:pPr>
            <a:lnSpc>
              <a:spcPct val="100000"/>
            </a:lnSpc>
          </a:pPr>
          <a:r>
            <a:rPr lang="en-US" sz="1800"/>
            <a:t>Not dependent on us – we are dependent on them.</a:t>
          </a:r>
          <a:endParaRPr lang="en-US" sz="1800" dirty="0"/>
        </a:p>
      </dgm:t>
    </dgm:pt>
    <dgm:pt modelId="{4FBF3800-AAFD-41CA-AA56-24410A46FA7F}" type="parTrans" cxnId="{740A6D84-1358-4C51-8D16-E19F18CAD7FF}">
      <dgm:prSet/>
      <dgm:spPr/>
      <dgm:t>
        <a:bodyPr/>
        <a:lstStyle/>
        <a:p>
          <a:endParaRPr lang="en-US"/>
        </a:p>
      </dgm:t>
    </dgm:pt>
    <dgm:pt modelId="{F2D3CA45-BF76-4284-BF9F-2E99C780A58B}" type="sibTrans" cxnId="{740A6D84-1358-4C51-8D16-E19F18CAD7FF}">
      <dgm:prSet/>
      <dgm:spPr/>
      <dgm:t>
        <a:bodyPr/>
        <a:lstStyle/>
        <a:p>
          <a:pPr>
            <a:lnSpc>
              <a:spcPct val="100000"/>
            </a:lnSpc>
          </a:pPr>
          <a:endParaRPr lang="en-US"/>
        </a:p>
      </dgm:t>
    </dgm:pt>
    <dgm:pt modelId="{916F9930-6F95-4614-AB80-6C1E0D5C8E48}">
      <dgm:prSet custT="1"/>
      <dgm:spPr/>
      <dgm:t>
        <a:bodyPr/>
        <a:lstStyle/>
        <a:p>
          <a:pPr>
            <a:lnSpc>
              <a:spcPct val="100000"/>
            </a:lnSpc>
          </a:pPr>
          <a:r>
            <a:rPr lang="en-US" sz="1800" dirty="0"/>
            <a:t>Not interruptions to our work – they are the purpose of it.</a:t>
          </a:r>
        </a:p>
      </dgm:t>
    </dgm:pt>
    <dgm:pt modelId="{5967C2EC-B366-43A6-ABFD-985967145D3B}" type="parTrans" cxnId="{4AB5E90B-CB52-4AA6-A582-87FC0992AB94}">
      <dgm:prSet/>
      <dgm:spPr/>
      <dgm:t>
        <a:bodyPr/>
        <a:lstStyle/>
        <a:p>
          <a:endParaRPr lang="en-US"/>
        </a:p>
      </dgm:t>
    </dgm:pt>
    <dgm:pt modelId="{F4B8E9AE-DF2D-4B54-98C3-B56D6D199918}" type="sibTrans" cxnId="{4AB5E90B-CB52-4AA6-A582-87FC0992AB94}">
      <dgm:prSet/>
      <dgm:spPr/>
      <dgm:t>
        <a:bodyPr/>
        <a:lstStyle/>
        <a:p>
          <a:pPr>
            <a:lnSpc>
              <a:spcPct val="100000"/>
            </a:lnSpc>
          </a:pPr>
          <a:endParaRPr lang="en-US"/>
        </a:p>
      </dgm:t>
    </dgm:pt>
    <dgm:pt modelId="{FAE100D8-D7F5-4623-90CC-413C7D62F177}">
      <dgm:prSet custT="1"/>
      <dgm:spPr/>
      <dgm:t>
        <a:bodyPr/>
        <a:lstStyle/>
        <a:p>
          <a:pPr>
            <a:lnSpc>
              <a:spcPct val="100000"/>
            </a:lnSpc>
          </a:pPr>
          <a:r>
            <a:rPr lang="en-US" sz="1800" b="0" dirty="0"/>
            <a:t>Doing us a favor when they call – we are NOT doing them a favor.</a:t>
          </a:r>
        </a:p>
      </dgm:t>
    </dgm:pt>
    <dgm:pt modelId="{51EF10EB-24EA-472D-A6B7-DEC69A225310}" type="parTrans" cxnId="{F51B6784-5339-4FC7-96EA-23DD7F9A10B5}">
      <dgm:prSet/>
      <dgm:spPr/>
      <dgm:t>
        <a:bodyPr/>
        <a:lstStyle/>
        <a:p>
          <a:endParaRPr lang="en-US"/>
        </a:p>
      </dgm:t>
    </dgm:pt>
    <dgm:pt modelId="{BDC570F1-36C8-4241-AED1-A11CD845230A}" type="sibTrans" cxnId="{F51B6784-5339-4FC7-96EA-23DD7F9A10B5}">
      <dgm:prSet/>
      <dgm:spPr/>
      <dgm:t>
        <a:bodyPr/>
        <a:lstStyle/>
        <a:p>
          <a:pPr>
            <a:lnSpc>
              <a:spcPct val="100000"/>
            </a:lnSpc>
          </a:pPr>
          <a:endParaRPr lang="en-US"/>
        </a:p>
      </dgm:t>
    </dgm:pt>
    <dgm:pt modelId="{D9F50C5E-36B4-4F0F-BAE8-5746387B35B2}">
      <dgm:prSet custT="1"/>
      <dgm:spPr/>
      <dgm:t>
        <a:bodyPr/>
        <a:lstStyle/>
        <a:p>
          <a:pPr>
            <a:lnSpc>
              <a:spcPct val="100000"/>
            </a:lnSpc>
          </a:pPr>
          <a:r>
            <a:rPr lang="en-US" sz="1800"/>
            <a:t>People who have wants and needs – it is OUR JOB to meet them</a:t>
          </a:r>
          <a:r>
            <a:rPr lang="en-US" sz="1600"/>
            <a:t>.</a:t>
          </a:r>
          <a:endParaRPr lang="en-US" sz="1600" dirty="0"/>
        </a:p>
      </dgm:t>
    </dgm:pt>
    <dgm:pt modelId="{1B4C37B5-4FBC-402B-BA13-785C2886D028}" type="parTrans" cxnId="{1A369C80-C744-4BEB-A70C-126F21BC3308}">
      <dgm:prSet/>
      <dgm:spPr/>
      <dgm:t>
        <a:bodyPr/>
        <a:lstStyle/>
        <a:p>
          <a:endParaRPr lang="en-US"/>
        </a:p>
      </dgm:t>
    </dgm:pt>
    <dgm:pt modelId="{DA331887-AC9A-40ED-B297-EABC05295BCF}" type="sibTrans" cxnId="{1A369C80-C744-4BEB-A70C-126F21BC3308}">
      <dgm:prSet/>
      <dgm:spPr/>
      <dgm:t>
        <a:bodyPr/>
        <a:lstStyle/>
        <a:p>
          <a:pPr>
            <a:lnSpc>
              <a:spcPct val="100000"/>
            </a:lnSpc>
          </a:pPr>
          <a:endParaRPr lang="en-US"/>
        </a:p>
      </dgm:t>
    </dgm:pt>
    <dgm:pt modelId="{D555FEF5-F275-4055-BD9C-BF72B0E95522}">
      <dgm:prSet custT="1"/>
      <dgm:spPr/>
      <dgm:t>
        <a:bodyPr/>
        <a:lstStyle/>
        <a:p>
          <a:pPr>
            <a:lnSpc>
              <a:spcPct val="100000"/>
            </a:lnSpc>
          </a:pPr>
          <a:r>
            <a:rPr lang="en-US" sz="1800" dirty="0"/>
            <a:t>Deserving of the most courteous &amp; attentive treatment (PPWR).</a:t>
          </a:r>
          <a:endParaRPr lang="en-US" sz="1600" dirty="0"/>
        </a:p>
      </dgm:t>
    </dgm:pt>
    <dgm:pt modelId="{48D0764F-82DE-4321-A045-11C704F046BF}" type="parTrans" cxnId="{0217AB4F-65BF-4F02-B75F-22F0929B586A}">
      <dgm:prSet/>
      <dgm:spPr/>
      <dgm:t>
        <a:bodyPr/>
        <a:lstStyle/>
        <a:p>
          <a:endParaRPr lang="en-US"/>
        </a:p>
      </dgm:t>
    </dgm:pt>
    <dgm:pt modelId="{E454B4E5-4A89-49B0-8A24-B7688CAC4522}" type="sibTrans" cxnId="{0217AB4F-65BF-4F02-B75F-22F0929B586A}">
      <dgm:prSet/>
      <dgm:spPr/>
      <dgm:t>
        <a:bodyPr/>
        <a:lstStyle/>
        <a:p>
          <a:pPr>
            <a:lnSpc>
              <a:spcPct val="100000"/>
            </a:lnSpc>
          </a:pPr>
          <a:endParaRPr lang="en-US"/>
        </a:p>
      </dgm:t>
    </dgm:pt>
    <dgm:pt modelId="{79399332-C4FF-40A7-8310-B29614040B59}">
      <dgm:prSet custT="1"/>
      <dgm:spPr/>
      <dgm:t>
        <a:bodyPr/>
        <a:lstStyle/>
        <a:p>
          <a:pPr>
            <a:lnSpc>
              <a:spcPct val="100000"/>
            </a:lnSpc>
          </a:pPr>
          <a:r>
            <a:rPr lang="en-US" sz="1800" dirty="0"/>
            <a:t>The reason why our business exists.</a:t>
          </a:r>
        </a:p>
      </dgm:t>
    </dgm:pt>
    <dgm:pt modelId="{B6192DBE-E4FB-4203-B4B9-9D50B4A61B34}" type="parTrans" cxnId="{6D1FB5C4-0EB7-41B0-B19E-657F0A382E1D}">
      <dgm:prSet/>
      <dgm:spPr/>
      <dgm:t>
        <a:bodyPr/>
        <a:lstStyle/>
        <a:p>
          <a:endParaRPr lang="en-US"/>
        </a:p>
      </dgm:t>
    </dgm:pt>
    <dgm:pt modelId="{227CF9AA-EE48-4E5F-A215-2BBECDFC36A6}" type="sibTrans" cxnId="{6D1FB5C4-0EB7-41B0-B19E-657F0A382E1D}">
      <dgm:prSet/>
      <dgm:spPr/>
      <dgm:t>
        <a:bodyPr/>
        <a:lstStyle/>
        <a:p>
          <a:endParaRPr lang="en-US"/>
        </a:p>
      </dgm:t>
    </dgm:pt>
    <dgm:pt modelId="{EEA03B2F-385D-4784-8042-58F3CFA186E2}" type="pres">
      <dgm:prSet presAssocID="{DF2514F6-1F5F-4609-B964-74A24F5664A2}" presName="root" presStyleCnt="0">
        <dgm:presLayoutVars>
          <dgm:dir/>
          <dgm:resizeHandles val="exact"/>
        </dgm:presLayoutVars>
      </dgm:prSet>
      <dgm:spPr/>
    </dgm:pt>
    <dgm:pt modelId="{BD64FA48-6942-47D3-8CBD-485F6B098C42}" type="pres">
      <dgm:prSet presAssocID="{70CE0649-A2AF-41DE-ACF6-1AE22FF644BB}" presName="compNode" presStyleCnt="0"/>
      <dgm:spPr/>
    </dgm:pt>
    <dgm:pt modelId="{48AA4429-D835-4A71-A840-B0FD7A2E8047}" type="pres">
      <dgm:prSet presAssocID="{70CE0649-A2AF-41DE-ACF6-1AE22FF644BB}" presName="bgRect" presStyleLbl="bgShp" presStyleIdx="0" presStyleCnt="6"/>
      <dgm:spPr/>
    </dgm:pt>
    <dgm:pt modelId="{20A92C44-44D4-40F3-80F5-CAD9E9307199}" type="pres">
      <dgm:prSet presAssocID="{70CE0649-A2AF-41DE-ACF6-1AE22FF644B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3E0DC7C1-9458-4AFB-90B0-F8950E1C5168}" type="pres">
      <dgm:prSet presAssocID="{70CE0649-A2AF-41DE-ACF6-1AE22FF644BB}" presName="spaceRect" presStyleCnt="0"/>
      <dgm:spPr/>
    </dgm:pt>
    <dgm:pt modelId="{6FA91297-A8AA-42AC-8553-647A5294EF51}" type="pres">
      <dgm:prSet presAssocID="{70CE0649-A2AF-41DE-ACF6-1AE22FF644BB}" presName="parTx" presStyleLbl="revTx" presStyleIdx="0" presStyleCnt="6">
        <dgm:presLayoutVars>
          <dgm:chMax val="0"/>
          <dgm:chPref val="0"/>
        </dgm:presLayoutVars>
      </dgm:prSet>
      <dgm:spPr/>
    </dgm:pt>
    <dgm:pt modelId="{B74121AC-A624-4A72-A5F5-B1FA7CBC3039}" type="pres">
      <dgm:prSet presAssocID="{F2D3CA45-BF76-4284-BF9F-2E99C780A58B}" presName="sibTrans" presStyleCnt="0"/>
      <dgm:spPr/>
    </dgm:pt>
    <dgm:pt modelId="{89E0FD19-FAF3-4AEA-A180-158A12F448A6}" type="pres">
      <dgm:prSet presAssocID="{916F9930-6F95-4614-AB80-6C1E0D5C8E48}" presName="compNode" presStyleCnt="0"/>
      <dgm:spPr/>
    </dgm:pt>
    <dgm:pt modelId="{A118332D-AA26-4D38-979B-FF37A3B060A9}" type="pres">
      <dgm:prSet presAssocID="{916F9930-6F95-4614-AB80-6C1E0D5C8E48}" presName="bgRect" presStyleLbl="bgShp" presStyleIdx="1" presStyleCnt="6"/>
      <dgm:spPr/>
    </dgm:pt>
    <dgm:pt modelId="{644AA786-1715-4F00-AB4C-5C1A17CCCFC4}" type="pres">
      <dgm:prSet presAssocID="{916F9930-6F95-4614-AB80-6C1E0D5C8E4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E938BC88-1F4D-4FC2-A5DB-E870CE9F02CD}" type="pres">
      <dgm:prSet presAssocID="{916F9930-6F95-4614-AB80-6C1E0D5C8E48}" presName="spaceRect" presStyleCnt="0"/>
      <dgm:spPr/>
    </dgm:pt>
    <dgm:pt modelId="{157636B4-77FF-44BA-AB96-916DB7C3A860}" type="pres">
      <dgm:prSet presAssocID="{916F9930-6F95-4614-AB80-6C1E0D5C8E48}" presName="parTx" presStyleLbl="revTx" presStyleIdx="1" presStyleCnt="6">
        <dgm:presLayoutVars>
          <dgm:chMax val="0"/>
          <dgm:chPref val="0"/>
        </dgm:presLayoutVars>
      </dgm:prSet>
      <dgm:spPr/>
    </dgm:pt>
    <dgm:pt modelId="{54AE895D-6967-429B-894B-BEBD503C0689}" type="pres">
      <dgm:prSet presAssocID="{F4B8E9AE-DF2D-4B54-98C3-B56D6D199918}" presName="sibTrans" presStyleCnt="0"/>
      <dgm:spPr/>
    </dgm:pt>
    <dgm:pt modelId="{81E48F94-5F83-419C-A9D4-2547E57DD5A4}" type="pres">
      <dgm:prSet presAssocID="{FAE100D8-D7F5-4623-90CC-413C7D62F177}" presName="compNode" presStyleCnt="0"/>
      <dgm:spPr/>
    </dgm:pt>
    <dgm:pt modelId="{2B60D163-D086-4AA9-A822-70054459804B}" type="pres">
      <dgm:prSet presAssocID="{FAE100D8-D7F5-4623-90CC-413C7D62F177}" presName="bgRect" presStyleLbl="bgShp" presStyleIdx="2" presStyleCnt="6"/>
      <dgm:spPr/>
    </dgm:pt>
    <dgm:pt modelId="{B0745A09-EF12-4300-AAE1-BA3F4556CABB}" type="pres">
      <dgm:prSet presAssocID="{FAE100D8-D7F5-4623-90CC-413C7D62F1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A3036363-E1B5-43C9-BB2F-85B0A6CD3562}" type="pres">
      <dgm:prSet presAssocID="{FAE100D8-D7F5-4623-90CC-413C7D62F177}" presName="spaceRect" presStyleCnt="0"/>
      <dgm:spPr/>
    </dgm:pt>
    <dgm:pt modelId="{CE22F727-D881-437E-B891-A7340837C228}" type="pres">
      <dgm:prSet presAssocID="{FAE100D8-D7F5-4623-90CC-413C7D62F177}" presName="parTx" presStyleLbl="revTx" presStyleIdx="2" presStyleCnt="6">
        <dgm:presLayoutVars>
          <dgm:chMax val="0"/>
          <dgm:chPref val="0"/>
        </dgm:presLayoutVars>
      </dgm:prSet>
      <dgm:spPr/>
    </dgm:pt>
    <dgm:pt modelId="{C625002B-970F-4E77-9716-8BCCF2E1E841}" type="pres">
      <dgm:prSet presAssocID="{BDC570F1-36C8-4241-AED1-A11CD845230A}" presName="sibTrans" presStyleCnt="0"/>
      <dgm:spPr/>
    </dgm:pt>
    <dgm:pt modelId="{A1DD70F3-9DF0-4A7E-AC23-F6D972359539}" type="pres">
      <dgm:prSet presAssocID="{D9F50C5E-36B4-4F0F-BAE8-5746387B35B2}" presName="compNode" presStyleCnt="0"/>
      <dgm:spPr/>
    </dgm:pt>
    <dgm:pt modelId="{99A8CDE3-7056-4153-B884-FE1F76136FC2}" type="pres">
      <dgm:prSet presAssocID="{D9F50C5E-36B4-4F0F-BAE8-5746387B35B2}" presName="bgRect" presStyleLbl="bgShp" presStyleIdx="3" presStyleCnt="6"/>
      <dgm:spPr/>
    </dgm:pt>
    <dgm:pt modelId="{E1E33586-8FEE-4F0D-8E1D-A9CAFE8D37FD}" type="pres">
      <dgm:prSet presAssocID="{D9F50C5E-36B4-4F0F-BAE8-5746387B35B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lder"/>
        </a:ext>
      </dgm:extLst>
    </dgm:pt>
    <dgm:pt modelId="{2B9A5315-4D32-4F31-ABED-3C4EB7F15B32}" type="pres">
      <dgm:prSet presAssocID="{D9F50C5E-36B4-4F0F-BAE8-5746387B35B2}" presName="spaceRect" presStyleCnt="0"/>
      <dgm:spPr/>
    </dgm:pt>
    <dgm:pt modelId="{68FFA355-6393-4F24-AD40-E93E45CD113F}" type="pres">
      <dgm:prSet presAssocID="{D9F50C5E-36B4-4F0F-BAE8-5746387B35B2}" presName="parTx" presStyleLbl="revTx" presStyleIdx="3" presStyleCnt="6">
        <dgm:presLayoutVars>
          <dgm:chMax val="0"/>
          <dgm:chPref val="0"/>
        </dgm:presLayoutVars>
      </dgm:prSet>
      <dgm:spPr/>
    </dgm:pt>
    <dgm:pt modelId="{E1D68FB5-EBBF-45FC-B7DE-FEC02BBFF6B8}" type="pres">
      <dgm:prSet presAssocID="{DA331887-AC9A-40ED-B297-EABC05295BCF}" presName="sibTrans" presStyleCnt="0"/>
      <dgm:spPr/>
    </dgm:pt>
    <dgm:pt modelId="{819D1D92-52EB-40ED-A514-5CDEA4BF40CC}" type="pres">
      <dgm:prSet presAssocID="{D555FEF5-F275-4055-BD9C-BF72B0E95522}" presName="compNode" presStyleCnt="0"/>
      <dgm:spPr/>
    </dgm:pt>
    <dgm:pt modelId="{83516051-7023-402F-9F3D-24AA5E414397}" type="pres">
      <dgm:prSet presAssocID="{D555FEF5-F275-4055-BD9C-BF72B0E95522}" presName="bgRect" presStyleLbl="bgShp" presStyleIdx="4" presStyleCnt="6"/>
      <dgm:spPr/>
    </dgm:pt>
    <dgm:pt modelId="{3C307EE8-E02F-4B20-9B64-1B317C51A400}" type="pres">
      <dgm:prSet presAssocID="{D555FEF5-F275-4055-BD9C-BF72B0E9552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B20B175C-3FBC-4C12-8EE2-F6C77018E147}" type="pres">
      <dgm:prSet presAssocID="{D555FEF5-F275-4055-BD9C-BF72B0E95522}" presName="spaceRect" presStyleCnt="0"/>
      <dgm:spPr/>
    </dgm:pt>
    <dgm:pt modelId="{EFF839FC-8235-4EC7-A39C-8195B421E6F7}" type="pres">
      <dgm:prSet presAssocID="{D555FEF5-F275-4055-BD9C-BF72B0E95522}" presName="parTx" presStyleLbl="revTx" presStyleIdx="4" presStyleCnt="6">
        <dgm:presLayoutVars>
          <dgm:chMax val="0"/>
          <dgm:chPref val="0"/>
        </dgm:presLayoutVars>
      </dgm:prSet>
      <dgm:spPr/>
    </dgm:pt>
    <dgm:pt modelId="{880FB0EA-7BD3-476F-9EC9-AC6949273520}" type="pres">
      <dgm:prSet presAssocID="{E454B4E5-4A89-49B0-8A24-B7688CAC4522}" presName="sibTrans" presStyleCnt="0"/>
      <dgm:spPr/>
    </dgm:pt>
    <dgm:pt modelId="{5E9278C0-9378-4B2B-AC71-78ECE5153776}" type="pres">
      <dgm:prSet presAssocID="{79399332-C4FF-40A7-8310-B29614040B59}" presName="compNode" presStyleCnt="0"/>
      <dgm:spPr/>
    </dgm:pt>
    <dgm:pt modelId="{50BA355A-A106-4329-A2E3-1DA939F40B9E}" type="pres">
      <dgm:prSet presAssocID="{79399332-C4FF-40A7-8310-B29614040B59}" presName="bgRect" presStyleLbl="bgShp" presStyleIdx="5" presStyleCnt="6" custLinFactNeighborX="-43827" custLinFactNeighborY="-1062"/>
      <dgm:spPr/>
    </dgm:pt>
    <dgm:pt modelId="{B137C693-C6EF-4BE2-9F29-E6ED568676E6}" type="pres">
      <dgm:prSet presAssocID="{79399332-C4FF-40A7-8310-B29614040B5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ffice Worker"/>
        </a:ext>
      </dgm:extLst>
    </dgm:pt>
    <dgm:pt modelId="{535F5C19-7153-4CE4-815E-578D56CECE95}" type="pres">
      <dgm:prSet presAssocID="{79399332-C4FF-40A7-8310-B29614040B59}" presName="spaceRect" presStyleCnt="0"/>
      <dgm:spPr/>
    </dgm:pt>
    <dgm:pt modelId="{776C1460-714C-423C-B349-CA2F615FCAB3}" type="pres">
      <dgm:prSet presAssocID="{79399332-C4FF-40A7-8310-B29614040B59}" presName="parTx" presStyleLbl="revTx" presStyleIdx="5" presStyleCnt="6">
        <dgm:presLayoutVars>
          <dgm:chMax val="0"/>
          <dgm:chPref val="0"/>
        </dgm:presLayoutVars>
      </dgm:prSet>
      <dgm:spPr/>
    </dgm:pt>
  </dgm:ptLst>
  <dgm:cxnLst>
    <dgm:cxn modelId="{4AB5E90B-CB52-4AA6-A582-87FC0992AB94}" srcId="{DF2514F6-1F5F-4609-B964-74A24F5664A2}" destId="{916F9930-6F95-4614-AB80-6C1E0D5C8E48}" srcOrd="1" destOrd="0" parTransId="{5967C2EC-B366-43A6-ABFD-985967145D3B}" sibTransId="{F4B8E9AE-DF2D-4B54-98C3-B56D6D199918}"/>
    <dgm:cxn modelId="{0D615E60-B81C-4D66-A2F3-144139C95F78}" type="presOf" srcId="{916F9930-6F95-4614-AB80-6C1E0D5C8E48}" destId="{157636B4-77FF-44BA-AB96-916DB7C3A860}" srcOrd="0" destOrd="0" presId="urn:microsoft.com/office/officeart/2018/2/layout/IconVerticalSolidList"/>
    <dgm:cxn modelId="{AA667265-B84F-4FB0-9329-EB4CA9EC1304}" type="presOf" srcId="{79399332-C4FF-40A7-8310-B29614040B59}" destId="{776C1460-714C-423C-B349-CA2F615FCAB3}" srcOrd="0" destOrd="0" presId="urn:microsoft.com/office/officeart/2018/2/layout/IconVerticalSolidList"/>
    <dgm:cxn modelId="{57543D4F-9FE1-4F70-8FEA-527BF678E86E}" type="presOf" srcId="{D9F50C5E-36B4-4F0F-BAE8-5746387B35B2}" destId="{68FFA355-6393-4F24-AD40-E93E45CD113F}" srcOrd="0" destOrd="0" presId="urn:microsoft.com/office/officeart/2018/2/layout/IconVerticalSolidList"/>
    <dgm:cxn modelId="{0217AB4F-65BF-4F02-B75F-22F0929B586A}" srcId="{DF2514F6-1F5F-4609-B964-74A24F5664A2}" destId="{D555FEF5-F275-4055-BD9C-BF72B0E95522}" srcOrd="4" destOrd="0" parTransId="{48D0764F-82DE-4321-A045-11C704F046BF}" sibTransId="{E454B4E5-4A89-49B0-8A24-B7688CAC4522}"/>
    <dgm:cxn modelId="{1A369C80-C744-4BEB-A70C-126F21BC3308}" srcId="{DF2514F6-1F5F-4609-B964-74A24F5664A2}" destId="{D9F50C5E-36B4-4F0F-BAE8-5746387B35B2}" srcOrd="3" destOrd="0" parTransId="{1B4C37B5-4FBC-402B-BA13-785C2886D028}" sibTransId="{DA331887-AC9A-40ED-B297-EABC05295BCF}"/>
    <dgm:cxn modelId="{F51B6784-5339-4FC7-96EA-23DD7F9A10B5}" srcId="{DF2514F6-1F5F-4609-B964-74A24F5664A2}" destId="{FAE100D8-D7F5-4623-90CC-413C7D62F177}" srcOrd="2" destOrd="0" parTransId="{51EF10EB-24EA-472D-A6B7-DEC69A225310}" sibTransId="{BDC570F1-36C8-4241-AED1-A11CD845230A}"/>
    <dgm:cxn modelId="{740A6D84-1358-4C51-8D16-E19F18CAD7FF}" srcId="{DF2514F6-1F5F-4609-B964-74A24F5664A2}" destId="{70CE0649-A2AF-41DE-ACF6-1AE22FF644BB}" srcOrd="0" destOrd="0" parTransId="{4FBF3800-AAFD-41CA-AA56-24410A46FA7F}" sibTransId="{F2D3CA45-BF76-4284-BF9F-2E99C780A58B}"/>
    <dgm:cxn modelId="{D5788EB0-0549-4154-9680-EF54BFFC30FC}" type="presOf" srcId="{DF2514F6-1F5F-4609-B964-74A24F5664A2}" destId="{EEA03B2F-385D-4784-8042-58F3CFA186E2}" srcOrd="0" destOrd="0" presId="urn:microsoft.com/office/officeart/2018/2/layout/IconVerticalSolidList"/>
    <dgm:cxn modelId="{AD30DCC3-934F-45FE-9A45-04D30E1C2854}" type="presOf" srcId="{D555FEF5-F275-4055-BD9C-BF72B0E95522}" destId="{EFF839FC-8235-4EC7-A39C-8195B421E6F7}" srcOrd="0" destOrd="0" presId="urn:microsoft.com/office/officeart/2018/2/layout/IconVerticalSolidList"/>
    <dgm:cxn modelId="{6D1FB5C4-0EB7-41B0-B19E-657F0A382E1D}" srcId="{DF2514F6-1F5F-4609-B964-74A24F5664A2}" destId="{79399332-C4FF-40A7-8310-B29614040B59}" srcOrd="5" destOrd="0" parTransId="{B6192DBE-E4FB-4203-B4B9-9D50B4A61B34}" sibTransId="{227CF9AA-EE48-4E5F-A215-2BBECDFC36A6}"/>
    <dgm:cxn modelId="{DD84EBF5-021B-47E8-A6DB-B1C90238B16C}" type="presOf" srcId="{FAE100D8-D7F5-4623-90CC-413C7D62F177}" destId="{CE22F727-D881-437E-B891-A7340837C228}" srcOrd="0" destOrd="0" presId="urn:microsoft.com/office/officeart/2018/2/layout/IconVerticalSolidList"/>
    <dgm:cxn modelId="{527A84FD-AB12-4FDA-A8F8-48009A61A3F2}" type="presOf" srcId="{70CE0649-A2AF-41DE-ACF6-1AE22FF644BB}" destId="{6FA91297-A8AA-42AC-8553-647A5294EF51}" srcOrd="0" destOrd="0" presId="urn:microsoft.com/office/officeart/2018/2/layout/IconVerticalSolidList"/>
    <dgm:cxn modelId="{097C3806-515F-4358-802D-6FF33C2D30A5}" type="presParOf" srcId="{EEA03B2F-385D-4784-8042-58F3CFA186E2}" destId="{BD64FA48-6942-47D3-8CBD-485F6B098C42}" srcOrd="0" destOrd="0" presId="urn:microsoft.com/office/officeart/2018/2/layout/IconVerticalSolidList"/>
    <dgm:cxn modelId="{E00C23FA-3AD1-48ED-85C8-A50DE3C146E7}" type="presParOf" srcId="{BD64FA48-6942-47D3-8CBD-485F6B098C42}" destId="{48AA4429-D835-4A71-A840-B0FD7A2E8047}" srcOrd="0" destOrd="0" presId="urn:microsoft.com/office/officeart/2018/2/layout/IconVerticalSolidList"/>
    <dgm:cxn modelId="{6B99C567-0D64-49C8-8165-1F9BA0C96BF1}" type="presParOf" srcId="{BD64FA48-6942-47D3-8CBD-485F6B098C42}" destId="{20A92C44-44D4-40F3-80F5-CAD9E9307199}" srcOrd="1" destOrd="0" presId="urn:microsoft.com/office/officeart/2018/2/layout/IconVerticalSolidList"/>
    <dgm:cxn modelId="{86409FCD-E12B-41C1-A325-D3284532A37A}" type="presParOf" srcId="{BD64FA48-6942-47D3-8CBD-485F6B098C42}" destId="{3E0DC7C1-9458-4AFB-90B0-F8950E1C5168}" srcOrd="2" destOrd="0" presId="urn:microsoft.com/office/officeart/2018/2/layout/IconVerticalSolidList"/>
    <dgm:cxn modelId="{A550778E-7E4A-4C92-BBCC-7AEB25CAC2A7}" type="presParOf" srcId="{BD64FA48-6942-47D3-8CBD-485F6B098C42}" destId="{6FA91297-A8AA-42AC-8553-647A5294EF51}" srcOrd="3" destOrd="0" presId="urn:microsoft.com/office/officeart/2018/2/layout/IconVerticalSolidList"/>
    <dgm:cxn modelId="{9EAE9E3E-8863-4558-B7DE-9053ECD1B784}" type="presParOf" srcId="{EEA03B2F-385D-4784-8042-58F3CFA186E2}" destId="{B74121AC-A624-4A72-A5F5-B1FA7CBC3039}" srcOrd="1" destOrd="0" presId="urn:microsoft.com/office/officeart/2018/2/layout/IconVerticalSolidList"/>
    <dgm:cxn modelId="{DC70C394-BBF4-4CFD-A9FB-61FAE2223F3D}" type="presParOf" srcId="{EEA03B2F-385D-4784-8042-58F3CFA186E2}" destId="{89E0FD19-FAF3-4AEA-A180-158A12F448A6}" srcOrd="2" destOrd="0" presId="urn:microsoft.com/office/officeart/2018/2/layout/IconVerticalSolidList"/>
    <dgm:cxn modelId="{37D1B505-79E5-4F30-B1BD-B6C054A8B203}" type="presParOf" srcId="{89E0FD19-FAF3-4AEA-A180-158A12F448A6}" destId="{A118332D-AA26-4D38-979B-FF37A3B060A9}" srcOrd="0" destOrd="0" presId="urn:microsoft.com/office/officeart/2018/2/layout/IconVerticalSolidList"/>
    <dgm:cxn modelId="{DC144AA6-A68A-41DB-A766-DD6092E0C280}" type="presParOf" srcId="{89E0FD19-FAF3-4AEA-A180-158A12F448A6}" destId="{644AA786-1715-4F00-AB4C-5C1A17CCCFC4}" srcOrd="1" destOrd="0" presId="urn:microsoft.com/office/officeart/2018/2/layout/IconVerticalSolidList"/>
    <dgm:cxn modelId="{DACD0F75-6B8D-4796-A548-00AD1C72B3CE}" type="presParOf" srcId="{89E0FD19-FAF3-4AEA-A180-158A12F448A6}" destId="{E938BC88-1F4D-4FC2-A5DB-E870CE9F02CD}" srcOrd="2" destOrd="0" presId="urn:microsoft.com/office/officeart/2018/2/layout/IconVerticalSolidList"/>
    <dgm:cxn modelId="{FC813CD0-BE6D-47BC-83AD-A3D11A1ECEAF}" type="presParOf" srcId="{89E0FD19-FAF3-4AEA-A180-158A12F448A6}" destId="{157636B4-77FF-44BA-AB96-916DB7C3A860}" srcOrd="3" destOrd="0" presId="urn:microsoft.com/office/officeart/2018/2/layout/IconVerticalSolidList"/>
    <dgm:cxn modelId="{89A69A36-BCA7-4823-A38B-6297B861C484}" type="presParOf" srcId="{EEA03B2F-385D-4784-8042-58F3CFA186E2}" destId="{54AE895D-6967-429B-894B-BEBD503C0689}" srcOrd="3" destOrd="0" presId="urn:microsoft.com/office/officeart/2018/2/layout/IconVerticalSolidList"/>
    <dgm:cxn modelId="{3128D04A-5F71-4800-8D64-43E4C08AD40C}" type="presParOf" srcId="{EEA03B2F-385D-4784-8042-58F3CFA186E2}" destId="{81E48F94-5F83-419C-A9D4-2547E57DD5A4}" srcOrd="4" destOrd="0" presId="urn:microsoft.com/office/officeart/2018/2/layout/IconVerticalSolidList"/>
    <dgm:cxn modelId="{92FD3A40-1ED9-4596-BD1F-8127B55234F3}" type="presParOf" srcId="{81E48F94-5F83-419C-A9D4-2547E57DD5A4}" destId="{2B60D163-D086-4AA9-A822-70054459804B}" srcOrd="0" destOrd="0" presId="urn:microsoft.com/office/officeart/2018/2/layout/IconVerticalSolidList"/>
    <dgm:cxn modelId="{0B3D54E4-A5A9-4445-B5D8-E7A5D45D3160}" type="presParOf" srcId="{81E48F94-5F83-419C-A9D4-2547E57DD5A4}" destId="{B0745A09-EF12-4300-AAE1-BA3F4556CABB}" srcOrd="1" destOrd="0" presId="urn:microsoft.com/office/officeart/2018/2/layout/IconVerticalSolidList"/>
    <dgm:cxn modelId="{9AB4E3AF-8D86-42E7-8F85-92F4FC7AB092}" type="presParOf" srcId="{81E48F94-5F83-419C-A9D4-2547E57DD5A4}" destId="{A3036363-E1B5-43C9-BB2F-85B0A6CD3562}" srcOrd="2" destOrd="0" presId="urn:microsoft.com/office/officeart/2018/2/layout/IconVerticalSolidList"/>
    <dgm:cxn modelId="{780BD324-2942-42B6-A011-AA12770D95C8}" type="presParOf" srcId="{81E48F94-5F83-419C-A9D4-2547E57DD5A4}" destId="{CE22F727-D881-437E-B891-A7340837C228}" srcOrd="3" destOrd="0" presId="urn:microsoft.com/office/officeart/2018/2/layout/IconVerticalSolidList"/>
    <dgm:cxn modelId="{9462D5EC-0129-4B0D-BDDA-454C31A4B1F0}" type="presParOf" srcId="{EEA03B2F-385D-4784-8042-58F3CFA186E2}" destId="{C625002B-970F-4E77-9716-8BCCF2E1E841}" srcOrd="5" destOrd="0" presId="urn:microsoft.com/office/officeart/2018/2/layout/IconVerticalSolidList"/>
    <dgm:cxn modelId="{CC696C97-81DC-4A7B-A82B-5DA388B6A6C6}" type="presParOf" srcId="{EEA03B2F-385D-4784-8042-58F3CFA186E2}" destId="{A1DD70F3-9DF0-4A7E-AC23-F6D972359539}" srcOrd="6" destOrd="0" presId="urn:microsoft.com/office/officeart/2018/2/layout/IconVerticalSolidList"/>
    <dgm:cxn modelId="{6ECAB2A2-766F-45E4-82B4-F0A7A57636E3}" type="presParOf" srcId="{A1DD70F3-9DF0-4A7E-AC23-F6D972359539}" destId="{99A8CDE3-7056-4153-B884-FE1F76136FC2}" srcOrd="0" destOrd="0" presId="urn:microsoft.com/office/officeart/2018/2/layout/IconVerticalSolidList"/>
    <dgm:cxn modelId="{D6D3067C-33B1-4C9E-A44D-6DE75902FA3B}" type="presParOf" srcId="{A1DD70F3-9DF0-4A7E-AC23-F6D972359539}" destId="{E1E33586-8FEE-4F0D-8E1D-A9CAFE8D37FD}" srcOrd="1" destOrd="0" presId="urn:microsoft.com/office/officeart/2018/2/layout/IconVerticalSolidList"/>
    <dgm:cxn modelId="{8EC77AC6-CD1E-4E62-8D2D-94A9E7CDC618}" type="presParOf" srcId="{A1DD70F3-9DF0-4A7E-AC23-F6D972359539}" destId="{2B9A5315-4D32-4F31-ABED-3C4EB7F15B32}" srcOrd="2" destOrd="0" presId="urn:microsoft.com/office/officeart/2018/2/layout/IconVerticalSolidList"/>
    <dgm:cxn modelId="{FA58B0EA-7FC7-4044-ABBC-2667EC17F747}" type="presParOf" srcId="{A1DD70F3-9DF0-4A7E-AC23-F6D972359539}" destId="{68FFA355-6393-4F24-AD40-E93E45CD113F}" srcOrd="3" destOrd="0" presId="urn:microsoft.com/office/officeart/2018/2/layout/IconVerticalSolidList"/>
    <dgm:cxn modelId="{7469EBD4-5F46-49E3-9617-D4A9F4C7CDD8}" type="presParOf" srcId="{EEA03B2F-385D-4784-8042-58F3CFA186E2}" destId="{E1D68FB5-EBBF-45FC-B7DE-FEC02BBFF6B8}" srcOrd="7" destOrd="0" presId="urn:microsoft.com/office/officeart/2018/2/layout/IconVerticalSolidList"/>
    <dgm:cxn modelId="{A89C3D2F-AEE2-4640-8479-CA8C63F2FE15}" type="presParOf" srcId="{EEA03B2F-385D-4784-8042-58F3CFA186E2}" destId="{819D1D92-52EB-40ED-A514-5CDEA4BF40CC}" srcOrd="8" destOrd="0" presId="urn:microsoft.com/office/officeart/2018/2/layout/IconVerticalSolidList"/>
    <dgm:cxn modelId="{9923F944-08BD-45C3-902B-105A0ACB1EFE}" type="presParOf" srcId="{819D1D92-52EB-40ED-A514-5CDEA4BF40CC}" destId="{83516051-7023-402F-9F3D-24AA5E414397}" srcOrd="0" destOrd="0" presId="urn:microsoft.com/office/officeart/2018/2/layout/IconVerticalSolidList"/>
    <dgm:cxn modelId="{379EFAEF-0C4A-41CE-AFBB-0DACAD8E3641}" type="presParOf" srcId="{819D1D92-52EB-40ED-A514-5CDEA4BF40CC}" destId="{3C307EE8-E02F-4B20-9B64-1B317C51A400}" srcOrd="1" destOrd="0" presId="urn:microsoft.com/office/officeart/2018/2/layout/IconVerticalSolidList"/>
    <dgm:cxn modelId="{48D93535-550E-4F83-AFD2-F4991E2A9E28}" type="presParOf" srcId="{819D1D92-52EB-40ED-A514-5CDEA4BF40CC}" destId="{B20B175C-3FBC-4C12-8EE2-F6C77018E147}" srcOrd="2" destOrd="0" presId="urn:microsoft.com/office/officeart/2018/2/layout/IconVerticalSolidList"/>
    <dgm:cxn modelId="{EE106D41-AA45-45B8-91A0-DBA2893B7A1A}" type="presParOf" srcId="{819D1D92-52EB-40ED-A514-5CDEA4BF40CC}" destId="{EFF839FC-8235-4EC7-A39C-8195B421E6F7}" srcOrd="3" destOrd="0" presId="urn:microsoft.com/office/officeart/2018/2/layout/IconVerticalSolidList"/>
    <dgm:cxn modelId="{1C417029-F82E-4020-B720-856D0108F763}" type="presParOf" srcId="{EEA03B2F-385D-4784-8042-58F3CFA186E2}" destId="{880FB0EA-7BD3-476F-9EC9-AC6949273520}" srcOrd="9" destOrd="0" presId="urn:microsoft.com/office/officeart/2018/2/layout/IconVerticalSolidList"/>
    <dgm:cxn modelId="{2D626300-AAD4-4172-9DA1-C072EAC80535}" type="presParOf" srcId="{EEA03B2F-385D-4784-8042-58F3CFA186E2}" destId="{5E9278C0-9378-4B2B-AC71-78ECE5153776}" srcOrd="10" destOrd="0" presId="urn:microsoft.com/office/officeart/2018/2/layout/IconVerticalSolidList"/>
    <dgm:cxn modelId="{5E9C2295-8743-4936-9EE6-E937F9F4EA53}" type="presParOf" srcId="{5E9278C0-9378-4B2B-AC71-78ECE5153776}" destId="{50BA355A-A106-4329-A2E3-1DA939F40B9E}" srcOrd="0" destOrd="0" presId="urn:microsoft.com/office/officeart/2018/2/layout/IconVerticalSolidList"/>
    <dgm:cxn modelId="{D9AF404D-681A-4E0D-BE75-A9C93C088126}" type="presParOf" srcId="{5E9278C0-9378-4B2B-AC71-78ECE5153776}" destId="{B137C693-C6EF-4BE2-9F29-E6ED568676E6}" srcOrd="1" destOrd="0" presId="urn:microsoft.com/office/officeart/2018/2/layout/IconVerticalSolidList"/>
    <dgm:cxn modelId="{D5A6D8F7-E07D-41FA-A50F-718179C2EE27}" type="presParOf" srcId="{5E9278C0-9378-4B2B-AC71-78ECE5153776}" destId="{535F5C19-7153-4CE4-815E-578D56CECE95}" srcOrd="2" destOrd="0" presId="urn:microsoft.com/office/officeart/2018/2/layout/IconVerticalSolidList"/>
    <dgm:cxn modelId="{ABA86A62-06BF-48D7-A7C2-81583BF640B7}" type="presParOf" srcId="{5E9278C0-9378-4B2B-AC71-78ECE5153776}" destId="{776C1460-714C-423C-B349-CA2F615FCA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EF2B3-5F80-45E2-B42C-D242D5165925}">
      <dsp:nvSpPr>
        <dsp:cNvPr id="0" name=""/>
        <dsp:cNvSpPr/>
      </dsp:nvSpPr>
      <dsp:spPr>
        <a:xfrm>
          <a:off x="0" y="502"/>
          <a:ext cx="6993984"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7EA4B-3544-4444-B1BF-CB78151F15B5}">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B49E9F-98BB-4747-9F36-32986B8E2E5B}">
      <dsp:nvSpPr>
        <dsp:cNvPr id="0" name=""/>
        <dsp:cNvSpPr/>
      </dsp:nvSpPr>
      <dsp:spPr>
        <a:xfrm flipH="1">
          <a:off x="799588" y="502"/>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Differentiate between exceptional and poor customer service</a:t>
          </a:r>
        </a:p>
      </dsp:txBody>
      <dsp:txXfrm>
        <a:off x="799588" y="502"/>
        <a:ext cx="6194395" cy="692284"/>
      </dsp:txXfrm>
    </dsp:sp>
    <dsp:sp modelId="{163D9993-5309-4D74-AB89-C3C552E35FDE}">
      <dsp:nvSpPr>
        <dsp:cNvPr id="0" name=""/>
        <dsp:cNvSpPr/>
      </dsp:nvSpPr>
      <dsp:spPr>
        <a:xfrm>
          <a:off x="0" y="865858"/>
          <a:ext cx="6993984"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51176-39FC-4003-B6CE-358E8B0C1A0D}">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DE2741-5CAA-40BE-BFD8-05E761C7E0D3}">
      <dsp:nvSpPr>
        <dsp:cNvPr id="0" name=""/>
        <dsp:cNvSpPr/>
      </dsp:nvSpPr>
      <dsp:spPr>
        <a:xfrm>
          <a:off x="799588" y="865858"/>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Identify who our customers are</a:t>
          </a:r>
        </a:p>
      </dsp:txBody>
      <dsp:txXfrm>
        <a:off x="799588" y="865858"/>
        <a:ext cx="6194395" cy="692284"/>
      </dsp:txXfrm>
    </dsp:sp>
    <dsp:sp modelId="{4B1DB82F-CCBD-44AF-90BA-8279716EBEB2}">
      <dsp:nvSpPr>
        <dsp:cNvPr id="0" name=""/>
        <dsp:cNvSpPr/>
      </dsp:nvSpPr>
      <dsp:spPr>
        <a:xfrm>
          <a:off x="0" y="1731214"/>
          <a:ext cx="6993984" cy="6922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E8801-5FA5-486A-9BBF-CBEAADA80662}">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CF8903-6019-45E9-97D7-C43FE0F4211F}">
      <dsp:nvSpPr>
        <dsp:cNvPr id="0" name=""/>
        <dsp:cNvSpPr/>
      </dsp:nvSpPr>
      <dsp:spPr>
        <a:xfrm>
          <a:off x="799588" y="1731214"/>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Understand the Foundation of Gold Standard Service &amp; PPWR</a:t>
          </a:r>
        </a:p>
      </dsp:txBody>
      <dsp:txXfrm>
        <a:off x="799588" y="1731214"/>
        <a:ext cx="6194395" cy="692284"/>
      </dsp:txXfrm>
    </dsp:sp>
    <dsp:sp modelId="{9C82E695-A1D1-4E60-9A03-04D6AC29F401}">
      <dsp:nvSpPr>
        <dsp:cNvPr id="0" name=""/>
        <dsp:cNvSpPr/>
      </dsp:nvSpPr>
      <dsp:spPr>
        <a:xfrm>
          <a:off x="0" y="2611932"/>
          <a:ext cx="6993984" cy="6922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47DBE-B268-43D3-9ED5-A0ABDD89B549}">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DD53C-8025-4271-BE57-3F09DA510FA5}">
      <dsp:nvSpPr>
        <dsp:cNvPr id="0" name=""/>
        <dsp:cNvSpPr/>
      </dsp:nvSpPr>
      <dsp:spPr>
        <a:xfrm>
          <a:off x="799588" y="2596570"/>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Identify key concepts for greeting customers, offering services, and handling requests</a:t>
          </a:r>
        </a:p>
      </dsp:txBody>
      <dsp:txXfrm>
        <a:off x="799588" y="2596570"/>
        <a:ext cx="6194395" cy="692284"/>
      </dsp:txXfrm>
    </dsp:sp>
    <dsp:sp modelId="{406E85C0-B10C-47C5-A9A0-219B58B0F2DB}">
      <dsp:nvSpPr>
        <dsp:cNvPr id="0" name=""/>
        <dsp:cNvSpPr/>
      </dsp:nvSpPr>
      <dsp:spPr>
        <a:xfrm>
          <a:off x="0" y="3461926"/>
          <a:ext cx="6993984" cy="6922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75678-A00D-4E5C-BB6A-90AA0EA13C02}">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7D437E-7CC3-42B0-AED8-F93E3A0AF1F1}">
      <dsp:nvSpPr>
        <dsp:cNvPr id="0" name=""/>
        <dsp:cNvSpPr/>
      </dsp:nvSpPr>
      <dsp:spPr>
        <a:xfrm>
          <a:off x="799588" y="3461926"/>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Demonstrate “How NOT to say No” </a:t>
          </a:r>
        </a:p>
      </dsp:txBody>
      <dsp:txXfrm>
        <a:off x="799588" y="3461926"/>
        <a:ext cx="6194395" cy="692284"/>
      </dsp:txXfrm>
    </dsp:sp>
    <dsp:sp modelId="{D2F2DD15-591E-45AE-954E-6174CD5DA98F}">
      <dsp:nvSpPr>
        <dsp:cNvPr id="0" name=""/>
        <dsp:cNvSpPr/>
      </dsp:nvSpPr>
      <dsp:spPr>
        <a:xfrm>
          <a:off x="0" y="4327282"/>
          <a:ext cx="6993984"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9F5E0-6234-4409-95D1-69305E21ECB6}">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B5AC1-B2B0-497D-B508-744B36291A24}">
      <dsp:nvSpPr>
        <dsp:cNvPr id="0" name=""/>
        <dsp:cNvSpPr/>
      </dsp:nvSpPr>
      <dsp:spPr>
        <a:xfrm>
          <a:off x="799588" y="4327282"/>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Demonstrate appropriate steps to Take the HEAT (angry customers)</a:t>
          </a:r>
        </a:p>
      </dsp:txBody>
      <dsp:txXfrm>
        <a:off x="799588" y="4327282"/>
        <a:ext cx="6194395" cy="692284"/>
      </dsp:txXfrm>
    </dsp:sp>
    <dsp:sp modelId="{030265DD-EF06-4E61-A626-203F450DCAD2}">
      <dsp:nvSpPr>
        <dsp:cNvPr id="0" name=""/>
        <dsp:cNvSpPr/>
      </dsp:nvSpPr>
      <dsp:spPr>
        <a:xfrm>
          <a:off x="0" y="5192638"/>
          <a:ext cx="6993984"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83835-457B-4E56-AF37-178693B94C35}">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453A2-2103-4BAB-856F-DF7D946CB95C}">
      <dsp:nvSpPr>
        <dsp:cNvPr id="0" name=""/>
        <dsp:cNvSpPr/>
      </dsp:nvSpPr>
      <dsp:spPr>
        <a:xfrm>
          <a:off x="799588" y="5192638"/>
          <a:ext cx="619439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100000"/>
            </a:lnSpc>
            <a:spcBef>
              <a:spcPct val="0"/>
            </a:spcBef>
            <a:spcAft>
              <a:spcPct val="35000"/>
            </a:spcAft>
            <a:buNone/>
          </a:pPr>
          <a:r>
            <a:rPr lang="en-US" sz="1600" kern="1200" dirty="0"/>
            <a:t>Identify ways to cope in stressful situations</a:t>
          </a:r>
        </a:p>
      </dsp:txBody>
      <dsp:txXfrm>
        <a:off x="799588" y="5192638"/>
        <a:ext cx="6194395" cy="69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D4F77-C43E-4B20-971D-7E0F26840743}">
      <dsp:nvSpPr>
        <dsp:cNvPr id="0" name=""/>
        <dsp:cNvSpPr/>
      </dsp:nvSpPr>
      <dsp:spPr>
        <a:xfrm>
          <a:off x="0" y="3089"/>
          <a:ext cx="105156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5. </a:t>
          </a:r>
          <a:r>
            <a:rPr lang="en-US" sz="3100" i="1" kern="1200" dirty="0"/>
            <a:t>“You’ll have to come back later when someone can help you.”</a:t>
          </a:r>
          <a:endParaRPr lang="en-US" sz="3100" kern="1200" dirty="0"/>
        </a:p>
      </dsp:txBody>
      <dsp:txXfrm>
        <a:off x="36296" y="39385"/>
        <a:ext cx="10443008" cy="670943"/>
      </dsp:txXfrm>
    </dsp:sp>
    <dsp:sp modelId="{14FA7D0D-BE8F-4D73-B26E-2A578EE7A639}">
      <dsp:nvSpPr>
        <dsp:cNvPr id="0" name=""/>
        <dsp:cNvSpPr/>
      </dsp:nvSpPr>
      <dsp:spPr>
        <a:xfrm>
          <a:off x="0" y="835904"/>
          <a:ext cx="10515600"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4. </a:t>
          </a:r>
          <a:r>
            <a:rPr lang="en-US" sz="3100" i="1" kern="1200"/>
            <a:t>“I’m not allowed to do that.”</a:t>
          </a:r>
          <a:endParaRPr lang="en-US" sz="3100" kern="1200"/>
        </a:p>
      </dsp:txBody>
      <dsp:txXfrm>
        <a:off x="36296" y="872200"/>
        <a:ext cx="10443008" cy="670943"/>
      </dsp:txXfrm>
    </dsp:sp>
    <dsp:sp modelId="{EDDBFE70-9EFB-4B06-94E3-6198FBE6DDC1}">
      <dsp:nvSpPr>
        <dsp:cNvPr id="0" name=""/>
        <dsp:cNvSpPr/>
      </dsp:nvSpPr>
      <dsp:spPr>
        <a:xfrm>
          <a:off x="0" y="1668719"/>
          <a:ext cx="10515600"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3</a:t>
          </a:r>
          <a:r>
            <a:rPr lang="en-US" sz="3100" i="1" kern="1200" dirty="0"/>
            <a:t>. “That’s not my job.”</a:t>
          </a:r>
          <a:endParaRPr lang="en-US" sz="3100" kern="1200" dirty="0"/>
        </a:p>
      </dsp:txBody>
      <dsp:txXfrm>
        <a:off x="36296" y="1705015"/>
        <a:ext cx="10443008" cy="670943"/>
      </dsp:txXfrm>
    </dsp:sp>
    <dsp:sp modelId="{F9D0569B-5E84-4932-833D-21C741BC2DA3}">
      <dsp:nvSpPr>
        <dsp:cNvPr id="0" name=""/>
        <dsp:cNvSpPr/>
      </dsp:nvSpPr>
      <dsp:spPr>
        <a:xfrm>
          <a:off x="0" y="2501534"/>
          <a:ext cx="1051560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2. </a:t>
          </a:r>
          <a:r>
            <a:rPr lang="en-US" sz="3100" i="1" kern="1200"/>
            <a:t>“That’s our policy, sorry.”</a:t>
          </a:r>
          <a:endParaRPr lang="en-US" sz="3100" kern="1200"/>
        </a:p>
      </dsp:txBody>
      <dsp:txXfrm>
        <a:off x="36296" y="2537830"/>
        <a:ext cx="10443008" cy="670943"/>
      </dsp:txXfrm>
    </dsp:sp>
    <dsp:sp modelId="{AD2AE741-C367-443F-AEE1-C685F0C942B4}">
      <dsp:nvSpPr>
        <dsp:cNvPr id="0" name=""/>
        <dsp:cNvSpPr/>
      </dsp:nvSpPr>
      <dsp:spPr>
        <a:xfrm>
          <a:off x="0" y="3334349"/>
          <a:ext cx="10515600" cy="743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 </a:t>
          </a:r>
          <a:r>
            <a:rPr lang="en-US" sz="3100" i="1" kern="1200"/>
            <a:t>“I don’t know.”</a:t>
          </a:r>
          <a:endParaRPr lang="en-US" sz="3100" kern="1200"/>
        </a:p>
      </dsp:txBody>
      <dsp:txXfrm>
        <a:off x="36296" y="3370645"/>
        <a:ext cx="1044300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A4429-D835-4A71-A840-B0FD7A2E8047}">
      <dsp:nvSpPr>
        <dsp:cNvPr id="0" name=""/>
        <dsp:cNvSpPr/>
      </dsp:nvSpPr>
      <dsp:spPr>
        <a:xfrm>
          <a:off x="0" y="1903"/>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92C44-44D4-40F3-80F5-CAD9E9307199}">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91297-A8AA-42AC-8553-647A5294EF51}">
      <dsp:nvSpPr>
        <dsp:cNvPr id="0" name=""/>
        <dsp:cNvSpPr/>
      </dsp:nvSpPr>
      <dsp:spPr>
        <a:xfrm>
          <a:off x="937002" y="1903"/>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Not dependent on us – we are dependent on them.</a:t>
          </a:r>
          <a:endParaRPr lang="en-US" sz="1800" kern="1200" dirty="0"/>
        </a:p>
      </dsp:txBody>
      <dsp:txXfrm>
        <a:off x="937002" y="1903"/>
        <a:ext cx="6155173" cy="811257"/>
      </dsp:txXfrm>
    </dsp:sp>
    <dsp:sp modelId="{A118332D-AA26-4D38-979B-FF37A3B060A9}">
      <dsp:nvSpPr>
        <dsp:cNvPr id="0" name=""/>
        <dsp:cNvSpPr/>
      </dsp:nvSpPr>
      <dsp:spPr>
        <a:xfrm>
          <a:off x="0" y="1015975"/>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AA786-1715-4F00-AB4C-5C1A17CCCFC4}">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7636B4-77FF-44BA-AB96-916DB7C3A860}">
      <dsp:nvSpPr>
        <dsp:cNvPr id="0" name=""/>
        <dsp:cNvSpPr/>
      </dsp:nvSpPr>
      <dsp:spPr>
        <a:xfrm>
          <a:off x="937002" y="1015975"/>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dirty="0"/>
            <a:t>Not interruptions to our work – they are the purpose of it.</a:t>
          </a:r>
        </a:p>
      </dsp:txBody>
      <dsp:txXfrm>
        <a:off x="937002" y="1015975"/>
        <a:ext cx="6155173" cy="811257"/>
      </dsp:txXfrm>
    </dsp:sp>
    <dsp:sp modelId="{2B60D163-D086-4AA9-A822-70054459804B}">
      <dsp:nvSpPr>
        <dsp:cNvPr id="0" name=""/>
        <dsp:cNvSpPr/>
      </dsp:nvSpPr>
      <dsp:spPr>
        <a:xfrm>
          <a:off x="0" y="2030048"/>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45A09-EF12-4300-AAE1-BA3F4556CABB}">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2F727-D881-437E-B891-A7340837C228}">
      <dsp:nvSpPr>
        <dsp:cNvPr id="0" name=""/>
        <dsp:cNvSpPr/>
      </dsp:nvSpPr>
      <dsp:spPr>
        <a:xfrm>
          <a:off x="937002" y="2030048"/>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b="0" kern="1200" dirty="0"/>
            <a:t>Doing us a favor when they call – we are NOT doing them a favor.</a:t>
          </a:r>
        </a:p>
      </dsp:txBody>
      <dsp:txXfrm>
        <a:off x="937002" y="2030048"/>
        <a:ext cx="6155173" cy="811257"/>
      </dsp:txXfrm>
    </dsp:sp>
    <dsp:sp modelId="{99A8CDE3-7056-4153-B884-FE1F76136FC2}">
      <dsp:nvSpPr>
        <dsp:cNvPr id="0" name=""/>
        <dsp:cNvSpPr/>
      </dsp:nvSpPr>
      <dsp:spPr>
        <a:xfrm>
          <a:off x="0" y="3044120"/>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33586-8FEE-4F0D-8E1D-A9CAFE8D37FD}">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FA355-6393-4F24-AD40-E93E45CD113F}">
      <dsp:nvSpPr>
        <dsp:cNvPr id="0" name=""/>
        <dsp:cNvSpPr/>
      </dsp:nvSpPr>
      <dsp:spPr>
        <a:xfrm>
          <a:off x="937002" y="3044120"/>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People who have wants and needs – it is OUR JOB to meet them</a:t>
          </a:r>
          <a:r>
            <a:rPr lang="en-US" sz="1600" kern="1200"/>
            <a:t>.</a:t>
          </a:r>
          <a:endParaRPr lang="en-US" sz="1600" kern="1200" dirty="0"/>
        </a:p>
      </dsp:txBody>
      <dsp:txXfrm>
        <a:off x="937002" y="3044120"/>
        <a:ext cx="6155173" cy="811257"/>
      </dsp:txXfrm>
    </dsp:sp>
    <dsp:sp modelId="{83516051-7023-402F-9F3D-24AA5E414397}">
      <dsp:nvSpPr>
        <dsp:cNvPr id="0" name=""/>
        <dsp:cNvSpPr/>
      </dsp:nvSpPr>
      <dsp:spPr>
        <a:xfrm>
          <a:off x="0" y="4058192"/>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07EE8-E02F-4B20-9B64-1B317C51A400}">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839FC-8235-4EC7-A39C-8195B421E6F7}">
      <dsp:nvSpPr>
        <dsp:cNvPr id="0" name=""/>
        <dsp:cNvSpPr/>
      </dsp:nvSpPr>
      <dsp:spPr>
        <a:xfrm>
          <a:off x="937002" y="4058192"/>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dirty="0"/>
            <a:t>Deserving of the most courteous &amp; attentive treatment (PPWR).</a:t>
          </a:r>
          <a:endParaRPr lang="en-US" sz="1600" kern="1200" dirty="0"/>
        </a:p>
      </dsp:txBody>
      <dsp:txXfrm>
        <a:off x="937002" y="4058192"/>
        <a:ext cx="6155173" cy="811257"/>
      </dsp:txXfrm>
    </dsp:sp>
    <dsp:sp modelId="{50BA355A-A106-4329-A2E3-1DA939F40B9E}">
      <dsp:nvSpPr>
        <dsp:cNvPr id="0" name=""/>
        <dsp:cNvSpPr/>
      </dsp:nvSpPr>
      <dsp:spPr>
        <a:xfrm>
          <a:off x="0" y="5063648"/>
          <a:ext cx="7092176"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7C693-C6EF-4BE2-9F29-E6ED568676E6}">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6C1460-714C-423C-B349-CA2F615FCAB3}">
      <dsp:nvSpPr>
        <dsp:cNvPr id="0" name=""/>
        <dsp:cNvSpPr/>
      </dsp:nvSpPr>
      <dsp:spPr>
        <a:xfrm>
          <a:off x="937002" y="5072264"/>
          <a:ext cx="6155173"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dirty="0"/>
            <a:t>The reason why our business exists.</a:t>
          </a:r>
        </a:p>
      </dsp:txBody>
      <dsp:txXfrm>
        <a:off x="937002" y="5072264"/>
        <a:ext cx="6155173"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869164-1DA4-4425-94C3-B475694B552B}" type="datetimeFigureOut">
              <a:rPr lang="en-US" smtClean="0"/>
              <a:t>8/13/2021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22A9E2-7EA9-4B81-B159-369719723097}" type="slidenum">
              <a:rPr lang="en-US" smtClean="0"/>
              <a:t>‹#›</a:t>
            </a:fld>
            <a:endParaRPr lang="en-US"/>
          </a:p>
        </p:txBody>
      </p:sp>
    </p:spTree>
    <p:extLst>
      <p:ext uri="{BB962C8B-B14F-4D97-AF65-F5344CB8AC3E}">
        <p14:creationId xmlns:p14="http://schemas.microsoft.com/office/powerpoint/2010/main" val="398462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Version</a:t>
            </a:r>
          </a:p>
        </p:txBody>
      </p:sp>
      <p:sp>
        <p:nvSpPr>
          <p:cNvPr id="4" name="Slide Number Placeholder 3"/>
          <p:cNvSpPr>
            <a:spLocks noGrp="1"/>
          </p:cNvSpPr>
          <p:nvPr>
            <p:ph type="sldNum" sz="quarter" idx="5"/>
          </p:nvPr>
        </p:nvSpPr>
        <p:spPr/>
        <p:txBody>
          <a:bodyPr/>
          <a:lstStyle/>
          <a:p>
            <a:fld id="{5422A9E2-7EA9-4B81-B159-369719723097}" type="slidenum">
              <a:rPr lang="en-US" smtClean="0"/>
              <a:t>1</a:t>
            </a:fld>
            <a:endParaRPr lang="en-US"/>
          </a:p>
        </p:txBody>
      </p:sp>
    </p:spTree>
    <p:extLst>
      <p:ext uri="{BB962C8B-B14F-4D97-AF65-F5344CB8AC3E}">
        <p14:creationId xmlns:p14="http://schemas.microsoft.com/office/powerpoint/2010/main" val="18175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Notes:</a:t>
            </a:r>
          </a:p>
          <a:p>
            <a:endParaRPr lang="en-US" dirty="0"/>
          </a:p>
          <a:p>
            <a:r>
              <a:rPr lang="en-US" dirty="0"/>
              <a:t>I cannot STRESS enough the importance of being present!</a:t>
            </a:r>
          </a:p>
          <a:p>
            <a:endParaRPr lang="en-US" dirty="0"/>
          </a:p>
          <a:p>
            <a:r>
              <a:rPr lang="en-US" b="1" dirty="0"/>
              <a:t>ASK</a:t>
            </a:r>
            <a:r>
              <a:rPr lang="en-US" dirty="0"/>
              <a:t> – </a:t>
            </a:r>
            <a:r>
              <a:rPr lang="en-US" i="1" dirty="0"/>
              <a:t>Has anyone ever been told by someone in customer service that they would be followed up with BUT were not? How did that make you feel?</a:t>
            </a:r>
          </a:p>
        </p:txBody>
      </p:sp>
      <p:sp>
        <p:nvSpPr>
          <p:cNvPr id="4" name="Slide Number Placeholder 3"/>
          <p:cNvSpPr>
            <a:spLocks noGrp="1"/>
          </p:cNvSpPr>
          <p:nvPr>
            <p:ph type="sldNum" sz="quarter" idx="5"/>
          </p:nvPr>
        </p:nvSpPr>
        <p:spPr/>
        <p:txBody>
          <a:bodyPr/>
          <a:lstStyle/>
          <a:p>
            <a:fld id="{5422A9E2-7EA9-4B81-B159-369719723097}" type="slidenum">
              <a:rPr lang="en-US" smtClean="0"/>
              <a:t>10</a:t>
            </a:fld>
            <a:endParaRPr lang="en-US"/>
          </a:p>
        </p:txBody>
      </p:sp>
    </p:spTree>
    <p:extLst>
      <p:ext uri="{BB962C8B-B14F-4D97-AF65-F5344CB8AC3E}">
        <p14:creationId xmlns:p14="http://schemas.microsoft.com/office/powerpoint/2010/main" val="279736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a:t>
            </a:r>
            <a:r>
              <a:rPr lang="en-US" dirty="0"/>
              <a:t> – </a:t>
            </a:r>
            <a:r>
              <a:rPr lang="en-US" i="1" dirty="0"/>
              <a:t>What does an unhappy customer do? </a:t>
            </a:r>
          </a:p>
          <a:p>
            <a:endParaRPr lang="en-US" dirty="0"/>
          </a:p>
          <a:p>
            <a:r>
              <a:rPr lang="en-US" dirty="0"/>
              <a:t>A: complain to others (negative word of mouth), become unhappy, take services elsewhere, etc. It HURTS business!</a:t>
            </a:r>
          </a:p>
          <a:p>
            <a:endParaRPr lang="en-US" dirty="0"/>
          </a:p>
          <a:p>
            <a:r>
              <a:rPr lang="en-US" b="1" dirty="0"/>
              <a:t>ASK</a:t>
            </a:r>
            <a:r>
              <a:rPr lang="en-US" dirty="0"/>
              <a:t> – </a:t>
            </a:r>
            <a:r>
              <a:rPr lang="en-US" i="1" dirty="0"/>
              <a:t>What about a happy customer? </a:t>
            </a:r>
          </a:p>
          <a:p>
            <a:endParaRPr lang="en-US" dirty="0"/>
          </a:p>
          <a:p>
            <a:r>
              <a:rPr lang="en-US" dirty="0"/>
              <a:t>A: tell others (positive word of mouth), stay with business, potentially recruit future business. It HELPS business!</a:t>
            </a:r>
          </a:p>
          <a:p>
            <a:endParaRPr lang="en-US" dirty="0"/>
          </a:p>
          <a:p>
            <a:r>
              <a:rPr lang="en-US" dirty="0"/>
              <a:t>Make PPWR your mantra!</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11</a:t>
            </a:fld>
            <a:endParaRPr lang="en-US"/>
          </a:p>
        </p:txBody>
      </p:sp>
    </p:spTree>
    <p:extLst>
      <p:ext uri="{BB962C8B-B14F-4D97-AF65-F5344CB8AC3E}">
        <p14:creationId xmlns:p14="http://schemas.microsoft.com/office/powerpoint/2010/main" val="37631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We are building rapport by learning more about who our customer is and showing them warmth by opening with nonbusiness related statements or questions. </a:t>
            </a:r>
            <a:r>
              <a:rPr lang="en-US" b="1" dirty="0"/>
              <a:t>ASK </a:t>
            </a:r>
            <a:r>
              <a:rPr lang="en-US" dirty="0"/>
              <a:t>- </a:t>
            </a:r>
            <a:r>
              <a:rPr lang="en-US" i="1" dirty="0"/>
              <a:t>What are some examples? </a:t>
            </a:r>
            <a:r>
              <a:rPr lang="en-US" dirty="0"/>
              <a:t>A: I hope you travel in was easy – I am glad to see you!, What a lovely sweater on you – where did you get it?, How are you enjoying this PA weather today?, </a:t>
            </a:r>
            <a:r>
              <a:rPr lang="en-US" dirty="0" err="1"/>
              <a:t>etc</a:t>
            </a:r>
            <a:endParaRPr lang="en-US" dirty="0"/>
          </a:p>
          <a:p>
            <a:endParaRPr lang="en-US" dirty="0"/>
          </a:p>
          <a:p>
            <a:r>
              <a:rPr lang="en-US" b="1" dirty="0"/>
              <a:t>ASK </a:t>
            </a:r>
            <a:r>
              <a:rPr lang="en-US" dirty="0"/>
              <a:t>- </a:t>
            </a:r>
            <a:r>
              <a:rPr lang="en-US" i="1" dirty="0"/>
              <a:t>What are some examples of NOT acceptable greetings?  </a:t>
            </a:r>
            <a:r>
              <a:rPr lang="en-US" dirty="0"/>
              <a:t>A: not smiling, shouting across the room, waving from across the room, greeting with silence, not announcing yourself if entering a home. Be mindful of using humor – not everyone has the same sense and you may unintentionally offend. </a:t>
            </a:r>
          </a:p>
          <a:p>
            <a:endParaRPr lang="en-US" dirty="0"/>
          </a:p>
          <a:p>
            <a:r>
              <a:rPr lang="en-US" b="1" dirty="0"/>
              <a:t>ASK </a:t>
            </a:r>
            <a:r>
              <a:rPr lang="en-US" dirty="0"/>
              <a:t>- </a:t>
            </a:r>
            <a:r>
              <a:rPr lang="en-US" i="1" dirty="0"/>
              <a:t>What are some unacceptable terms/names to call people?  </a:t>
            </a:r>
            <a:r>
              <a:rPr lang="en-US" dirty="0"/>
              <a:t>A: Dear, Love, Sweetie, Hun, Buddy, Kiddo, etc.</a:t>
            </a:r>
          </a:p>
        </p:txBody>
      </p:sp>
      <p:sp>
        <p:nvSpPr>
          <p:cNvPr id="4" name="Slide Number Placeholder 3"/>
          <p:cNvSpPr>
            <a:spLocks noGrp="1"/>
          </p:cNvSpPr>
          <p:nvPr>
            <p:ph type="sldNum" sz="quarter" idx="5"/>
          </p:nvPr>
        </p:nvSpPr>
        <p:spPr/>
        <p:txBody>
          <a:bodyPr/>
          <a:lstStyle/>
          <a:p>
            <a:fld id="{5422A9E2-7EA9-4B81-B159-369719723097}" type="slidenum">
              <a:rPr lang="en-US" smtClean="0"/>
              <a:t>12</a:t>
            </a:fld>
            <a:endParaRPr lang="en-US"/>
          </a:p>
        </p:txBody>
      </p:sp>
    </p:spTree>
    <p:extLst>
      <p:ext uri="{BB962C8B-B14F-4D97-AF65-F5344CB8AC3E}">
        <p14:creationId xmlns:p14="http://schemas.microsoft.com/office/powerpoint/2010/main" val="284772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b="1" dirty="0"/>
              <a:t>ASK </a:t>
            </a:r>
            <a:r>
              <a:rPr lang="en-US" dirty="0"/>
              <a:t>- </a:t>
            </a:r>
            <a:r>
              <a:rPr lang="en-US" i="1" dirty="0"/>
              <a:t>What are the 3 types of communication?</a:t>
            </a:r>
          </a:p>
          <a:p>
            <a:pPr marL="524123" indent="-524123">
              <a:buFont typeface="+mj-lt"/>
              <a:buAutoNum type="arabicPeriod"/>
            </a:pPr>
            <a:r>
              <a:rPr lang="en-US" dirty="0"/>
              <a:t>Verbal Communication - What You Say (&amp; When You Say It)</a:t>
            </a:r>
          </a:p>
          <a:p>
            <a:pPr marL="524123" indent="-524123">
              <a:buFont typeface="+mj-lt"/>
              <a:buAutoNum type="arabicPeriod"/>
            </a:pPr>
            <a:r>
              <a:rPr lang="en-US" dirty="0"/>
              <a:t>Para-verbal Communication - How You Say It (cadence, tone)</a:t>
            </a:r>
          </a:p>
          <a:p>
            <a:pPr marL="524123" indent="-524123">
              <a:buFont typeface="+mj-lt"/>
              <a:buAutoNum type="arabicPeriod"/>
            </a:pPr>
            <a:r>
              <a:rPr lang="en-US" dirty="0"/>
              <a:t>Non-verbal Communication – What Your Body is Saying (body language)</a:t>
            </a:r>
          </a:p>
          <a:p>
            <a:endParaRPr lang="en-US" dirty="0"/>
          </a:p>
          <a:p>
            <a:r>
              <a:rPr lang="en-US" b="1" dirty="0"/>
              <a:t>ASK </a:t>
            </a:r>
            <a:r>
              <a:rPr lang="en-US" dirty="0"/>
              <a:t>- </a:t>
            </a:r>
            <a:r>
              <a:rPr lang="en-US" i="1" dirty="0"/>
              <a:t>Which is most important?  WHY?  </a:t>
            </a:r>
            <a:r>
              <a:rPr lang="en-US" dirty="0"/>
              <a:t>A: ALL are equally important                             </a:t>
            </a:r>
          </a:p>
        </p:txBody>
      </p:sp>
      <p:sp>
        <p:nvSpPr>
          <p:cNvPr id="4" name="Slide Number Placeholder 3"/>
          <p:cNvSpPr>
            <a:spLocks noGrp="1"/>
          </p:cNvSpPr>
          <p:nvPr>
            <p:ph type="sldNum" sz="quarter" idx="5"/>
          </p:nvPr>
        </p:nvSpPr>
        <p:spPr/>
        <p:txBody>
          <a:bodyPr/>
          <a:lstStyle/>
          <a:p>
            <a:fld id="{5422A9E2-7EA9-4B81-B159-369719723097}" type="slidenum">
              <a:rPr lang="en-US" smtClean="0"/>
              <a:t>13</a:t>
            </a:fld>
            <a:endParaRPr lang="en-US"/>
          </a:p>
        </p:txBody>
      </p:sp>
    </p:spTree>
    <p:extLst>
      <p:ext uri="{BB962C8B-B14F-4D97-AF65-F5344CB8AC3E}">
        <p14:creationId xmlns:p14="http://schemas.microsoft.com/office/powerpoint/2010/main" val="284007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Talking Points:  #1 –  </a:t>
            </a:r>
            <a:r>
              <a:rPr lang="en-US" sz="1000" b="1" dirty="0"/>
              <a:t>ASK </a:t>
            </a:r>
            <a:r>
              <a:rPr lang="en-US" sz="1000" dirty="0"/>
              <a:t>- </a:t>
            </a:r>
            <a:r>
              <a:rPr lang="en-US" sz="1000" i="1" dirty="0"/>
              <a:t>What is active listening?</a:t>
            </a:r>
            <a:r>
              <a:rPr lang="en-US" sz="1000" dirty="0"/>
              <a:t>  A: listening with all our senses, nodding, eye contact, body language. </a:t>
            </a:r>
          </a:p>
          <a:p>
            <a:r>
              <a:rPr lang="en-US" sz="1000" b="1" dirty="0"/>
              <a:t>ASK</a:t>
            </a:r>
            <a:r>
              <a:rPr lang="en-US" sz="1000" dirty="0"/>
              <a:t> - </a:t>
            </a:r>
            <a:r>
              <a:rPr lang="en-US" sz="1000" i="1" dirty="0"/>
              <a:t>What are some common mistakes made during listening?  </a:t>
            </a:r>
            <a:r>
              <a:rPr lang="en-US" sz="1000" dirty="0"/>
              <a:t>A: being distracted, assuming, focusing only on getting your points made.</a:t>
            </a:r>
          </a:p>
          <a:p>
            <a:endParaRPr lang="en-US" sz="1000" dirty="0"/>
          </a:p>
          <a:p>
            <a:r>
              <a:rPr lang="en-US" sz="1000" dirty="0"/>
              <a:t>#2 – Clarifying is key to ensure you understand the request and both are on the same page.     </a:t>
            </a:r>
          </a:p>
          <a:p>
            <a:endParaRPr lang="en-US" sz="1000" dirty="0"/>
          </a:p>
          <a:p>
            <a:r>
              <a:rPr lang="en-US" sz="1000" dirty="0"/>
              <a:t>#3 – </a:t>
            </a:r>
            <a:r>
              <a:rPr lang="en-US" sz="1000" b="1" dirty="0"/>
              <a:t>ASK</a:t>
            </a:r>
            <a:r>
              <a:rPr lang="en-US" sz="1000" dirty="0"/>
              <a:t> - </a:t>
            </a:r>
            <a:r>
              <a:rPr lang="en-US" sz="1000" i="1" dirty="0"/>
              <a:t>Which of the 4 steps to PPWR does #3 comply with?  </a:t>
            </a:r>
            <a:r>
              <a:rPr lang="en-US" sz="1000" dirty="0"/>
              <a:t>A: responsive service</a:t>
            </a:r>
          </a:p>
          <a:p>
            <a:endParaRPr lang="en-US" sz="1000" dirty="0"/>
          </a:p>
          <a:p>
            <a:r>
              <a:rPr lang="en-US" sz="1000" dirty="0"/>
              <a:t>#4 – Affirming satisfaction is ensuring that what they expected is what they got, “Joe, how is your cup of coffee?”, “Lori, I will print your paystub and mail to you immediately – is there anything else I can help you with today?” Checking for satisfaction gives you the opportunity to fix something that s/he would otherwise complain to someone else about – internal or external. TAKE OPPORTUNITIES TO EXCEED EXPECTATIONS!</a:t>
            </a:r>
          </a:p>
          <a:p>
            <a:endParaRPr lang="en-US" sz="1000" dirty="0"/>
          </a:p>
          <a:p>
            <a:r>
              <a:rPr lang="en-US" sz="1000" dirty="0"/>
              <a:t>#5 –Whether thanking someone for waiting or calling, for having you in their home to give service, for suggestions or feedback on how to improve service. Demonstrating appreciation and empathy can go a long way in diffusing an annoyed or angry customer. </a:t>
            </a:r>
          </a:p>
          <a:p>
            <a:endParaRPr lang="en-US" sz="1000" b="1" dirty="0"/>
          </a:p>
          <a:p>
            <a:r>
              <a:rPr lang="en-US" sz="1000" b="1" dirty="0"/>
              <a:t>COMPLETE ACTIVITY - I Wasn’t Aware of That Self-Assessment (5 min).  ASK AFTER – </a:t>
            </a:r>
            <a:r>
              <a:rPr lang="en-US" sz="1000" i="1" dirty="0"/>
              <a:t>Did the results surprise anyone? </a:t>
            </a:r>
            <a:r>
              <a:rPr lang="en-US" sz="1000" b="1" dirty="0"/>
              <a:t> </a:t>
            </a:r>
          </a:p>
        </p:txBody>
      </p:sp>
      <p:sp>
        <p:nvSpPr>
          <p:cNvPr id="4" name="Slide Number Placeholder 3"/>
          <p:cNvSpPr>
            <a:spLocks noGrp="1"/>
          </p:cNvSpPr>
          <p:nvPr>
            <p:ph type="sldNum" sz="quarter" idx="5"/>
          </p:nvPr>
        </p:nvSpPr>
        <p:spPr/>
        <p:txBody>
          <a:bodyPr/>
          <a:lstStyle/>
          <a:p>
            <a:fld id="{5422A9E2-7EA9-4B81-B159-369719723097}" type="slidenum">
              <a:rPr lang="en-US" smtClean="0"/>
              <a:t>14</a:t>
            </a:fld>
            <a:endParaRPr lang="en-US"/>
          </a:p>
        </p:txBody>
      </p:sp>
    </p:spTree>
    <p:extLst>
      <p:ext uri="{BB962C8B-B14F-4D97-AF65-F5344CB8AC3E}">
        <p14:creationId xmlns:p14="http://schemas.microsoft.com/office/powerpoint/2010/main" val="35014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Talking Points: </a:t>
            </a:r>
          </a:p>
          <a:p>
            <a:r>
              <a:rPr lang="en-US" sz="1100" b="1" dirty="0"/>
              <a:t>ASK </a:t>
            </a:r>
            <a:r>
              <a:rPr lang="en-US" sz="1100" dirty="0"/>
              <a:t>- </a:t>
            </a:r>
            <a:r>
              <a:rPr lang="en-US" sz="1100" i="1" dirty="0"/>
              <a:t>How does asking questions boost esteem? </a:t>
            </a:r>
          </a:p>
          <a:p>
            <a:r>
              <a:rPr lang="en-US" sz="1100" dirty="0"/>
              <a:t>A:  Sometimes you have advice or information that would be helpful for the customer to know but sharing it might make the customer feel foolish or annoyed. One way to avoid hurting a customer’s self-esteem is to share information in the form of a question.</a:t>
            </a:r>
          </a:p>
          <a:p>
            <a:endParaRPr lang="en-US" sz="1100" dirty="0"/>
          </a:p>
          <a:p>
            <a:r>
              <a:rPr lang="en-US" sz="1100" dirty="0"/>
              <a:t>EXAMPLE: You called the wrong number. You need to call your instructor at the Selinsgrove office. </a:t>
            </a:r>
          </a:p>
          <a:p>
            <a:endParaRPr lang="en-US" sz="1100" dirty="0"/>
          </a:p>
          <a:p>
            <a:r>
              <a:rPr lang="en-US" sz="1100" i="1" dirty="0"/>
              <a:t>So, how would you make that statement into a question?</a:t>
            </a:r>
          </a:p>
          <a:p>
            <a:r>
              <a:rPr lang="en-US" sz="1100" dirty="0"/>
              <a:t>ANSWER: Thanks for calling! Sounds like a good question for your instructor to best help you with. May I offer you their direct number or may I connect you? </a:t>
            </a:r>
          </a:p>
          <a:p>
            <a:endParaRPr lang="en-US" sz="1100" dirty="0"/>
          </a:p>
          <a:p>
            <a:r>
              <a:rPr lang="en-US" sz="1100" dirty="0"/>
              <a:t>SIDE BAR: </a:t>
            </a:r>
            <a:r>
              <a:rPr lang="en-US" sz="1100" i="1" dirty="0"/>
              <a:t>What if someone replies that they have already left messages at that office but have not heard back? </a:t>
            </a:r>
          </a:p>
          <a:p>
            <a:r>
              <a:rPr lang="en-US" sz="1100" dirty="0"/>
              <a:t>ANSWER:  Offer greater assistance! “May I have your name and phone number to send an email to the team to request a follow-up for you?” </a:t>
            </a:r>
          </a:p>
          <a:p>
            <a:pPr defTabSz="931774">
              <a:defRPr/>
            </a:pPr>
            <a:r>
              <a:rPr lang="en-US" sz="1100" dirty="0"/>
              <a:t>THEN, follow-up with the team to ensure the customer was contacted! TAKE OPPORTUNITIES TO EXCEED EXPECTATIONS!</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15</a:t>
            </a:fld>
            <a:endParaRPr lang="en-US"/>
          </a:p>
        </p:txBody>
      </p:sp>
    </p:spTree>
    <p:extLst>
      <p:ext uri="{BB962C8B-B14F-4D97-AF65-F5344CB8AC3E}">
        <p14:creationId xmlns:p14="http://schemas.microsoft.com/office/powerpoint/2010/main" val="134013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 </a:t>
            </a:r>
            <a:r>
              <a:rPr lang="en-US" dirty="0"/>
              <a:t>- </a:t>
            </a:r>
            <a:r>
              <a:rPr lang="en-US" i="1" dirty="0"/>
              <a:t>Of the three, which would most likely get you the information necessary to meet or exceed your customer’s wants or needs?  </a:t>
            </a:r>
            <a:r>
              <a:rPr lang="en-US" i="0" dirty="0"/>
              <a:t>A: usually open-ended</a:t>
            </a:r>
          </a:p>
          <a:p>
            <a:endParaRPr lang="en-US" dirty="0"/>
          </a:p>
          <a:p>
            <a:r>
              <a:rPr lang="en-US" b="1" dirty="0"/>
              <a:t>ASK </a:t>
            </a:r>
            <a:r>
              <a:rPr lang="en-US" dirty="0"/>
              <a:t>- </a:t>
            </a:r>
            <a:r>
              <a:rPr lang="en-US" i="1" dirty="0"/>
              <a:t>Can you think of an example in customer service when a close-ended question would work best? </a:t>
            </a:r>
          </a:p>
          <a:p>
            <a:r>
              <a:rPr lang="en-US" dirty="0"/>
              <a:t>POTENTIAL ANSWERS:  if straightforward information is your goal, then closed-ended is useful and appropriate. If you are confirming a previous request, a leading question is useful. Someone who is limited or non-verbal might prefer closed ended questions. </a:t>
            </a:r>
          </a:p>
          <a:p>
            <a:endParaRPr lang="en-US" dirty="0"/>
          </a:p>
          <a:p>
            <a:endParaRPr lang="en-US" b="1" dirty="0"/>
          </a:p>
          <a:p>
            <a:r>
              <a:rPr lang="en-US" b="1" dirty="0"/>
              <a:t>COMPLETE ACTIVITY – ASK DON’T TELL (5-10 minutes)</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16</a:t>
            </a:fld>
            <a:endParaRPr lang="en-US"/>
          </a:p>
        </p:txBody>
      </p:sp>
    </p:spTree>
    <p:extLst>
      <p:ext uri="{BB962C8B-B14F-4D97-AF65-F5344CB8AC3E}">
        <p14:creationId xmlns:p14="http://schemas.microsoft.com/office/powerpoint/2010/main" val="342064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 </a:t>
            </a:r>
            <a:r>
              <a:rPr lang="en-US" dirty="0"/>
              <a:t>- </a:t>
            </a:r>
            <a:r>
              <a:rPr lang="en-US" i="1" dirty="0"/>
              <a:t>Why do statements such as these anger people? How do they make you feel when someone says them to you?</a:t>
            </a:r>
          </a:p>
          <a:p>
            <a:endParaRPr lang="en-US" dirty="0"/>
          </a:p>
          <a:p>
            <a:r>
              <a:rPr lang="en-US" dirty="0"/>
              <a:t>So, let’s discuss how NOT to Say NO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17</a:t>
            </a:fld>
            <a:endParaRPr lang="en-US"/>
          </a:p>
        </p:txBody>
      </p:sp>
    </p:spTree>
    <p:extLst>
      <p:ext uri="{BB962C8B-B14F-4D97-AF65-F5344CB8AC3E}">
        <p14:creationId xmlns:p14="http://schemas.microsoft.com/office/powerpoint/2010/main" val="805658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 </a:t>
            </a:r>
            <a:r>
              <a:rPr lang="en-US" dirty="0"/>
              <a:t>- </a:t>
            </a:r>
            <a:r>
              <a:rPr lang="en-US" i="1" dirty="0"/>
              <a:t>What is an example of a potentially unreasonable request or one that you would not be able to help with in your role?  How do you respond to such a request?  </a:t>
            </a:r>
          </a:p>
          <a:p>
            <a:endParaRPr lang="en-US" i="1" dirty="0"/>
          </a:p>
          <a:p>
            <a:r>
              <a:rPr lang="en-US" dirty="0"/>
              <a:t>A: It is important NOT to point fingers (i.e. I don’t know who told you that) or state that’s not my job. “Let me find out who can maybe help you with that request.” </a:t>
            </a:r>
            <a:r>
              <a:rPr lang="en-US" b="1" dirty="0"/>
              <a:t>OR</a:t>
            </a:r>
            <a:r>
              <a:rPr lang="en-US" dirty="0"/>
              <a:t> “I’m not sure I can help/fix this myself, but let me reach out to the office to see what else can be done or what additional support might be available!” etc.</a:t>
            </a:r>
          </a:p>
          <a:p>
            <a:endParaRPr lang="en-US" i="0" dirty="0"/>
          </a:p>
          <a:p>
            <a:r>
              <a:rPr lang="en-US" i="0" dirty="0"/>
              <a:t>Now, let’s have you try it - </a:t>
            </a:r>
            <a:r>
              <a:rPr lang="en-US" b="1" dirty="0"/>
              <a:t>COMPLETE ACTIVITY – How NOT to Say No (5-10 minutes)</a:t>
            </a:r>
          </a:p>
        </p:txBody>
      </p:sp>
      <p:sp>
        <p:nvSpPr>
          <p:cNvPr id="4" name="Slide Number Placeholder 3"/>
          <p:cNvSpPr>
            <a:spLocks noGrp="1"/>
          </p:cNvSpPr>
          <p:nvPr>
            <p:ph type="sldNum" sz="quarter" idx="5"/>
          </p:nvPr>
        </p:nvSpPr>
        <p:spPr/>
        <p:txBody>
          <a:bodyPr/>
          <a:lstStyle/>
          <a:p>
            <a:fld id="{5422A9E2-7EA9-4B81-B159-369719723097}" type="slidenum">
              <a:rPr lang="en-US" smtClean="0"/>
              <a:t>18</a:t>
            </a:fld>
            <a:endParaRPr lang="en-US"/>
          </a:p>
        </p:txBody>
      </p:sp>
    </p:spTree>
    <p:extLst>
      <p:ext uri="{BB962C8B-B14F-4D97-AF65-F5344CB8AC3E}">
        <p14:creationId xmlns:p14="http://schemas.microsoft.com/office/powerpoint/2010/main" val="358528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Taking the HEAT is all about NOT PERSONALIZING others attitude or actions! After all, it is easy to be kind to others when they are kind to you but in reality, does that make you a kind person if that is the only time you show kindness to others? Truly being kind is about being kind when it is hard to do!</a:t>
            </a:r>
          </a:p>
        </p:txBody>
      </p:sp>
      <p:sp>
        <p:nvSpPr>
          <p:cNvPr id="4" name="Slide Number Placeholder 3"/>
          <p:cNvSpPr>
            <a:spLocks noGrp="1"/>
          </p:cNvSpPr>
          <p:nvPr>
            <p:ph type="sldNum" sz="quarter" idx="5"/>
          </p:nvPr>
        </p:nvSpPr>
        <p:spPr/>
        <p:txBody>
          <a:bodyPr/>
          <a:lstStyle/>
          <a:p>
            <a:fld id="{5422A9E2-7EA9-4B81-B159-369719723097}" type="slidenum">
              <a:rPr lang="en-US" smtClean="0"/>
              <a:t>19</a:t>
            </a:fld>
            <a:endParaRPr lang="en-US"/>
          </a:p>
        </p:txBody>
      </p:sp>
    </p:spTree>
    <p:extLst>
      <p:ext uri="{BB962C8B-B14F-4D97-AF65-F5344CB8AC3E}">
        <p14:creationId xmlns:p14="http://schemas.microsoft.com/office/powerpoint/2010/main" val="216710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a:t>
            </a:r>
            <a:r>
              <a:rPr lang="en-US" dirty="0"/>
              <a:t> - </a:t>
            </a:r>
            <a:r>
              <a:rPr lang="en-US" i="1" dirty="0"/>
              <a:t>When you hear the words Customer Service – what are your initial thoughts?</a:t>
            </a:r>
          </a:p>
          <a:p>
            <a:endParaRPr lang="en-US" b="1" dirty="0"/>
          </a:p>
          <a:p>
            <a:r>
              <a:rPr lang="en-US" b="1" dirty="0"/>
              <a:t>ACTIVITY – write thoughts on post-it note – place on designated wall area</a:t>
            </a:r>
          </a:p>
        </p:txBody>
      </p:sp>
      <p:sp>
        <p:nvSpPr>
          <p:cNvPr id="4" name="Slide Number Placeholder 3"/>
          <p:cNvSpPr>
            <a:spLocks noGrp="1"/>
          </p:cNvSpPr>
          <p:nvPr>
            <p:ph type="sldNum" sz="quarter" idx="5"/>
          </p:nvPr>
        </p:nvSpPr>
        <p:spPr/>
        <p:txBody>
          <a:bodyPr/>
          <a:lstStyle/>
          <a:p>
            <a:fld id="{5422A9E2-7EA9-4B81-B159-369719723097}" type="slidenum">
              <a:rPr lang="en-US" smtClean="0"/>
              <a:t>2</a:t>
            </a:fld>
            <a:endParaRPr lang="en-US"/>
          </a:p>
        </p:txBody>
      </p:sp>
    </p:spTree>
    <p:extLst>
      <p:ext uri="{BB962C8B-B14F-4D97-AF65-F5344CB8AC3E}">
        <p14:creationId xmlns:p14="http://schemas.microsoft.com/office/powerpoint/2010/main" val="657356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Do NOT personalize others energy, attitude, or behavior. You can only control your own energy, attitude, and behavior and are only responsible for YOU!</a:t>
            </a:r>
          </a:p>
          <a:p>
            <a:endParaRPr lang="en-US" dirty="0"/>
          </a:p>
          <a:p>
            <a:r>
              <a:rPr lang="en-US" dirty="0"/>
              <a:t>Do NOT tell them to CALM DOWN or RELAX – both will escalate the person.</a:t>
            </a:r>
          </a:p>
        </p:txBody>
      </p:sp>
      <p:sp>
        <p:nvSpPr>
          <p:cNvPr id="4" name="Slide Number Placeholder 3"/>
          <p:cNvSpPr>
            <a:spLocks noGrp="1"/>
          </p:cNvSpPr>
          <p:nvPr>
            <p:ph type="sldNum" sz="quarter" idx="5"/>
          </p:nvPr>
        </p:nvSpPr>
        <p:spPr/>
        <p:txBody>
          <a:bodyPr/>
          <a:lstStyle/>
          <a:p>
            <a:fld id="{5422A9E2-7EA9-4B81-B159-369719723097}" type="slidenum">
              <a:rPr lang="en-US" smtClean="0"/>
              <a:t>20</a:t>
            </a:fld>
            <a:endParaRPr lang="en-US"/>
          </a:p>
        </p:txBody>
      </p:sp>
    </p:spTree>
    <p:extLst>
      <p:ext uri="{BB962C8B-B14F-4D97-AF65-F5344CB8AC3E}">
        <p14:creationId xmlns:p14="http://schemas.microsoft.com/office/powerpoint/2010/main" val="3462792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pPr defTabSz="931774">
              <a:defRPr/>
            </a:pPr>
            <a:r>
              <a:rPr lang="en-US" b="1" dirty="0"/>
              <a:t>SHOW VIDEO</a:t>
            </a:r>
          </a:p>
          <a:p>
            <a:endParaRPr lang="en-US" dirty="0"/>
          </a:p>
          <a:p>
            <a:r>
              <a:rPr lang="en-US" dirty="0"/>
              <a:t>Listening and responding with empathy is NOT necessarily agreeing with the person or pitying. It is simply saying “I hear you and I understand.”</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21</a:t>
            </a:fld>
            <a:endParaRPr lang="en-US"/>
          </a:p>
        </p:txBody>
      </p:sp>
    </p:spTree>
    <p:extLst>
      <p:ext uri="{BB962C8B-B14F-4D97-AF65-F5344CB8AC3E}">
        <p14:creationId xmlns:p14="http://schemas.microsoft.com/office/powerpoint/2010/main" val="1440502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DO NOT BLAME!</a:t>
            </a:r>
          </a:p>
          <a:p>
            <a:endParaRPr lang="en-US" dirty="0"/>
          </a:p>
          <a:p>
            <a:r>
              <a:rPr lang="en-US" dirty="0"/>
              <a:t>You will NEVER lose face when you apologize for someone’s poor customer service experience.</a:t>
            </a:r>
          </a:p>
        </p:txBody>
      </p:sp>
      <p:sp>
        <p:nvSpPr>
          <p:cNvPr id="4" name="Slide Number Placeholder 3"/>
          <p:cNvSpPr>
            <a:spLocks noGrp="1"/>
          </p:cNvSpPr>
          <p:nvPr>
            <p:ph type="sldNum" sz="quarter" idx="5"/>
          </p:nvPr>
        </p:nvSpPr>
        <p:spPr/>
        <p:txBody>
          <a:bodyPr/>
          <a:lstStyle/>
          <a:p>
            <a:fld id="{5422A9E2-7EA9-4B81-B159-369719723097}" type="slidenum">
              <a:rPr lang="en-US" smtClean="0"/>
              <a:t>22</a:t>
            </a:fld>
            <a:endParaRPr lang="en-US"/>
          </a:p>
        </p:txBody>
      </p:sp>
    </p:spTree>
    <p:extLst>
      <p:ext uri="{BB962C8B-B14F-4D97-AF65-F5344CB8AC3E}">
        <p14:creationId xmlns:p14="http://schemas.microsoft.com/office/powerpoint/2010/main" val="366388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endParaRPr lang="en-US" b="0" dirty="0"/>
          </a:p>
          <a:p>
            <a:pPr defTabSz="931774">
              <a:defRPr/>
            </a:pPr>
            <a:r>
              <a:rPr lang="en-US" b="1" dirty="0"/>
              <a:t>SHOW VIDEO. </a:t>
            </a:r>
            <a:r>
              <a:rPr lang="en-US" b="0" dirty="0"/>
              <a:t>Remember to remain calm and professional - focus on the solution! Focusing on “here’s what I can do for you…”</a:t>
            </a:r>
          </a:p>
          <a:p>
            <a:pPr defTabSz="931774">
              <a:defRPr/>
            </a:pPr>
            <a:endParaRPr lang="en-US" b="0" dirty="0"/>
          </a:p>
          <a:p>
            <a:pPr defTabSz="931774">
              <a:defRPr/>
            </a:pPr>
            <a:r>
              <a:rPr lang="en-US" b="1" dirty="0"/>
              <a:t>DISCUSSION:  Using HEAT (hear them out, empathize, apologize, take action), discuss ways to handle the following scenarios:</a:t>
            </a:r>
          </a:p>
          <a:p>
            <a:pPr defTabSz="931774">
              <a:defRPr/>
            </a:pPr>
            <a:endParaRPr lang="en-US" b="0" dirty="0"/>
          </a:p>
          <a:p>
            <a:pPr defTabSz="931774">
              <a:defRPr/>
            </a:pPr>
            <a:r>
              <a:rPr lang="en-US" b="0" dirty="0"/>
              <a:t>SCENARIO #1 (participant yelling at DSP in the client’s home):  You need to move faster! It takes you too long to do one damn thing! </a:t>
            </a:r>
          </a:p>
          <a:p>
            <a:pPr defTabSz="931774">
              <a:defRPr/>
            </a:pPr>
            <a:endParaRPr lang="en-US" b="0" dirty="0"/>
          </a:p>
          <a:p>
            <a:pPr defTabSz="931774">
              <a:defRPr/>
            </a:pPr>
            <a:r>
              <a:rPr lang="en-US" b="0" dirty="0"/>
              <a:t>SCENARIO #2 (participant yelling at DSP in a grocery store):  You moved my wallet out of my purse! You are always f*** up! I can never find my stuff because of you!</a:t>
            </a:r>
          </a:p>
          <a:p>
            <a:pPr defTabSz="931774">
              <a:defRPr/>
            </a:pPr>
            <a:endParaRPr lang="en-US" b="0" dirty="0"/>
          </a:p>
          <a:p>
            <a:pPr defTabSz="931774">
              <a:defRPr/>
            </a:pPr>
            <a:endParaRPr lang="en-US" b="0" dirty="0"/>
          </a:p>
          <a:p>
            <a:pPr defTabSz="931774">
              <a:defRPr/>
            </a:pPr>
            <a:endParaRPr lang="en-US" b="0" dirty="0"/>
          </a:p>
          <a:p>
            <a:pPr defTabSz="931774">
              <a:defRPr/>
            </a:pPr>
            <a:endParaRPr lang="en-US" b="1" dirty="0"/>
          </a:p>
        </p:txBody>
      </p:sp>
      <p:sp>
        <p:nvSpPr>
          <p:cNvPr id="4" name="Slide Number Placeholder 3"/>
          <p:cNvSpPr>
            <a:spLocks noGrp="1"/>
          </p:cNvSpPr>
          <p:nvPr>
            <p:ph type="sldNum" sz="quarter" idx="5"/>
          </p:nvPr>
        </p:nvSpPr>
        <p:spPr/>
        <p:txBody>
          <a:bodyPr/>
          <a:lstStyle/>
          <a:p>
            <a:fld id="{5422A9E2-7EA9-4B81-B159-369719723097}" type="slidenum">
              <a:rPr lang="en-US" smtClean="0"/>
              <a:t>23</a:t>
            </a:fld>
            <a:endParaRPr lang="en-US"/>
          </a:p>
        </p:txBody>
      </p:sp>
    </p:spTree>
    <p:extLst>
      <p:ext uri="{BB962C8B-B14F-4D97-AF65-F5344CB8AC3E}">
        <p14:creationId xmlns:p14="http://schemas.microsoft.com/office/powerpoint/2010/main" val="212325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24</a:t>
            </a:fld>
            <a:endParaRPr lang="en-US"/>
          </a:p>
        </p:txBody>
      </p:sp>
    </p:spTree>
    <p:extLst>
      <p:ext uri="{BB962C8B-B14F-4D97-AF65-F5344CB8AC3E}">
        <p14:creationId xmlns:p14="http://schemas.microsoft.com/office/powerpoint/2010/main" val="131646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 </a:t>
            </a:r>
          </a:p>
          <a:p>
            <a:endParaRPr lang="en-US" b="0" dirty="0"/>
          </a:p>
          <a:p>
            <a:r>
              <a:rPr lang="en-US" b="1" dirty="0"/>
              <a:t>ASK</a:t>
            </a:r>
            <a:r>
              <a:rPr lang="en-US" b="0" dirty="0"/>
              <a:t> – </a:t>
            </a:r>
            <a:r>
              <a:rPr lang="en-US" b="0" i="1" dirty="0"/>
              <a:t>What are some ways to cope during or after stressful situations?</a:t>
            </a:r>
          </a:p>
          <a:p>
            <a:r>
              <a:rPr lang="en-US" b="0" i="0" dirty="0"/>
              <a:t>Pause for answers.</a:t>
            </a:r>
          </a:p>
          <a:p>
            <a:endParaRPr lang="en-US" b="0" dirty="0"/>
          </a:p>
          <a:p>
            <a:r>
              <a:rPr lang="en-US" b="1" dirty="0"/>
              <a:t>ASK </a:t>
            </a:r>
            <a:r>
              <a:rPr lang="en-US" dirty="0"/>
              <a:t>- </a:t>
            </a:r>
            <a:r>
              <a:rPr lang="en-US" b="0" i="1" dirty="0"/>
              <a:t>What does “practice empathy” mean to you? </a:t>
            </a:r>
          </a:p>
          <a:p>
            <a:r>
              <a:rPr lang="en-US" b="0" dirty="0"/>
              <a:t>A: maybe the golden rule, or putting ourselves in someone else's shoes</a:t>
            </a:r>
          </a:p>
          <a:p>
            <a:endParaRPr lang="en-US" b="1" dirty="0"/>
          </a:p>
          <a:p>
            <a:r>
              <a:rPr lang="en-US" b="1" dirty="0"/>
              <a:t>COMPLETE ACTIVITY – Deep Breathing exercise </a:t>
            </a:r>
          </a:p>
        </p:txBody>
      </p:sp>
      <p:sp>
        <p:nvSpPr>
          <p:cNvPr id="4" name="Slide Number Placeholder 3"/>
          <p:cNvSpPr>
            <a:spLocks noGrp="1"/>
          </p:cNvSpPr>
          <p:nvPr>
            <p:ph type="sldNum" sz="quarter" idx="5"/>
          </p:nvPr>
        </p:nvSpPr>
        <p:spPr/>
        <p:txBody>
          <a:bodyPr/>
          <a:lstStyle/>
          <a:p>
            <a:fld id="{5422A9E2-7EA9-4B81-B159-369719723097}" type="slidenum">
              <a:rPr lang="en-US" smtClean="0"/>
              <a:t>25</a:t>
            </a:fld>
            <a:endParaRPr lang="en-US"/>
          </a:p>
        </p:txBody>
      </p:sp>
    </p:spTree>
    <p:extLst>
      <p:ext uri="{BB962C8B-B14F-4D97-AF65-F5344CB8AC3E}">
        <p14:creationId xmlns:p14="http://schemas.microsoft.com/office/powerpoint/2010/main" val="70803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b="1" dirty="0"/>
              <a:t>ASK </a:t>
            </a:r>
            <a:r>
              <a:rPr lang="en-US" dirty="0"/>
              <a:t>- </a:t>
            </a:r>
          </a:p>
          <a:p>
            <a:r>
              <a:rPr lang="en-US" i="1" dirty="0"/>
              <a:t>What does PPWR stand for? (pg. 7)   </a:t>
            </a:r>
            <a:r>
              <a:rPr lang="en-US" i="0" dirty="0"/>
              <a:t>A: Professional Service, Personal Service, Warm Service, Responsive Service</a:t>
            </a:r>
          </a:p>
          <a:p>
            <a:endParaRPr lang="en-US" i="0" dirty="0"/>
          </a:p>
          <a:p>
            <a:r>
              <a:rPr lang="en-US" i="1" dirty="0"/>
              <a:t>How should be greet a customer? (pg. 12)   </a:t>
            </a:r>
            <a:r>
              <a:rPr lang="en-US" i="0" dirty="0"/>
              <a:t>A:  Use </a:t>
            </a:r>
            <a:r>
              <a:rPr lang="en-US" dirty="0"/>
              <a:t>Greeting Standards:</a:t>
            </a:r>
          </a:p>
          <a:p>
            <a:pPr marL="524123" indent="-524123">
              <a:buAutoNum type="arabicPeriod"/>
            </a:pPr>
            <a:r>
              <a:rPr lang="en-US" dirty="0"/>
              <a:t>Immediately acknowledge customer with eye contact, a smile, and a warm greeting.</a:t>
            </a:r>
          </a:p>
          <a:p>
            <a:pPr marL="524123" indent="-524123">
              <a:buAutoNum type="arabicPeriod"/>
            </a:pPr>
            <a:r>
              <a:rPr lang="en-US" dirty="0"/>
              <a:t>Use the customers’ name, if possible. If 1</a:t>
            </a:r>
            <a:r>
              <a:rPr lang="en-US" baseline="30000" dirty="0"/>
              <a:t>st</a:t>
            </a:r>
            <a:r>
              <a:rPr lang="en-US" dirty="0"/>
              <a:t> encounter, introduce yourself. </a:t>
            </a:r>
          </a:p>
          <a:p>
            <a:pPr marL="524123" indent="-524123">
              <a:buAutoNum type="arabicPeriod"/>
            </a:pPr>
            <a:r>
              <a:rPr lang="en-US" dirty="0"/>
              <a:t>Initial statement should be a non-business-related statement or question.</a:t>
            </a:r>
          </a:p>
          <a:p>
            <a:pPr marL="524123" indent="-524123">
              <a:buAutoNum type="arabicPeriod"/>
            </a:pPr>
            <a:r>
              <a:rPr lang="en-US" dirty="0"/>
              <a:t>Promptly offer service/assistance.</a:t>
            </a:r>
          </a:p>
          <a:p>
            <a:endParaRPr lang="en-US" i="0" dirty="0"/>
          </a:p>
          <a:p>
            <a:r>
              <a:rPr lang="en-US" i="1" dirty="0"/>
              <a:t>Why is offering service important? (pg. 13)   </a:t>
            </a:r>
            <a:r>
              <a:rPr lang="en-US" i="0" dirty="0"/>
              <a:t>A:  Service is something you give, something you offer. </a:t>
            </a:r>
          </a:p>
          <a:p>
            <a:endParaRPr lang="en-US" i="0" dirty="0"/>
          </a:p>
          <a:p>
            <a:r>
              <a:rPr lang="en-US" i="1" dirty="0"/>
              <a:t>How should we handle requests? (pg. 14) HINT: think the 5 A’s!</a:t>
            </a:r>
          </a:p>
          <a:p>
            <a:pPr marL="232943" indent="-232943">
              <a:buAutoNum type="arabicPeriod"/>
            </a:pPr>
            <a:r>
              <a:rPr lang="en-US" i="1" dirty="0"/>
              <a:t>Actively Listen</a:t>
            </a:r>
          </a:p>
          <a:p>
            <a:pPr marL="232943" indent="-232943">
              <a:buAutoNum type="arabicPeriod"/>
            </a:pPr>
            <a:r>
              <a:rPr lang="en-US" i="1" dirty="0"/>
              <a:t>Acknowledge &amp; Clarify</a:t>
            </a:r>
          </a:p>
          <a:p>
            <a:pPr marL="232943" indent="-232943">
              <a:buAutoNum type="arabicPeriod"/>
            </a:pPr>
            <a:r>
              <a:rPr lang="en-US" i="1" dirty="0"/>
              <a:t>Action</a:t>
            </a:r>
          </a:p>
          <a:p>
            <a:pPr marL="232943" indent="-232943">
              <a:buAutoNum type="arabicPeriod"/>
            </a:pPr>
            <a:r>
              <a:rPr lang="en-US" i="1" dirty="0"/>
              <a:t>Affirm Satisfaction</a:t>
            </a:r>
          </a:p>
          <a:p>
            <a:pPr marL="232943" indent="-232943">
              <a:buAutoNum type="arabicPeriod"/>
            </a:pPr>
            <a:r>
              <a:rPr lang="en-US" i="1" dirty="0"/>
              <a:t>Appreciation – say thank you to the customer!</a:t>
            </a:r>
          </a:p>
          <a:p>
            <a:endParaRPr lang="en-US" i="0" dirty="0"/>
          </a:p>
          <a:p>
            <a:r>
              <a:rPr lang="en-US" i="1" dirty="0"/>
              <a:t>How do we ‘not say no’ to requests? (pg. 18)</a:t>
            </a:r>
            <a:endParaRPr lang="en-US" i="0" dirty="0"/>
          </a:p>
          <a:p>
            <a:pPr marL="524123" indent="-524123">
              <a:buFont typeface="Arial" panose="020B0604020202020204" pitchFamily="34" charset="0"/>
              <a:buAutoNum type="arabicPeriod"/>
            </a:pPr>
            <a:r>
              <a:rPr lang="en-US" dirty="0"/>
              <a:t>Try to understand why a difficult/unreasonable request is made – sometimes the underlying reason can be addressed with a solution we can do.</a:t>
            </a:r>
          </a:p>
          <a:p>
            <a:pPr marL="524123" indent="-524123">
              <a:buAutoNum type="arabicPeriod"/>
            </a:pPr>
            <a:r>
              <a:rPr lang="en-US" dirty="0"/>
              <a:t>Apologize and explain why you are unable to fulfill a specific request– reference care plan, management is out of the office, etc.</a:t>
            </a:r>
          </a:p>
          <a:p>
            <a:pPr marL="524123" indent="-524123">
              <a:buAutoNum type="arabicPeriod"/>
            </a:pPr>
            <a:r>
              <a:rPr lang="en-US" dirty="0"/>
              <a:t>Focus on what you CAN DO! Offer possible alternatives or solutions. Consider who you could ask to help.</a:t>
            </a:r>
          </a:p>
          <a:p>
            <a:pPr marL="524123" indent="-524123">
              <a:buAutoNum type="arabicPeriod"/>
            </a:pPr>
            <a:r>
              <a:rPr lang="en-US" dirty="0"/>
              <a:t>Do NOT argue or become defensive – remain professional.</a:t>
            </a:r>
          </a:p>
          <a:p>
            <a:pPr marL="524123" indent="-524123">
              <a:buAutoNum type="arabicPeriod"/>
            </a:pPr>
            <a:r>
              <a:rPr lang="en-US" dirty="0"/>
              <a:t>Be consistent.</a:t>
            </a:r>
          </a:p>
          <a:p>
            <a:endParaRPr lang="en-US" i="1" dirty="0"/>
          </a:p>
          <a:p>
            <a:r>
              <a:rPr lang="en-US" i="1" dirty="0"/>
              <a:t>What does H.E.A.T. stand for? (pg. 19)</a:t>
            </a:r>
          </a:p>
          <a:p>
            <a:pPr marL="465887" lvl="1"/>
            <a:r>
              <a:rPr lang="en-US" u="sng" dirty="0"/>
              <a:t>H</a:t>
            </a:r>
            <a:r>
              <a:rPr lang="en-US" dirty="0"/>
              <a:t>ear them out</a:t>
            </a:r>
          </a:p>
          <a:p>
            <a:pPr marL="465887" lvl="1"/>
            <a:r>
              <a:rPr lang="en-US" u="sng" dirty="0"/>
              <a:t>E</a:t>
            </a:r>
            <a:r>
              <a:rPr lang="en-US" dirty="0"/>
              <a:t>mpathize</a:t>
            </a:r>
          </a:p>
          <a:p>
            <a:pPr marL="465887" lvl="1"/>
            <a:r>
              <a:rPr lang="en-US" u="sng" dirty="0"/>
              <a:t>A</a:t>
            </a:r>
            <a:r>
              <a:rPr lang="en-US" dirty="0"/>
              <a:t>pologize</a:t>
            </a:r>
          </a:p>
          <a:p>
            <a:pPr marL="465887" lvl="1"/>
            <a:r>
              <a:rPr lang="en-US" u="sng" dirty="0"/>
              <a:t>T</a:t>
            </a:r>
            <a:r>
              <a:rPr lang="en-US" dirty="0"/>
              <a:t>ake Action</a:t>
            </a:r>
          </a:p>
          <a:p>
            <a:endParaRPr lang="en-US" b="1" dirty="0"/>
          </a:p>
          <a:p>
            <a:r>
              <a:rPr lang="en-US" b="1" dirty="0"/>
              <a:t>ACTIVITY – write down 1 thing you have learned today that you will implement when providing customer service. Take it with you to remind yourself!</a:t>
            </a:r>
          </a:p>
        </p:txBody>
      </p:sp>
      <p:sp>
        <p:nvSpPr>
          <p:cNvPr id="4" name="Slide Number Placeholder 3"/>
          <p:cNvSpPr>
            <a:spLocks noGrp="1"/>
          </p:cNvSpPr>
          <p:nvPr>
            <p:ph type="sldNum" sz="quarter" idx="5"/>
          </p:nvPr>
        </p:nvSpPr>
        <p:spPr/>
        <p:txBody>
          <a:bodyPr/>
          <a:lstStyle/>
          <a:p>
            <a:fld id="{5422A9E2-7EA9-4B81-B159-369719723097}" type="slidenum">
              <a:rPr lang="en-US" smtClean="0"/>
              <a:t>26</a:t>
            </a:fld>
            <a:endParaRPr lang="en-US"/>
          </a:p>
        </p:txBody>
      </p:sp>
    </p:spTree>
    <p:extLst>
      <p:ext uri="{BB962C8B-B14F-4D97-AF65-F5344CB8AC3E}">
        <p14:creationId xmlns:p14="http://schemas.microsoft.com/office/powerpoint/2010/main" val="249712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To make a difference in someone’s life, you don’t have to be brilliant, rich, beautiful, or perfect. You just have to care. Thank YOU ALL for caring and for being difference makers! </a:t>
            </a:r>
          </a:p>
          <a:p>
            <a:endParaRPr lang="en-US" dirty="0"/>
          </a:p>
          <a:p>
            <a:r>
              <a:rPr lang="en-US" b="1" dirty="0"/>
              <a:t>SHOW VIDEO</a:t>
            </a:r>
          </a:p>
          <a:p>
            <a:endParaRPr lang="en-US" b="1" dirty="0"/>
          </a:p>
          <a:p>
            <a:r>
              <a:rPr lang="en-US" b="1" dirty="0"/>
              <a:t>Thank you for your time and participation!</a:t>
            </a:r>
          </a:p>
        </p:txBody>
      </p:sp>
      <p:sp>
        <p:nvSpPr>
          <p:cNvPr id="4" name="Slide Number Placeholder 3"/>
          <p:cNvSpPr>
            <a:spLocks noGrp="1"/>
          </p:cNvSpPr>
          <p:nvPr>
            <p:ph type="sldNum" sz="quarter" idx="5"/>
          </p:nvPr>
        </p:nvSpPr>
        <p:spPr/>
        <p:txBody>
          <a:bodyPr/>
          <a:lstStyle/>
          <a:p>
            <a:fld id="{5422A9E2-7EA9-4B81-B159-369719723097}" type="slidenum">
              <a:rPr lang="en-US" smtClean="0"/>
              <a:t>27</a:t>
            </a:fld>
            <a:endParaRPr lang="en-US"/>
          </a:p>
        </p:txBody>
      </p:sp>
    </p:spTree>
    <p:extLst>
      <p:ext uri="{BB962C8B-B14F-4D97-AF65-F5344CB8AC3E}">
        <p14:creationId xmlns:p14="http://schemas.microsoft.com/office/powerpoint/2010/main" val="198383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b="1" dirty="0"/>
          </a:p>
          <a:p>
            <a:r>
              <a:rPr lang="en-US" b="1" dirty="0"/>
              <a:t>ASK </a:t>
            </a:r>
            <a:r>
              <a:rPr lang="en-US" dirty="0"/>
              <a:t>– </a:t>
            </a:r>
            <a:r>
              <a:rPr lang="en-US" i="1" dirty="0"/>
              <a:t>Think about your favorite restaurant. Why do you go there?  </a:t>
            </a:r>
            <a:r>
              <a:rPr lang="en-US" dirty="0"/>
              <a:t>A: service, prices, quality, experience</a:t>
            </a:r>
          </a:p>
          <a:p>
            <a:endParaRPr lang="en-US" dirty="0"/>
          </a:p>
          <a:p>
            <a:r>
              <a:rPr lang="en-US" b="1" i="0" dirty="0"/>
              <a:t>ASK</a:t>
            </a:r>
            <a:r>
              <a:rPr lang="en-US" dirty="0"/>
              <a:t> – </a:t>
            </a:r>
            <a:r>
              <a:rPr lang="en-US" i="1" dirty="0"/>
              <a:t>Now thinking about the worst service you’ve received. Would you go back again? Why or why not? As a paying customer, what effect did it have on you? How could this damage their business?</a:t>
            </a:r>
          </a:p>
          <a:p>
            <a:endParaRPr lang="en-US" dirty="0"/>
          </a:p>
          <a:p>
            <a:pPr defTabSz="931774">
              <a:defRPr/>
            </a:pPr>
            <a:endParaRPr lang="en-US" dirty="0"/>
          </a:p>
          <a:p>
            <a:pPr defTabSz="931774">
              <a:defRPr/>
            </a:pPr>
            <a:r>
              <a:rPr lang="en-US" b="1" dirty="0"/>
              <a:t>BEFORE NEXT SLIDE, ASK </a:t>
            </a:r>
            <a:r>
              <a:rPr lang="en-US" dirty="0"/>
              <a:t>– </a:t>
            </a:r>
            <a:r>
              <a:rPr lang="en-US" i="1" dirty="0"/>
              <a:t>Why does UCP need to have high standards of customer service?</a:t>
            </a:r>
          </a:p>
          <a:p>
            <a:pPr defTabSz="931774">
              <a:defRPr/>
            </a:pPr>
            <a:r>
              <a:rPr lang="en-US" dirty="0"/>
              <a:t>Pause for answers.</a:t>
            </a:r>
          </a:p>
        </p:txBody>
      </p:sp>
      <p:sp>
        <p:nvSpPr>
          <p:cNvPr id="4" name="Slide Number Placeholder 3"/>
          <p:cNvSpPr>
            <a:spLocks noGrp="1"/>
          </p:cNvSpPr>
          <p:nvPr>
            <p:ph type="sldNum" sz="quarter" idx="5"/>
          </p:nvPr>
        </p:nvSpPr>
        <p:spPr/>
        <p:txBody>
          <a:bodyPr/>
          <a:lstStyle/>
          <a:p>
            <a:fld id="{5422A9E2-7EA9-4B81-B159-369719723097}" type="slidenum">
              <a:rPr lang="en-US" smtClean="0"/>
              <a:t>3</a:t>
            </a:fld>
            <a:endParaRPr lang="en-US"/>
          </a:p>
        </p:txBody>
      </p:sp>
    </p:spTree>
    <p:extLst>
      <p:ext uri="{BB962C8B-B14F-4D97-AF65-F5344CB8AC3E}">
        <p14:creationId xmlns:p14="http://schemas.microsoft.com/office/powerpoint/2010/main" val="399339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No matter the business line, CUSTOMERS HAVE CHOICES - competitor products or services. We all do! The way we are treated makes big impact on our desire to repeat business and maybe refer others. </a:t>
            </a:r>
          </a:p>
          <a:p>
            <a:endParaRPr lang="en-US" dirty="0"/>
          </a:p>
          <a:p>
            <a:pPr defTabSz="931774">
              <a:defRPr/>
            </a:pPr>
            <a:r>
              <a:rPr lang="en-US" b="1" dirty="0"/>
              <a:t>BEFORE NEXT SLIDE, ASK </a:t>
            </a:r>
            <a:r>
              <a:rPr lang="en-US" dirty="0"/>
              <a:t>– </a:t>
            </a:r>
            <a:r>
              <a:rPr lang="en-US" i="1" dirty="0"/>
              <a:t>Who are our customers? </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4</a:t>
            </a:fld>
            <a:endParaRPr lang="en-US"/>
          </a:p>
        </p:txBody>
      </p:sp>
    </p:spTree>
    <p:extLst>
      <p:ext uri="{BB962C8B-B14F-4D97-AF65-F5344CB8AC3E}">
        <p14:creationId xmlns:p14="http://schemas.microsoft.com/office/powerpoint/2010/main" val="5580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Talking Points:</a:t>
            </a:r>
          </a:p>
          <a:p>
            <a:pPr defTabSz="931774">
              <a:defRPr/>
            </a:pPr>
            <a:endParaRPr lang="en-US" dirty="0"/>
          </a:p>
          <a:p>
            <a:pPr defTabSz="931774">
              <a:defRPr/>
            </a:pPr>
            <a:r>
              <a:rPr lang="en-US" dirty="0"/>
              <a:t>Participants is a given but we need to diligent in remembering ANYONE who supports the participants we serve are also our customers. Past participants/support are our customers. FUTURE participants/support are our customers (they will chose our services if our customer service is the Gold Standard).</a:t>
            </a:r>
          </a:p>
          <a:p>
            <a:pPr defTabSz="931774">
              <a:defRPr/>
            </a:pPr>
            <a:endParaRPr lang="en-US" dirty="0"/>
          </a:p>
          <a:p>
            <a:pPr defTabSz="931774">
              <a:defRPr/>
            </a:pPr>
            <a:r>
              <a:rPr lang="en-US" b="1" dirty="0"/>
              <a:t>BEFORE NEXT SLIDE, ASK </a:t>
            </a:r>
            <a:r>
              <a:rPr lang="en-US" dirty="0"/>
              <a:t>– </a:t>
            </a:r>
            <a:r>
              <a:rPr lang="en-US" i="1" dirty="0"/>
              <a:t>What are some key attributes in a professional that will make for great customer service? </a:t>
            </a:r>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5</a:t>
            </a:fld>
            <a:endParaRPr lang="en-US"/>
          </a:p>
        </p:txBody>
      </p:sp>
    </p:spTree>
    <p:extLst>
      <p:ext uri="{BB962C8B-B14F-4D97-AF65-F5344CB8AC3E}">
        <p14:creationId xmlns:p14="http://schemas.microsoft.com/office/powerpoint/2010/main" val="116425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b="1" dirty="0"/>
              <a:t>ASK</a:t>
            </a:r>
            <a:r>
              <a:rPr lang="en-US" dirty="0"/>
              <a:t> - </a:t>
            </a:r>
            <a:r>
              <a:rPr lang="en-US" i="1" dirty="0"/>
              <a:t>What happens to organizations that provide poor customer service? Why would customers choose us over our competitors?</a:t>
            </a:r>
          </a:p>
          <a:p>
            <a:endParaRPr lang="en-US" dirty="0"/>
          </a:p>
          <a:p>
            <a:r>
              <a:rPr lang="en-US" dirty="0"/>
              <a:t>A: Poor soft skills especially are a deal breaker! “Soft skills are the personal attributes that enable someone to interact effectively and harmoniously with other people” (</a:t>
            </a:r>
            <a:r>
              <a:rPr lang="en-US" dirty="0" err="1"/>
              <a:t>Websters</a:t>
            </a:r>
            <a:r>
              <a:rPr lang="en-US" dirty="0"/>
              <a:t>).</a:t>
            </a:r>
          </a:p>
          <a:p>
            <a:endParaRPr lang="en-US" dirty="0"/>
          </a:p>
          <a:p>
            <a:r>
              <a:rPr lang="en-US" b="1" dirty="0"/>
              <a:t>ASK</a:t>
            </a:r>
            <a:r>
              <a:rPr lang="en-US" dirty="0"/>
              <a:t> - </a:t>
            </a:r>
            <a:r>
              <a:rPr lang="en-US" i="1" dirty="0"/>
              <a:t>What are some examples of important soft skills, in addition to positive attitude and enthusiasm?  </a:t>
            </a:r>
          </a:p>
          <a:p>
            <a:endParaRPr lang="en-US" i="1" dirty="0"/>
          </a:p>
          <a:p>
            <a:r>
              <a:rPr lang="en-US" dirty="0"/>
              <a:t>A:  Empathy, Communication, Confidence, Reliability, Responsibility, Integrity, Time management, Self-management, Stress Resistance, Learning willingness, Active Listening, Decision-making, Teamwork, Good manners, Co-operation, Follows directions, Adaptability, Diversity tolerance, Organization, Problem solving, Work ethic, Follow through,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422A9E2-7EA9-4B81-B159-369719723097}" type="slidenum">
              <a:rPr lang="en-US" smtClean="0"/>
              <a:t>6</a:t>
            </a:fld>
            <a:endParaRPr lang="en-US"/>
          </a:p>
        </p:txBody>
      </p:sp>
    </p:spTree>
    <p:extLst>
      <p:ext uri="{BB962C8B-B14F-4D97-AF65-F5344CB8AC3E}">
        <p14:creationId xmlns:p14="http://schemas.microsoft.com/office/powerpoint/2010/main" val="270794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b="1" dirty="0"/>
          </a:p>
          <a:p>
            <a:pPr defTabSz="931774">
              <a:defRPr/>
            </a:pPr>
            <a:r>
              <a:rPr lang="en-US" b="1" dirty="0"/>
              <a:t>ASK </a:t>
            </a:r>
            <a:r>
              <a:rPr lang="en-US" dirty="0"/>
              <a:t>– </a:t>
            </a:r>
            <a:r>
              <a:rPr lang="en-US" i="1" dirty="0"/>
              <a:t>How do you treat guests in your home? What do you do to make them feel special?</a:t>
            </a:r>
          </a:p>
          <a:p>
            <a:pPr defTabSz="931774">
              <a:defRPr/>
            </a:pPr>
            <a:endParaRPr lang="en-US" dirty="0"/>
          </a:p>
          <a:p>
            <a:pPr defTabSz="931774">
              <a:defRPr/>
            </a:pPr>
            <a:r>
              <a:rPr lang="en-US" dirty="0"/>
              <a:t>Think of our customers as our guests. </a:t>
            </a:r>
          </a:p>
          <a:p>
            <a:pPr defTabSz="931774">
              <a:defRPr/>
            </a:pPr>
            <a:endParaRPr lang="en-US" i="1" dirty="0"/>
          </a:p>
          <a:p>
            <a:r>
              <a:rPr lang="en-US" dirty="0"/>
              <a:t>PPWR (power) will make our customers feel like our special guests. PPWR is an easy acronym to remember! Make it your mantra!</a:t>
            </a:r>
          </a:p>
          <a:p>
            <a:pPr defTabSz="931774">
              <a:defRPr/>
            </a:pPr>
            <a:endParaRPr lang="en-US" i="1" dirty="0"/>
          </a:p>
        </p:txBody>
      </p:sp>
      <p:sp>
        <p:nvSpPr>
          <p:cNvPr id="4" name="Slide Number Placeholder 3"/>
          <p:cNvSpPr>
            <a:spLocks noGrp="1"/>
          </p:cNvSpPr>
          <p:nvPr>
            <p:ph type="sldNum" sz="quarter" idx="5"/>
          </p:nvPr>
        </p:nvSpPr>
        <p:spPr/>
        <p:txBody>
          <a:bodyPr/>
          <a:lstStyle/>
          <a:p>
            <a:fld id="{5422A9E2-7EA9-4B81-B159-369719723097}" type="slidenum">
              <a:rPr lang="en-US" smtClean="0"/>
              <a:t>7</a:t>
            </a:fld>
            <a:endParaRPr lang="en-US"/>
          </a:p>
        </p:txBody>
      </p:sp>
    </p:spTree>
    <p:extLst>
      <p:ext uri="{BB962C8B-B14F-4D97-AF65-F5344CB8AC3E}">
        <p14:creationId xmlns:p14="http://schemas.microsoft.com/office/powerpoint/2010/main" val="26407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As professionals, we need to not only enforce policies but maybe more importantly, model policies – timeliness/attendance, cell phone usage (social media – NO!), not gossiping about others, complaining, etc.</a:t>
            </a:r>
          </a:p>
        </p:txBody>
      </p:sp>
      <p:sp>
        <p:nvSpPr>
          <p:cNvPr id="4" name="Slide Number Placeholder 3"/>
          <p:cNvSpPr>
            <a:spLocks noGrp="1"/>
          </p:cNvSpPr>
          <p:nvPr>
            <p:ph type="sldNum" sz="quarter" idx="5"/>
          </p:nvPr>
        </p:nvSpPr>
        <p:spPr/>
        <p:txBody>
          <a:bodyPr/>
          <a:lstStyle/>
          <a:p>
            <a:fld id="{5422A9E2-7EA9-4B81-B159-369719723097}" type="slidenum">
              <a:rPr lang="en-US" smtClean="0"/>
              <a:t>8</a:t>
            </a:fld>
            <a:endParaRPr lang="en-US"/>
          </a:p>
        </p:txBody>
      </p:sp>
    </p:spTree>
    <p:extLst>
      <p:ext uri="{BB962C8B-B14F-4D97-AF65-F5344CB8AC3E}">
        <p14:creationId xmlns:p14="http://schemas.microsoft.com/office/powerpoint/2010/main" val="27585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Everyone wants their choices honored, even if others do not agree with the choices made. Personal service is about meeting people where they are and both tolerating and embracing differences!</a:t>
            </a:r>
          </a:p>
        </p:txBody>
      </p:sp>
      <p:sp>
        <p:nvSpPr>
          <p:cNvPr id="4" name="Slide Number Placeholder 3"/>
          <p:cNvSpPr>
            <a:spLocks noGrp="1"/>
          </p:cNvSpPr>
          <p:nvPr>
            <p:ph type="sldNum" sz="quarter" idx="5"/>
          </p:nvPr>
        </p:nvSpPr>
        <p:spPr/>
        <p:txBody>
          <a:bodyPr/>
          <a:lstStyle/>
          <a:p>
            <a:fld id="{5422A9E2-7EA9-4B81-B159-369719723097}" type="slidenum">
              <a:rPr lang="en-US" smtClean="0"/>
              <a:t>9</a:t>
            </a:fld>
            <a:endParaRPr lang="en-US"/>
          </a:p>
        </p:txBody>
      </p:sp>
    </p:spTree>
    <p:extLst>
      <p:ext uri="{BB962C8B-B14F-4D97-AF65-F5344CB8AC3E}">
        <p14:creationId xmlns:p14="http://schemas.microsoft.com/office/powerpoint/2010/main" val="3410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B2F5-A59C-4B6D-B9F8-1D285A9E7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4A761-4D8B-4EE5-A9B9-CD176720F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FBE6FD-4F4E-4D08-B239-5232FDF29DB8}"/>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C843C245-3451-45C4-BEAE-86DBDEE0D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E32F3-267D-4D62-BB33-42B204AC1FCA}"/>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15133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7CE2-BB92-46B6-8FCB-4FFF8533E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C2E2B-560C-4490-B0C6-1625C70F08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9D3C-D223-4D30-82D0-54AA4028DA13}"/>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E4E8A073-66D6-481D-8A68-9FAF52A85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53AC8-B544-433F-9247-7E84937D7518}"/>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24825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8A216-E117-4317-A53D-FE4E8BFCC8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9424F8-3288-4DFF-AF2B-213CFC43D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D3173-15A3-4B16-8628-4CD99ED479EF}"/>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E5DE77B0-22E3-48DF-9777-3081A1225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485F4-1279-40BD-9D01-0B9FE95E4E4C}"/>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63473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4A8D-9FF5-4500-93C2-770B06701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A2131-BD12-481E-980B-F05ADD04B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892FB-43FF-4903-B800-5106CAC22BDD}"/>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51EE8243-8BE6-483A-BF96-B616EA603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794C2-43E5-46BB-BA2D-7965143EB071}"/>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30108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CB9A-EA9E-4C75-8277-89268F8A1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2E018-9961-44E9-ABCC-5126A5BE4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2FED2-9034-4120-8B96-2DE27296174D}"/>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AE42BCA9-6A72-4718-B415-806E05ED2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04AD4-0A50-4E9E-A05E-85863B7BC8B3}"/>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120550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1B0C-789D-4D52-BA4C-0F3E99EC9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C3F9D-4BA5-4B5C-B717-F61BBABCD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7A69A-F241-49B9-A21F-AEDB92046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F130FC-56F0-44DA-9A66-96CA5A001804}"/>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6" name="Footer Placeholder 5">
            <a:extLst>
              <a:ext uri="{FF2B5EF4-FFF2-40B4-BE49-F238E27FC236}">
                <a16:creationId xmlns:a16="http://schemas.microsoft.com/office/drawing/2014/main" id="{04346B25-FBE8-4D20-BDA8-5E2762EDF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5D12A-3CB1-40D9-B1DA-74D8E3A0ADD8}"/>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351728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F732-AB92-49BC-BB4F-95F46D204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D29AF-C1A3-4F49-A2B9-B796C1D68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72F31-580B-4946-8154-88356B9D1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EC4B54-92E2-4B03-B432-F08ABB766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A3CE77-6C7C-4D78-AA83-BCC639D59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2F2EA-67CD-493F-8A1A-C383D0D2CC6B}"/>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8" name="Footer Placeholder 7">
            <a:extLst>
              <a:ext uri="{FF2B5EF4-FFF2-40B4-BE49-F238E27FC236}">
                <a16:creationId xmlns:a16="http://schemas.microsoft.com/office/drawing/2014/main" id="{AD2018E8-58ED-4366-B834-A72B078A9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FC6267-E9F2-4774-9E8A-C1178C88A9B0}"/>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52236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EC64-94B1-4512-82AF-B47DBE404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7AFDB-F391-4FA1-9E5F-95E089DDCB1B}"/>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4" name="Footer Placeholder 3">
            <a:extLst>
              <a:ext uri="{FF2B5EF4-FFF2-40B4-BE49-F238E27FC236}">
                <a16:creationId xmlns:a16="http://schemas.microsoft.com/office/drawing/2014/main" id="{795591A0-5F6F-4AB9-8EE2-346691F0F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B72B2-FFA4-489B-877D-DC03A77CC034}"/>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97120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E3543C-2CC6-47EE-99A9-1BF40C11917F}"/>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3" name="Footer Placeholder 2">
            <a:extLst>
              <a:ext uri="{FF2B5EF4-FFF2-40B4-BE49-F238E27FC236}">
                <a16:creationId xmlns:a16="http://schemas.microsoft.com/office/drawing/2014/main" id="{94845264-3E9B-4F70-9C55-69BE7CBE6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33429C-33D2-4450-9C00-BAE0C6295689}"/>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178781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6C26-A473-4C9A-AE8E-F571CC535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CBCFA8-CFE1-4298-AC8A-6E1F3B798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EFB7C-D128-4E10-973A-B6F85BCC4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EF7D8-EDEA-4C9E-9896-03939EA432EE}"/>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6" name="Footer Placeholder 5">
            <a:extLst>
              <a:ext uri="{FF2B5EF4-FFF2-40B4-BE49-F238E27FC236}">
                <a16:creationId xmlns:a16="http://schemas.microsoft.com/office/drawing/2014/main" id="{95446EEA-E774-44C2-AE16-E5F5BF686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0BBAC-7A94-4812-88B9-F749AEB36993}"/>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302693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0713-677A-4CF9-9986-C055FBCE4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29E942-ACCA-48EE-A6BC-C7886BFF8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74FE51-8CA9-44E3-B2C9-63CF4B72B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55416-51B2-40F1-ACE9-9180EEF38A9B}"/>
              </a:ext>
            </a:extLst>
          </p:cNvPr>
          <p:cNvSpPr>
            <a:spLocks noGrp="1"/>
          </p:cNvSpPr>
          <p:nvPr>
            <p:ph type="dt" sz="half" idx="10"/>
          </p:nvPr>
        </p:nvSpPr>
        <p:spPr/>
        <p:txBody>
          <a:bodyPr/>
          <a:lstStyle/>
          <a:p>
            <a:fld id="{4CB382A5-8211-470A-9282-0D4629346F38}" type="datetimeFigureOut">
              <a:rPr lang="en-US" smtClean="0"/>
              <a:t>8/13/2021</a:t>
            </a:fld>
            <a:endParaRPr lang="en-US"/>
          </a:p>
        </p:txBody>
      </p:sp>
      <p:sp>
        <p:nvSpPr>
          <p:cNvPr id="6" name="Footer Placeholder 5">
            <a:extLst>
              <a:ext uri="{FF2B5EF4-FFF2-40B4-BE49-F238E27FC236}">
                <a16:creationId xmlns:a16="http://schemas.microsoft.com/office/drawing/2014/main" id="{5E83EFA4-C26B-4566-902C-F7D3F2930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E4069-3F63-42FE-919A-76AFC108F385}"/>
              </a:ext>
            </a:extLst>
          </p:cNvPr>
          <p:cNvSpPr>
            <a:spLocks noGrp="1"/>
          </p:cNvSpPr>
          <p:nvPr>
            <p:ph type="sldNum" sz="quarter" idx="12"/>
          </p:nvPr>
        </p:nvSpPr>
        <p:spPr/>
        <p:txBody>
          <a:bodyPr/>
          <a:lstStyle/>
          <a:p>
            <a:fld id="{6F9F6805-09EA-4A26-9322-5BDBB94A04B5}" type="slidenum">
              <a:rPr lang="en-US" smtClean="0"/>
              <a:t>‹#›</a:t>
            </a:fld>
            <a:endParaRPr lang="en-US"/>
          </a:p>
        </p:txBody>
      </p:sp>
    </p:spTree>
    <p:extLst>
      <p:ext uri="{BB962C8B-B14F-4D97-AF65-F5344CB8AC3E}">
        <p14:creationId xmlns:p14="http://schemas.microsoft.com/office/powerpoint/2010/main" val="232174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F0A2-2A1F-4DB8-944D-2598206D8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BEA5B-748D-4EBB-8A0F-07C434383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6ACC2-01F2-40A5-9DA0-B994DF4B3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382A5-8211-470A-9282-0D4629346F38}" type="datetimeFigureOut">
              <a:rPr lang="en-US" smtClean="0"/>
              <a:t>8/13/2021</a:t>
            </a:fld>
            <a:endParaRPr lang="en-US"/>
          </a:p>
        </p:txBody>
      </p:sp>
      <p:sp>
        <p:nvSpPr>
          <p:cNvPr id="5" name="Footer Placeholder 4">
            <a:extLst>
              <a:ext uri="{FF2B5EF4-FFF2-40B4-BE49-F238E27FC236}">
                <a16:creationId xmlns:a16="http://schemas.microsoft.com/office/drawing/2014/main" id="{F6009048-C5A4-47B0-9240-2926ECD5C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AB7A29-A21B-4171-9330-E580350C9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F6805-09EA-4A26-9322-5BDBB94A04B5}" type="slidenum">
              <a:rPr lang="en-US" smtClean="0"/>
              <a:t>‹#›</a:t>
            </a:fld>
            <a:endParaRPr lang="en-US"/>
          </a:p>
        </p:txBody>
      </p:sp>
    </p:spTree>
    <p:extLst>
      <p:ext uri="{BB962C8B-B14F-4D97-AF65-F5344CB8AC3E}">
        <p14:creationId xmlns:p14="http://schemas.microsoft.com/office/powerpoint/2010/main" val="1176678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youtu.be/t4AJFyK63H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168F-EC76-43C8-B66F-8601CE4B87C4}"/>
              </a:ext>
            </a:extLst>
          </p:cNvPr>
          <p:cNvSpPr>
            <a:spLocks noGrp="1"/>
          </p:cNvSpPr>
          <p:nvPr>
            <p:ph type="ctrTitle"/>
          </p:nvPr>
        </p:nvSpPr>
        <p:spPr>
          <a:xfrm>
            <a:off x="645858" y="5110423"/>
            <a:ext cx="10906061" cy="1107486"/>
          </a:xfrm>
          <a:noFill/>
        </p:spPr>
        <p:txBody>
          <a:bodyPr anchor="ctr">
            <a:normAutofit/>
          </a:bodyPr>
          <a:lstStyle/>
          <a:p>
            <a:r>
              <a:rPr lang="en-US" sz="5400" b="1" i="1" dirty="0">
                <a:solidFill>
                  <a:schemeClr val="accent4">
                    <a:lumMod val="75000"/>
                  </a:schemeClr>
                </a:solidFill>
              </a:rPr>
              <a:t>Gold Standard </a:t>
            </a:r>
            <a:r>
              <a:rPr lang="en-US" sz="5400" b="1" dirty="0">
                <a:solidFill>
                  <a:schemeClr val="accent4">
                    <a:lumMod val="75000"/>
                  </a:schemeClr>
                </a:solidFill>
              </a:rPr>
              <a:t>Customer Service</a:t>
            </a:r>
          </a:p>
        </p:txBody>
      </p:sp>
      <p:sp>
        <p:nvSpPr>
          <p:cNvPr id="3" name="Subtitle 2">
            <a:extLst>
              <a:ext uri="{FF2B5EF4-FFF2-40B4-BE49-F238E27FC236}">
                <a16:creationId xmlns:a16="http://schemas.microsoft.com/office/drawing/2014/main" id="{30AFB5A8-2B00-439C-BAE7-1FBCD8CDC8C9}"/>
              </a:ext>
            </a:extLst>
          </p:cNvPr>
          <p:cNvSpPr>
            <a:spLocks noGrp="1"/>
          </p:cNvSpPr>
          <p:nvPr>
            <p:ph type="subTitle" idx="1"/>
          </p:nvPr>
        </p:nvSpPr>
        <p:spPr>
          <a:xfrm>
            <a:off x="645858" y="6217909"/>
            <a:ext cx="10906061" cy="96404"/>
          </a:xfrm>
          <a:noFill/>
        </p:spPr>
        <p:txBody>
          <a:bodyPr>
            <a:normAutofit fontScale="25000" lnSpcReduction="20000"/>
          </a:bodyPr>
          <a:lstStyle/>
          <a:p>
            <a:endParaRPr lang="en-US" dirty="0"/>
          </a:p>
        </p:txBody>
      </p:sp>
      <p:sp>
        <p:nvSpPr>
          <p:cNvPr id="91" name="Rectangle 9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EFDF2B4-564C-409F-AE4E-273A6C73B601}"/>
              </a:ext>
            </a:extLst>
          </p:cNvPr>
          <p:cNvPicPr>
            <a:picLocks noChangeAspect="1"/>
          </p:cNvPicPr>
          <p:nvPr/>
        </p:nvPicPr>
        <p:blipFill rotWithShape="1">
          <a:blip r:embed="rId3"/>
          <a:srcRect l="5822" r="-2" b="-2"/>
          <a:stretch/>
        </p:blipFill>
        <p:spPr>
          <a:xfrm>
            <a:off x="2170029" y="804672"/>
            <a:ext cx="7851943" cy="3554676"/>
          </a:xfrm>
          <a:prstGeom prst="rect">
            <a:avLst/>
          </a:prstGeom>
          <a:effectLst/>
        </p:spPr>
      </p:pic>
    </p:spTree>
    <p:extLst>
      <p:ext uri="{BB962C8B-B14F-4D97-AF65-F5344CB8AC3E}">
        <p14:creationId xmlns:p14="http://schemas.microsoft.com/office/powerpoint/2010/main" val="1820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EB0B-F27C-4933-BC4D-4EFF1F0A529E}"/>
              </a:ext>
            </a:extLst>
          </p:cNvPr>
          <p:cNvSpPr>
            <a:spLocks noGrp="1"/>
          </p:cNvSpPr>
          <p:nvPr>
            <p:ph type="title"/>
          </p:nvPr>
        </p:nvSpPr>
        <p:spPr>
          <a:xfrm>
            <a:off x="4965430" y="629268"/>
            <a:ext cx="6586491" cy="1286160"/>
          </a:xfrm>
        </p:spPr>
        <p:txBody>
          <a:bodyPr anchor="b">
            <a:normAutofit/>
          </a:bodyPr>
          <a:lstStyle/>
          <a:p>
            <a:r>
              <a:rPr lang="en-US" b="1"/>
              <a:t>PPWR in Practice</a:t>
            </a:r>
          </a:p>
        </p:txBody>
      </p:sp>
      <p:pic>
        <p:nvPicPr>
          <p:cNvPr id="4" name="Picture 3">
            <a:extLst>
              <a:ext uri="{FF2B5EF4-FFF2-40B4-BE49-F238E27FC236}">
                <a16:creationId xmlns:a16="http://schemas.microsoft.com/office/drawing/2014/main" id="{6DBF6DEB-2E78-47D2-8DCF-ECF0C4BA9CDD}"/>
              </a:ext>
            </a:extLst>
          </p:cNvPr>
          <p:cNvPicPr>
            <a:picLocks noChangeAspect="1"/>
          </p:cNvPicPr>
          <p:nvPr/>
        </p:nvPicPr>
        <p:blipFill rotWithShape="1">
          <a:blip r:embed="rId3"/>
          <a:srcRect r="8036"/>
          <a:stretch/>
        </p:blipFill>
        <p:spPr>
          <a:xfrm>
            <a:off x="20" y="10"/>
            <a:ext cx="4635571" cy="6857990"/>
          </a:xfrm>
          <a:prstGeom prst="rect">
            <a:avLst/>
          </a:prstGeom>
          <a:effectLst/>
        </p:spPr>
      </p:pic>
      <p:cxnSp>
        <p:nvCxnSpPr>
          <p:cNvPr id="30" name="Straight Connector 2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AEFFC6-DAF1-404F-BFAC-1F7E037DA613}"/>
              </a:ext>
            </a:extLst>
          </p:cNvPr>
          <p:cNvSpPr>
            <a:spLocks noGrp="1"/>
          </p:cNvSpPr>
          <p:nvPr>
            <p:ph idx="1"/>
          </p:nvPr>
        </p:nvSpPr>
        <p:spPr>
          <a:xfrm>
            <a:off x="4965431" y="2438400"/>
            <a:ext cx="6732198" cy="3895491"/>
          </a:xfrm>
        </p:spPr>
        <p:txBody>
          <a:bodyPr>
            <a:normAutofit fontScale="92500" lnSpcReduction="20000"/>
          </a:bodyPr>
          <a:lstStyle/>
          <a:p>
            <a:pPr marL="0" indent="0">
              <a:buNone/>
            </a:pPr>
            <a:r>
              <a:rPr lang="en-US" b="1" u="sng" dirty="0"/>
              <a:t>W</a:t>
            </a:r>
            <a:r>
              <a:rPr lang="en-US" b="1" dirty="0"/>
              <a:t>arm Service </a:t>
            </a:r>
          </a:p>
          <a:p>
            <a:pPr>
              <a:buFont typeface="Wingdings" panose="05000000000000000000" pitchFamily="2" charset="2"/>
              <a:buChar char="ü"/>
            </a:pPr>
            <a:r>
              <a:rPr lang="en-US" dirty="0"/>
              <a:t>Doing everything with sincerity</a:t>
            </a:r>
          </a:p>
          <a:p>
            <a:pPr>
              <a:buFont typeface="Wingdings" panose="05000000000000000000" pitchFamily="2" charset="2"/>
              <a:buChar char="ü"/>
            </a:pPr>
            <a:r>
              <a:rPr lang="en-US" dirty="0"/>
              <a:t>Being present (no cell phones, technology distractions)</a:t>
            </a:r>
          </a:p>
          <a:p>
            <a:pPr marL="0" indent="0">
              <a:buNone/>
            </a:pPr>
            <a:endParaRPr lang="en-US" b="1" dirty="0"/>
          </a:p>
          <a:p>
            <a:pPr marL="0" indent="0">
              <a:buNone/>
            </a:pPr>
            <a:r>
              <a:rPr lang="en-US" b="1" u="sng" dirty="0"/>
              <a:t>R</a:t>
            </a:r>
            <a:r>
              <a:rPr lang="en-US" b="1" dirty="0"/>
              <a:t>esponsive Service</a:t>
            </a:r>
          </a:p>
          <a:p>
            <a:pPr>
              <a:buFont typeface="Wingdings" panose="05000000000000000000" pitchFamily="2" charset="2"/>
              <a:buChar char="ü"/>
            </a:pPr>
            <a:r>
              <a:rPr lang="en-US" dirty="0"/>
              <a:t>Responding to customers with patience and empathy</a:t>
            </a:r>
          </a:p>
          <a:p>
            <a:pPr>
              <a:buFont typeface="Wingdings" panose="05000000000000000000" pitchFamily="2" charset="2"/>
              <a:buChar char="ü"/>
            </a:pPr>
            <a:r>
              <a:rPr lang="en-US" dirty="0"/>
              <a:t>Taking the time to really listen</a:t>
            </a:r>
          </a:p>
          <a:p>
            <a:pPr>
              <a:buFont typeface="Wingdings" panose="05000000000000000000" pitchFamily="2" charset="2"/>
              <a:buChar char="ü"/>
            </a:pPr>
            <a:r>
              <a:rPr lang="en-US" dirty="0"/>
              <a:t>Following up</a:t>
            </a:r>
          </a:p>
        </p:txBody>
      </p:sp>
    </p:spTree>
    <p:extLst>
      <p:ext uri="{BB962C8B-B14F-4D97-AF65-F5344CB8AC3E}">
        <p14:creationId xmlns:p14="http://schemas.microsoft.com/office/powerpoint/2010/main" val="273090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294DA5-45F8-49ED-B0CD-2A197F5CF1F4}"/>
              </a:ext>
            </a:extLst>
          </p:cNvPr>
          <p:cNvSpPr>
            <a:spLocks noGrp="1"/>
          </p:cNvSpPr>
          <p:nvPr>
            <p:ph type="title"/>
          </p:nvPr>
        </p:nvSpPr>
        <p:spPr>
          <a:xfrm>
            <a:off x="5237825" y="490655"/>
            <a:ext cx="6524826" cy="1730886"/>
          </a:xfrm>
        </p:spPr>
        <p:txBody>
          <a:bodyPr>
            <a:normAutofit/>
          </a:bodyPr>
          <a:lstStyle/>
          <a:p>
            <a:pPr algn="ctr"/>
            <a:r>
              <a:rPr lang="en-US" b="1" i="1" dirty="0">
                <a:solidFill>
                  <a:srgbClr val="000000"/>
                </a:solidFill>
              </a:rPr>
              <a:t>How can I practice PPWR?</a:t>
            </a:r>
          </a:p>
        </p:txBody>
      </p:sp>
      <p:sp>
        <p:nvSpPr>
          <p:cNvPr id="3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19D413E-4EE7-4816-A6CF-81B0614A28D6}"/>
              </a:ext>
            </a:extLst>
          </p:cNvPr>
          <p:cNvPicPr>
            <a:picLocks noChangeAspect="1"/>
          </p:cNvPicPr>
          <p:nvPr/>
        </p:nvPicPr>
        <p:blipFill>
          <a:blip r:embed="rId4"/>
          <a:stretch>
            <a:fillRect/>
          </a:stretch>
        </p:blipFill>
        <p:spPr>
          <a:xfrm>
            <a:off x="267628" y="2040674"/>
            <a:ext cx="4159063" cy="2765776"/>
          </a:xfrm>
          <a:prstGeom prst="rect">
            <a:avLst/>
          </a:prstGeom>
        </p:spPr>
      </p:pic>
      <p:sp>
        <p:nvSpPr>
          <p:cNvPr id="3" name="Content Placeholder 2">
            <a:extLst>
              <a:ext uri="{FF2B5EF4-FFF2-40B4-BE49-F238E27FC236}">
                <a16:creationId xmlns:a16="http://schemas.microsoft.com/office/drawing/2014/main" id="{EABFD314-20D1-4F98-A7B0-424A1B11EB35}"/>
              </a:ext>
            </a:extLst>
          </p:cNvPr>
          <p:cNvSpPr>
            <a:spLocks noGrp="1"/>
          </p:cNvSpPr>
          <p:nvPr>
            <p:ph idx="1"/>
          </p:nvPr>
        </p:nvSpPr>
        <p:spPr>
          <a:xfrm>
            <a:off x="5519855" y="2040673"/>
            <a:ext cx="6242796" cy="4192859"/>
          </a:xfrm>
        </p:spPr>
        <p:txBody>
          <a:bodyPr anchor="ctr">
            <a:normAutofit/>
          </a:bodyPr>
          <a:lstStyle/>
          <a:p>
            <a:pPr marL="0" indent="0" algn="ctr">
              <a:buNone/>
            </a:pPr>
            <a:r>
              <a:rPr lang="en-US" dirty="0">
                <a:solidFill>
                  <a:srgbClr val="000000"/>
                </a:solidFill>
              </a:rPr>
              <a:t>In everything YOU do, </a:t>
            </a:r>
            <a:r>
              <a:rPr lang="en-US" b="1" dirty="0">
                <a:solidFill>
                  <a:srgbClr val="000000"/>
                </a:solidFill>
              </a:rPr>
              <a:t>YOU have the PPWR (power) to be a Difference-Maker</a:t>
            </a:r>
            <a:r>
              <a:rPr lang="en-US" dirty="0">
                <a:solidFill>
                  <a:srgbClr val="000000"/>
                </a:solidFill>
              </a:rPr>
              <a:t>!</a:t>
            </a:r>
          </a:p>
          <a:p>
            <a:pPr marL="0" indent="0" algn="ctr">
              <a:buNone/>
            </a:pPr>
            <a:endParaRPr lang="en-US" dirty="0">
              <a:solidFill>
                <a:srgbClr val="000000"/>
              </a:solidFill>
            </a:endParaRPr>
          </a:p>
          <a:p>
            <a:pPr marL="0" indent="0" algn="ctr">
              <a:buNone/>
            </a:pPr>
            <a:r>
              <a:rPr lang="en-US" dirty="0">
                <a:solidFill>
                  <a:srgbClr val="000000"/>
                </a:solidFill>
              </a:rPr>
              <a:t>If you are </a:t>
            </a:r>
            <a:r>
              <a:rPr lang="en-US" u="sng" dirty="0">
                <a:solidFill>
                  <a:srgbClr val="000000"/>
                </a:solidFill>
              </a:rPr>
              <a:t>always</a:t>
            </a:r>
            <a:r>
              <a:rPr lang="en-US" dirty="0">
                <a:solidFill>
                  <a:srgbClr val="000000"/>
                </a:solidFill>
              </a:rPr>
              <a:t> </a:t>
            </a:r>
            <a:r>
              <a:rPr lang="en-US" b="1" dirty="0">
                <a:solidFill>
                  <a:srgbClr val="000000"/>
                </a:solidFill>
              </a:rPr>
              <a:t>P</a:t>
            </a:r>
            <a:r>
              <a:rPr lang="en-US" dirty="0">
                <a:solidFill>
                  <a:srgbClr val="000000"/>
                </a:solidFill>
              </a:rPr>
              <a:t>rofessional, </a:t>
            </a:r>
            <a:r>
              <a:rPr lang="en-US" b="1" dirty="0">
                <a:solidFill>
                  <a:srgbClr val="000000"/>
                </a:solidFill>
              </a:rPr>
              <a:t>P</a:t>
            </a:r>
            <a:r>
              <a:rPr lang="en-US" dirty="0">
                <a:solidFill>
                  <a:srgbClr val="000000"/>
                </a:solidFill>
              </a:rPr>
              <a:t>ersonal, </a:t>
            </a:r>
            <a:r>
              <a:rPr lang="en-US" b="1" dirty="0">
                <a:solidFill>
                  <a:srgbClr val="000000"/>
                </a:solidFill>
              </a:rPr>
              <a:t>W</a:t>
            </a:r>
            <a:r>
              <a:rPr lang="en-US" dirty="0">
                <a:solidFill>
                  <a:srgbClr val="000000"/>
                </a:solidFill>
              </a:rPr>
              <a:t>arm, and </a:t>
            </a:r>
            <a:r>
              <a:rPr lang="en-US" b="1" dirty="0">
                <a:solidFill>
                  <a:srgbClr val="000000"/>
                </a:solidFill>
              </a:rPr>
              <a:t>R</a:t>
            </a:r>
            <a:r>
              <a:rPr lang="en-US" dirty="0">
                <a:solidFill>
                  <a:srgbClr val="000000"/>
                </a:solidFill>
              </a:rPr>
              <a:t>esponsive, customers will consistently receive </a:t>
            </a:r>
            <a:r>
              <a:rPr lang="en-US" b="1" dirty="0">
                <a:solidFill>
                  <a:schemeClr val="accent4">
                    <a:lumMod val="75000"/>
                  </a:schemeClr>
                </a:solidFill>
              </a:rPr>
              <a:t>Gold Standard</a:t>
            </a:r>
            <a:r>
              <a:rPr lang="en-US" b="1" dirty="0">
                <a:solidFill>
                  <a:srgbClr val="000000"/>
                </a:solidFill>
              </a:rPr>
              <a:t> </a:t>
            </a:r>
            <a:r>
              <a:rPr lang="en-US" b="1" dirty="0">
                <a:solidFill>
                  <a:schemeClr val="accent4">
                    <a:lumMod val="75000"/>
                  </a:schemeClr>
                </a:solidFill>
              </a:rPr>
              <a:t>Customer Service</a:t>
            </a:r>
            <a:r>
              <a:rPr lang="en-US" dirty="0">
                <a:solidFill>
                  <a:schemeClr val="accent4">
                    <a:lumMod val="75000"/>
                  </a:schemeClr>
                </a:solidFill>
              </a:rPr>
              <a:t> </a:t>
            </a:r>
            <a:r>
              <a:rPr lang="en-US" dirty="0">
                <a:solidFill>
                  <a:srgbClr val="000000"/>
                </a:solidFill>
              </a:rPr>
              <a:t>and </a:t>
            </a:r>
            <a:r>
              <a:rPr lang="en-US" b="1" dirty="0">
                <a:solidFill>
                  <a:srgbClr val="000000"/>
                </a:solidFill>
              </a:rPr>
              <a:t>OUR business will benefit!</a:t>
            </a:r>
          </a:p>
          <a:p>
            <a:pPr marL="0" indent="0">
              <a:buNone/>
            </a:pPr>
            <a:endParaRPr lang="en-US" sz="2000" dirty="0">
              <a:solidFill>
                <a:srgbClr val="000000"/>
              </a:solidFill>
            </a:endParaRPr>
          </a:p>
        </p:txBody>
      </p:sp>
    </p:spTree>
    <p:extLst>
      <p:ext uri="{BB962C8B-B14F-4D97-AF65-F5344CB8AC3E}">
        <p14:creationId xmlns:p14="http://schemas.microsoft.com/office/powerpoint/2010/main" val="1718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1500"/>
                                  </p:stCondLst>
                                  <p:iterate type="lt">
                                    <p:tmPct val="10000"/>
                                  </p:iterate>
                                  <p:childTnLst>
                                    <p:animMotion origin="layout" path="M 8.33333E-7 1.48148E-6 L 8.33333E-7 -0.07222 " pathEditMode="relative" rAng="0" ptsTypes="AA">
                                      <p:cBhvr>
                                        <p:cTn id="6" dur="50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250" fill="hold">
                                          <p:stCondLst>
                                            <p:cond delay="0"/>
                                          </p:stCondLst>
                                        </p:cTn>
                                        <p:tgtEl>
                                          <p:spTgt spid="3">
                                            <p:txEl>
                                              <p:pRg st="0" end="0"/>
                                            </p:txEl>
                                          </p:spTgt>
                                        </p:tgtEl>
                                        <p:attrNameLst>
                                          <p:attrName>r</p:attrName>
                                        </p:attrNameLst>
                                      </p:cBhvr>
                                    </p:animRot>
                                    <p:animRot by="-1500000">
                                      <p:cBhvr>
                                        <p:cTn id="8" dur="250" fill="hold">
                                          <p:stCondLst>
                                            <p:cond delay="250"/>
                                          </p:stCondLst>
                                        </p:cTn>
                                        <p:tgtEl>
                                          <p:spTgt spid="3">
                                            <p:txEl>
                                              <p:pRg st="0" end="0"/>
                                            </p:txEl>
                                          </p:spTgt>
                                        </p:tgtEl>
                                        <p:attrNameLst>
                                          <p:attrName>r</p:attrName>
                                        </p:attrNameLst>
                                      </p:cBhvr>
                                    </p:animRot>
                                    <p:animRot by="-1500000">
                                      <p:cBhvr>
                                        <p:cTn id="9" dur="250" fill="hold">
                                          <p:stCondLst>
                                            <p:cond delay="500"/>
                                          </p:stCondLst>
                                        </p:cTn>
                                        <p:tgtEl>
                                          <p:spTgt spid="3">
                                            <p:txEl>
                                              <p:pRg st="0" end="0"/>
                                            </p:txEl>
                                          </p:spTgt>
                                        </p:tgtEl>
                                        <p:attrNameLst>
                                          <p:attrName>r</p:attrName>
                                        </p:attrNameLst>
                                      </p:cBhvr>
                                    </p:animRot>
                                    <p:animRot by="1500000">
                                      <p:cBhvr>
                                        <p:cTn id="10" dur="250" fill="hold">
                                          <p:stCondLst>
                                            <p:cond delay="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9AB8-BFAD-463C-A34D-12721381C63A}"/>
              </a:ext>
            </a:extLst>
          </p:cNvPr>
          <p:cNvSpPr>
            <a:spLocks noGrp="1"/>
          </p:cNvSpPr>
          <p:nvPr>
            <p:ph type="title"/>
          </p:nvPr>
        </p:nvSpPr>
        <p:spPr>
          <a:xfrm>
            <a:off x="5521911" y="326572"/>
            <a:ext cx="5846293" cy="1256901"/>
          </a:xfrm>
        </p:spPr>
        <p:txBody>
          <a:bodyPr>
            <a:normAutofit fontScale="90000"/>
          </a:bodyPr>
          <a:lstStyle/>
          <a:p>
            <a:pPr algn="ctr"/>
            <a:r>
              <a:rPr lang="en-US" b="1" i="1" dirty="0"/>
              <a:t>Why are GREETINGS </a:t>
            </a:r>
            <a:r>
              <a:rPr lang="en-US" b="1" i="1" u="sng" dirty="0"/>
              <a:t>so</a:t>
            </a:r>
            <a:r>
              <a:rPr lang="en-US" b="1" i="1" dirty="0"/>
              <a:t> important?</a:t>
            </a:r>
          </a:p>
        </p:txBody>
      </p:sp>
      <p:sp>
        <p:nvSpPr>
          <p:cNvPr id="27" name="Freeform: Shape 26">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8B7A1B-3F63-4AAB-B046-D97CE590238E}"/>
              </a:ext>
            </a:extLst>
          </p:cNvPr>
          <p:cNvPicPr>
            <a:picLocks noChangeAspect="1"/>
          </p:cNvPicPr>
          <p:nvPr/>
        </p:nvPicPr>
        <p:blipFill>
          <a:blip r:embed="rId3"/>
          <a:stretch>
            <a:fillRect/>
          </a:stretch>
        </p:blipFill>
        <p:spPr>
          <a:xfrm>
            <a:off x="212550" y="812975"/>
            <a:ext cx="4400393" cy="3322296"/>
          </a:xfrm>
          <a:prstGeom prst="rect">
            <a:avLst/>
          </a:prstGeom>
        </p:spPr>
      </p:pic>
      <p:sp>
        <p:nvSpPr>
          <p:cNvPr id="3" name="Content Placeholder 2">
            <a:extLst>
              <a:ext uri="{FF2B5EF4-FFF2-40B4-BE49-F238E27FC236}">
                <a16:creationId xmlns:a16="http://schemas.microsoft.com/office/drawing/2014/main" id="{191752B1-D086-4EB3-81DC-9FDDF7CDC9F3}"/>
              </a:ext>
            </a:extLst>
          </p:cNvPr>
          <p:cNvSpPr>
            <a:spLocks noGrp="1"/>
          </p:cNvSpPr>
          <p:nvPr>
            <p:ph idx="1"/>
          </p:nvPr>
        </p:nvSpPr>
        <p:spPr>
          <a:xfrm>
            <a:off x="5521912" y="1694985"/>
            <a:ext cx="6348356" cy="4836443"/>
          </a:xfrm>
        </p:spPr>
        <p:txBody>
          <a:bodyPr anchor="t">
            <a:normAutofit lnSpcReduction="10000"/>
          </a:bodyPr>
          <a:lstStyle/>
          <a:p>
            <a:pPr marL="0" indent="0" algn="ctr">
              <a:buNone/>
            </a:pPr>
            <a:r>
              <a:rPr lang="en-US" sz="2400" dirty="0"/>
              <a:t>You don’t get a second chance to make </a:t>
            </a:r>
          </a:p>
          <a:p>
            <a:pPr marL="0" indent="0" algn="ctr">
              <a:buNone/>
            </a:pPr>
            <a:r>
              <a:rPr lang="en-US" sz="2400" dirty="0"/>
              <a:t>a first impression!</a:t>
            </a:r>
          </a:p>
          <a:p>
            <a:pPr marL="0" indent="0" algn="ctr">
              <a:buNone/>
            </a:pPr>
            <a:r>
              <a:rPr lang="en-US" sz="2400" dirty="0"/>
              <a:t>We can greet customers in such a way that we can change their day because “</a:t>
            </a:r>
            <a:r>
              <a:rPr lang="en-US" sz="2400" i="1" dirty="0"/>
              <a:t>we’ve got the PPWR</a:t>
            </a:r>
            <a:r>
              <a:rPr lang="en-US" sz="2400" dirty="0"/>
              <a:t>.”’</a:t>
            </a:r>
          </a:p>
          <a:p>
            <a:pPr marL="0" indent="0">
              <a:buNone/>
            </a:pPr>
            <a:r>
              <a:rPr lang="en-US" sz="2400" b="1" u="sng" dirty="0"/>
              <a:t>Greeting Standards:</a:t>
            </a:r>
          </a:p>
          <a:p>
            <a:pPr marL="514350" indent="-514350">
              <a:buAutoNum type="arabicPeriod"/>
            </a:pPr>
            <a:r>
              <a:rPr lang="en-US" sz="2400" dirty="0"/>
              <a:t>Immediately acknowledge customer with eye contact, a smile, and a warm greeting.</a:t>
            </a:r>
          </a:p>
          <a:p>
            <a:pPr marL="514350" indent="-514350">
              <a:buAutoNum type="arabicPeriod"/>
            </a:pPr>
            <a:r>
              <a:rPr lang="en-US" sz="2400" dirty="0"/>
              <a:t>Use the customers’ name, if possible. If 1</a:t>
            </a:r>
            <a:r>
              <a:rPr lang="en-US" sz="2400" baseline="30000" dirty="0"/>
              <a:t>st</a:t>
            </a:r>
            <a:r>
              <a:rPr lang="en-US" sz="2400" dirty="0"/>
              <a:t> encounter, introduce yourself. </a:t>
            </a:r>
          </a:p>
          <a:p>
            <a:pPr marL="514350" indent="-514350">
              <a:buAutoNum type="arabicPeriod"/>
            </a:pPr>
            <a:r>
              <a:rPr lang="en-US" sz="2400" dirty="0"/>
              <a:t>Initial statement should be a non-business-related statement or question.</a:t>
            </a:r>
          </a:p>
          <a:p>
            <a:pPr marL="514350" indent="-514350">
              <a:buAutoNum type="arabicPeriod"/>
            </a:pPr>
            <a:r>
              <a:rPr lang="en-US" sz="2400" dirty="0"/>
              <a:t>Promptly offer service/assistance.</a:t>
            </a:r>
          </a:p>
          <a:p>
            <a:pPr marL="514350" indent="-514350">
              <a:buAutoNum type="arabicPeriod"/>
            </a:pPr>
            <a:endParaRPr lang="en-US" sz="2400" dirty="0"/>
          </a:p>
          <a:p>
            <a:pPr marL="514350" indent="-514350">
              <a:buAutoNum type="arabicPeriod"/>
            </a:pPr>
            <a:endParaRPr lang="en-US" sz="1500" dirty="0"/>
          </a:p>
          <a:p>
            <a:endParaRPr lang="en-US" sz="1500" dirty="0"/>
          </a:p>
        </p:txBody>
      </p:sp>
    </p:spTree>
    <p:extLst>
      <p:ext uri="{BB962C8B-B14F-4D97-AF65-F5344CB8AC3E}">
        <p14:creationId xmlns:p14="http://schemas.microsoft.com/office/powerpoint/2010/main" val="2060968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3">
                                          <p:stCondLst>
                                            <p:cond delay="0"/>
                                          </p:stCondLst>
                                        </p:cTn>
                                        <p:tgtEl>
                                          <p:spTgt spid="4"/>
                                        </p:tgtEl>
                                      </p:cBhvr>
                                    </p:animEffect>
                                    <p:anim calcmode="lin" valueType="num">
                                      <p:cBhvr>
                                        <p:cTn id="8" dur="205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4"/>
                                        </p:tgtEl>
                                        <p:attrNameLst>
                                          <p:attrName>ppt_y</p:attrName>
                                        </p:attrNameLst>
                                      </p:cBhvr>
                                      <p:tavLst>
                                        <p:tav tm="0" fmla="#ppt_y-sin(pi*$)/9">
                                          <p:val>
                                            <p:fltVal val="0"/>
                                          </p:val>
                                        </p:tav>
                                        <p:tav tm="100000">
                                          <p:val>
                                            <p:fltVal val="1"/>
                                          </p:val>
                                        </p:tav>
                                      </p:tavLst>
                                    </p:anim>
                                    <p:anim calcmode="lin" valueType="num">
                                      <p:cBhvr>
                                        <p:cTn id="11" dur="374" tmFilter="0, 0; 0.125,0.2665; 0.25,0.4; 0.375,0.465; 0.5,0.5;  0.625,0.535; 0.75,0.6; 0.875,0.7335; 1,1">
                                          <p:stCondLst>
                                            <p:cond delay="1490"/>
                                          </p:stCondLst>
                                        </p:cTn>
                                        <p:tgtEl>
                                          <p:spTgt spid="4"/>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4"/>
                                        </p:tgtEl>
                                        <p:attrNameLst>
                                          <p:attrName>ppt_y</p:attrName>
                                        </p:attrNameLst>
                                      </p:cBhvr>
                                      <p:tavLst>
                                        <p:tav tm="0" fmla="#ppt_y-sin(pi*$)/81">
                                          <p:val>
                                            <p:fltVal val="0"/>
                                          </p:val>
                                        </p:tav>
                                        <p:tav tm="100000">
                                          <p:val>
                                            <p:fltVal val="1"/>
                                          </p:val>
                                        </p:tav>
                                      </p:tavLst>
                                    </p:anim>
                                    <p:animScale>
                                      <p:cBhvr>
                                        <p:cTn id="13" dur="29">
                                          <p:stCondLst>
                                            <p:cond delay="731"/>
                                          </p:stCondLst>
                                        </p:cTn>
                                        <p:tgtEl>
                                          <p:spTgt spid="4"/>
                                        </p:tgtEl>
                                      </p:cBhvr>
                                      <p:to x="100000" y="60000"/>
                                    </p:animScale>
                                    <p:animScale>
                                      <p:cBhvr>
                                        <p:cTn id="14" dur="187" decel="50000">
                                          <p:stCondLst>
                                            <p:cond delay="761"/>
                                          </p:stCondLst>
                                        </p:cTn>
                                        <p:tgtEl>
                                          <p:spTgt spid="4"/>
                                        </p:tgtEl>
                                      </p:cBhvr>
                                      <p:to x="100000" y="100000"/>
                                    </p:animScale>
                                    <p:animScale>
                                      <p:cBhvr>
                                        <p:cTn id="15" dur="29">
                                          <p:stCondLst>
                                            <p:cond delay="1476"/>
                                          </p:stCondLst>
                                        </p:cTn>
                                        <p:tgtEl>
                                          <p:spTgt spid="4"/>
                                        </p:tgtEl>
                                      </p:cBhvr>
                                      <p:to x="100000" y="80000"/>
                                    </p:animScale>
                                    <p:animScale>
                                      <p:cBhvr>
                                        <p:cTn id="16" dur="187" decel="50000">
                                          <p:stCondLst>
                                            <p:cond delay="1505"/>
                                          </p:stCondLst>
                                        </p:cTn>
                                        <p:tgtEl>
                                          <p:spTgt spid="4"/>
                                        </p:tgtEl>
                                      </p:cBhvr>
                                      <p:to x="100000" y="100000"/>
                                    </p:animScale>
                                    <p:animScale>
                                      <p:cBhvr>
                                        <p:cTn id="17" dur="29">
                                          <p:stCondLst>
                                            <p:cond delay="1847"/>
                                          </p:stCondLst>
                                        </p:cTn>
                                        <p:tgtEl>
                                          <p:spTgt spid="4"/>
                                        </p:tgtEl>
                                      </p:cBhvr>
                                      <p:to x="100000" y="90000"/>
                                    </p:animScale>
                                    <p:animScale>
                                      <p:cBhvr>
                                        <p:cTn id="18" dur="187" decel="50000">
                                          <p:stCondLst>
                                            <p:cond delay="1876"/>
                                          </p:stCondLst>
                                        </p:cTn>
                                        <p:tgtEl>
                                          <p:spTgt spid="4"/>
                                        </p:tgtEl>
                                      </p:cBhvr>
                                      <p:to x="100000" y="100000"/>
                                    </p:animScale>
                                    <p:animScale>
                                      <p:cBhvr>
                                        <p:cTn id="19" dur="29">
                                          <p:stCondLst>
                                            <p:cond delay="2034"/>
                                          </p:stCondLst>
                                        </p:cTn>
                                        <p:tgtEl>
                                          <p:spTgt spid="4"/>
                                        </p:tgtEl>
                                      </p:cBhvr>
                                      <p:to x="100000" y="95000"/>
                                    </p:animScale>
                                    <p:animScale>
                                      <p:cBhvr>
                                        <p:cTn id="20" dur="187" decel="50000">
                                          <p:stCondLst>
                                            <p:cond delay="206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AD1C10-CFC7-4F2A-9B66-B9B465E8DF5D}"/>
              </a:ext>
            </a:extLst>
          </p:cNvPr>
          <p:cNvSpPr>
            <a:spLocks noGrp="1"/>
          </p:cNvSpPr>
          <p:nvPr>
            <p:ph type="title"/>
          </p:nvPr>
        </p:nvSpPr>
        <p:spPr>
          <a:xfrm>
            <a:off x="5457206" y="429210"/>
            <a:ext cx="5870157" cy="1238010"/>
          </a:xfrm>
        </p:spPr>
        <p:txBody>
          <a:bodyPr>
            <a:normAutofit/>
          </a:bodyPr>
          <a:lstStyle/>
          <a:p>
            <a:pPr algn="ctr"/>
            <a:r>
              <a:rPr lang="en-US" sz="3100" b="1" i="1" dirty="0">
                <a:solidFill>
                  <a:srgbClr val="000000"/>
                </a:solidFill>
              </a:rPr>
              <a:t>Why do we need to OFFER service, instead of waiting to be asked? </a:t>
            </a:r>
          </a:p>
        </p:txBody>
      </p:sp>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6ED068B-A646-4035-AB27-5BDA56093F30}"/>
              </a:ext>
            </a:extLst>
          </p:cNvPr>
          <p:cNvPicPr>
            <a:picLocks noChangeAspect="1"/>
          </p:cNvPicPr>
          <p:nvPr/>
        </p:nvPicPr>
        <p:blipFill>
          <a:blip r:embed="rId4"/>
          <a:stretch>
            <a:fillRect/>
          </a:stretch>
        </p:blipFill>
        <p:spPr>
          <a:xfrm>
            <a:off x="132843" y="2182336"/>
            <a:ext cx="4452371" cy="2493327"/>
          </a:xfrm>
          <a:prstGeom prst="rect">
            <a:avLst/>
          </a:prstGeom>
        </p:spPr>
      </p:pic>
      <p:sp>
        <p:nvSpPr>
          <p:cNvPr id="3" name="Content Placeholder 2">
            <a:extLst>
              <a:ext uri="{FF2B5EF4-FFF2-40B4-BE49-F238E27FC236}">
                <a16:creationId xmlns:a16="http://schemas.microsoft.com/office/drawing/2014/main" id="{BCEBFCE2-2CE5-42E4-95E9-A13E660895C6}"/>
              </a:ext>
            </a:extLst>
          </p:cNvPr>
          <p:cNvSpPr>
            <a:spLocks noGrp="1"/>
          </p:cNvSpPr>
          <p:nvPr>
            <p:ph idx="1"/>
          </p:nvPr>
        </p:nvSpPr>
        <p:spPr>
          <a:xfrm>
            <a:off x="5887369" y="2096429"/>
            <a:ext cx="6035341" cy="4332361"/>
          </a:xfrm>
        </p:spPr>
        <p:txBody>
          <a:bodyPr anchor="ctr">
            <a:normAutofit/>
          </a:bodyPr>
          <a:lstStyle/>
          <a:p>
            <a:pPr marL="0" indent="0" algn="ctr">
              <a:buNone/>
            </a:pPr>
            <a:r>
              <a:rPr lang="en-US" sz="3200" b="1" dirty="0">
                <a:solidFill>
                  <a:srgbClr val="000000"/>
                </a:solidFill>
              </a:rPr>
              <a:t>SERVICE is something you GIVE!</a:t>
            </a:r>
          </a:p>
          <a:p>
            <a:pPr marL="0" indent="0" algn="ctr">
              <a:buNone/>
            </a:pPr>
            <a:endParaRPr lang="en-US" sz="1500" b="1" u="sng" dirty="0">
              <a:solidFill>
                <a:srgbClr val="000000"/>
              </a:solidFill>
            </a:endParaRPr>
          </a:p>
          <a:p>
            <a:pPr marL="0" indent="0">
              <a:buNone/>
            </a:pPr>
            <a:r>
              <a:rPr lang="en-US" b="1" u="sng" dirty="0">
                <a:solidFill>
                  <a:srgbClr val="000000"/>
                </a:solidFill>
              </a:rPr>
              <a:t>Offering Service Standards:</a:t>
            </a:r>
            <a:br>
              <a:rPr lang="en-US" dirty="0">
                <a:solidFill>
                  <a:srgbClr val="000000"/>
                </a:solidFill>
              </a:rPr>
            </a:br>
            <a:r>
              <a:rPr lang="en-US" dirty="0">
                <a:solidFill>
                  <a:srgbClr val="000000"/>
                </a:solidFill>
              </a:rPr>
              <a:t>1. Look the person in the eye</a:t>
            </a:r>
          </a:p>
          <a:p>
            <a:pPr marL="0" indent="0">
              <a:buNone/>
            </a:pPr>
            <a:r>
              <a:rPr lang="en-US" dirty="0">
                <a:solidFill>
                  <a:srgbClr val="000000"/>
                </a:solidFill>
              </a:rPr>
              <a:t>2. Face your body towards the person </a:t>
            </a:r>
          </a:p>
          <a:p>
            <a:pPr marL="0" indent="0">
              <a:buNone/>
            </a:pPr>
            <a:r>
              <a:rPr lang="en-US" dirty="0">
                <a:solidFill>
                  <a:srgbClr val="000000"/>
                </a:solidFill>
              </a:rPr>
              <a:t>3. Personalize Conversation </a:t>
            </a:r>
          </a:p>
          <a:p>
            <a:pPr marL="0" indent="0">
              <a:buNone/>
            </a:pPr>
            <a:r>
              <a:rPr lang="en-US" dirty="0">
                <a:solidFill>
                  <a:srgbClr val="000000"/>
                </a:solidFill>
              </a:rPr>
              <a:t>4. When offering service, begin with “</a:t>
            </a:r>
            <a:r>
              <a:rPr lang="en-US" i="1" dirty="0">
                <a:solidFill>
                  <a:srgbClr val="000000"/>
                </a:solidFill>
              </a:rPr>
              <a:t>May I…?</a:t>
            </a:r>
            <a:r>
              <a:rPr lang="en-US" dirty="0">
                <a:solidFill>
                  <a:srgbClr val="000000"/>
                </a:solidFill>
              </a:rPr>
              <a:t>” NOT “</a:t>
            </a:r>
            <a:r>
              <a:rPr lang="en-US" i="1" dirty="0">
                <a:solidFill>
                  <a:srgbClr val="000000"/>
                </a:solidFill>
              </a:rPr>
              <a:t>Can I…?”</a:t>
            </a:r>
          </a:p>
          <a:p>
            <a:pPr marL="0" indent="0">
              <a:buNone/>
            </a:pPr>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30017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2000"/>
                                  </p:stCondLst>
                                  <p:iterate type="lt">
                                    <p:tmPct val="10000"/>
                                  </p:iterate>
                                  <p:childTnLst>
                                    <p:animMotion origin="layout" path="M -4.58333E-6 3.7037E-6 L -4.58333E-6 -0.07223 " pathEditMode="relative" rAng="0" ptsTypes="AA">
                                      <p:cBhvr>
                                        <p:cTn id="6" dur="50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250" fill="hold">
                                          <p:stCondLst>
                                            <p:cond delay="0"/>
                                          </p:stCondLst>
                                        </p:cTn>
                                        <p:tgtEl>
                                          <p:spTgt spid="3">
                                            <p:txEl>
                                              <p:pRg st="0" end="0"/>
                                            </p:txEl>
                                          </p:spTgt>
                                        </p:tgtEl>
                                        <p:attrNameLst>
                                          <p:attrName>r</p:attrName>
                                        </p:attrNameLst>
                                      </p:cBhvr>
                                    </p:animRot>
                                    <p:animRot by="-1500000">
                                      <p:cBhvr>
                                        <p:cTn id="8" dur="250" fill="hold">
                                          <p:stCondLst>
                                            <p:cond delay="250"/>
                                          </p:stCondLst>
                                        </p:cTn>
                                        <p:tgtEl>
                                          <p:spTgt spid="3">
                                            <p:txEl>
                                              <p:pRg st="0" end="0"/>
                                            </p:txEl>
                                          </p:spTgt>
                                        </p:tgtEl>
                                        <p:attrNameLst>
                                          <p:attrName>r</p:attrName>
                                        </p:attrNameLst>
                                      </p:cBhvr>
                                    </p:animRot>
                                    <p:animRot by="-1500000">
                                      <p:cBhvr>
                                        <p:cTn id="9" dur="250" fill="hold">
                                          <p:stCondLst>
                                            <p:cond delay="500"/>
                                          </p:stCondLst>
                                        </p:cTn>
                                        <p:tgtEl>
                                          <p:spTgt spid="3">
                                            <p:txEl>
                                              <p:pRg st="0" end="0"/>
                                            </p:txEl>
                                          </p:spTgt>
                                        </p:tgtEl>
                                        <p:attrNameLst>
                                          <p:attrName>r</p:attrName>
                                        </p:attrNameLst>
                                      </p:cBhvr>
                                    </p:animRot>
                                    <p:animRot by="1500000">
                                      <p:cBhvr>
                                        <p:cTn id="10" dur="250" fill="hold">
                                          <p:stCondLst>
                                            <p:cond delay="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7A0D-D981-4ED2-9189-872EF6872551}"/>
              </a:ext>
            </a:extLst>
          </p:cNvPr>
          <p:cNvSpPr>
            <a:spLocks noGrp="1"/>
          </p:cNvSpPr>
          <p:nvPr>
            <p:ph type="title"/>
          </p:nvPr>
        </p:nvSpPr>
        <p:spPr>
          <a:xfrm>
            <a:off x="6109498" y="248575"/>
            <a:ext cx="5244301" cy="1553592"/>
          </a:xfrm>
        </p:spPr>
        <p:txBody>
          <a:bodyPr>
            <a:normAutofit/>
          </a:bodyPr>
          <a:lstStyle/>
          <a:p>
            <a:pPr algn="ctr"/>
            <a:r>
              <a:rPr lang="en-US" b="1" dirty="0"/>
              <a:t>Handling Request Standards – </a:t>
            </a:r>
            <a:r>
              <a:rPr lang="en-US" b="1" i="1" dirty="0"/>
              <a:t>The 5 A’s</a:t>
            </a:r>
          </a:p>
        </p:txBody>
      </p:sp>
      <p:sp>
        <p:nvSpPr>
          <p:cNvPr id="17"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610A6CCA-9B52-4715-9AB7-23F3B6C57402}"/>
              </a:ext>
            </a:extLst>
          </p:cNvPr>
          <p:cNvPicPr>
            <a:picLocks noChangeAspect="1"/>
          </p:cNvPicPr>
          <p:nvPr/>
        </p:nvPicPr>
        <p:blipFill rotWithShape="1">
          <a:blip r:embed="rId3"/>
          <a:srcRect r="3768"/>
          <a:stretch/>
        </p:blipFill>
        <p:spPr>
          <a:xfrm>
            <a:off x="1480173" y="1726754"/>
            <a:ext cx="3267942" cy="3395899"/>
          </a:xfrm>
          <a:prstGeom prst="rect">
            <a:avLst/>
          </a:prstGeom>
        </p:spPr>
      </p:pic>
      <p:sp>
        <p:nvSpPr>
          <p:cNvPr id="3" name="Content Placeholder 2">
            <a:extLst>
              <a:ext uri="{FF2B5EF4-FFF2-40B4-BE49-F238E27FC236}">
                <a16:creationId xmlns:a16="http://schemas.microsoft.com/office/drawing/2014/main" id="{78484ABD-DEFD-4EE6-A184-85B8E5AFD0EF}"/>
              </a:ext>
            </a:extLst>
          </p:cNvPr>
          <p:cNvSpPr>
            <a:spLocks noGrp="1"/>
          </p:cNvSpPr>
          <p:nvPr>
            <p:ph idx="1"/>
          </p:nvPr>
        </p:nvSpPr>
        <p:spPr>
          <a:xfrm>
            <a:off x="5823751" y="1802167"/>
            <a:ext cx="6072327" cy="4673278"/>
          </a:xfrm>
        </p:spPr>
        <p:txBody>
          <a:bodyPr>
            <a:normAutofit lnSpcReduction="10000"/>
          </a:bodyPr>
          <a:lstStyle/>
          <a:p>
            <a:pPr marL="514350" indent="-514350">
              <a:buAutoNum type="arabicPeriod"/>
            </a:pPr>
            <a:r>
              <a:rPr lang="en-US" sz="2400" b="1" dirty="0"/>
              <a:t>Actively listen </a:t>
            </a:r>
            <a:r>
              <a:rPr lang="en-US" sz="2400" dirty="0"/>
              <a:t>to the request without interruption or attempting to finish sentence. </a:t>
            </a:r>
          </a:p>
          <a:p>
            <a:pPr marL="514350" indent="-514350">
              <a:buAutoNum type="arabicPeriod"/>
            </a:pPr>
            <a:r>
              <a:rPr lang="en-US" sz="2400" b="1" dirty="0"/>
              <a:t>Acknowledge &amp; clarify </a:t>
            </a:r>
            <a:r>
              <a:rPr lang="en-US" sz="2400" dirty="0"/>
              <a:t>request by repeating back, if necessary.</a:t>
            </a:r>
          </a:p>
          <a:p>
            <a:pPr marL="514350" indent="-514350">
              <a:buAutoNum type="arabicPeriod"/>
            </a:pPr>
            <a:r>
              <a:rPr lang="en-US" sz="2400" b="1" dirty="0"/>
              <a:t>Action</a:t>
            </a:r>
            <a:r>
              <a:rPr lang="en-US" sz="2400" dirty="0"/>
              <a:t> – take immediately or state what/when action will be taken within a specific timeframe. Explain if you will need to pass on – who, why, and timeframe for response.</a:t>
            </a:r>
          </a:p>
          <a:p>
            <a:pPr marL="514350" indent="-514350">
              <a:buAutoNum type="arabicPeriod"/>
            </a:pPr>
            <a:r>
              <a:rPr lang="en-US" sz="2400" b="1" dirty="0"/>
              <a:t>Affirm</a:t>
            </a:r>
            <a:r>
              <a:rPr lang="en-US" sz="2400" dirty="0"/>
              <a:t> </a:t>
            </a:r>
            <a:r>
              <a:rPr lang="en-US" sz="2400" b="1" dirty="0"/>
              <a:t>Satisfaction</a:t>
            </a:r>
            <a:r>
              <a:rPr lang="en-US" sz="2400" dirty="0"/>
              <a:t> by meeting or exceeding the need.</a:t>
            </a:r>
          </a:p>
          <a:p>
            <a:pPr marL="514350" indent="-514350">
              <a:buAutoNum type="arabicPeriod"/>
            </a:pPr>
            <a:r>
              <a:rPr lang="en-US" sz="2400" b="1" dirty="0"/>
              <a:t>Appreciation</a:t>
            </a:r>
            <a:r>
              <a:rPr lang="en-US" sz="2400" dirty="0"/>
              <a:t> – thank the customer.</a:t>
            </a:r>
          </a:p>
          <a:p>
            <a:pPr marL="514350" indent="-514350">
              <a:buAutoNum type="arabicPeriod"/>
            </a:pPr>
            <a:endParaRPr lang="en-US" sz="1900" dirty="0"/>
          </a:p>
          <a:p>
            <a:pPr marL="514350" indent="-514350">
              <a:buAutoNum type="arabicPeriod"/>
            </a:pPr>
            <a:endParaRPr lang="en-US" sz="1900" dirty="0"/>
          </a:p>
          <a:p>
            <a:pPr marL="514350" indent="-514350">
              <a:buAutoNum type="arabicPeriod"/>
            </a:pPr>
            <a:endParaRPr lang="en-US" sz="1900" dirty="0"/>
          </a:p>
          <a:p>
            <a:pPr marL="0" indent="0">
              <a:buNone/>
            </a:pPr>
            <a:endParaRPr lang="en-US" sz="1900" dirty="0"/>
          </a:p>
        </p:txBody>
      </p:sp>
    </p:spTree>
    <p:extLst>
      <p:ext uri="{BB962C8B-B14F-4D97-AF65-F5344CB8AC3E}">
        <p14:creationId xmlns:p14="http://schemas.microsoft.com/office/powerpoint/2010/main" val="6717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84A6-BC03-4267-B913-D98F47856A3A}"/>
              </a:ext>
            </a:extLst>
          </p:cNvPr>
          <p:cNvSpPr>
            <a:spLocks noGrp="1"/>
          </p:cNvSpPr>
          <p:nvPr>
            <p:ph type="title"/>
          </p:nvPr>
        </p:nvSpPr>
        <p:spPr>
          <a:xfrm>
            <a:off x="5664820" y="803326"/>
            <a:ext cx="5703384" cy="1103534"/>
          </a:xfrm>
        </p:spPr>
        <p:txBody>
          <a:bodyPr>
            <a:normAutofit fontScale="90000"/>
          </a:bodyPr>
          <a:lstStyle/>
          <a:p>
            <a:pPr algn="ctr"/>
            <a:r>
              <a:rPr lang="en-US" b="1" dirty="0"/>
              <a:t>Importance of Asking Effective Questions </a:t>
            </a:r>
            <a:br>
              <a:rPr lang="en-US" b="1" dirty="0"/>
            </a:br>
            <a:endParaRPr lang="en-US" b="1"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417924E-F418-48D8-BEAA-6B8BD3E12E5C}"/>
              </a:ext>
            </a:extLst>
          </p:cNvPr>
          <p:cNvPicPr>
            <a:picLocks noChangeAspect="1"/>
          </p:cNvPicPr>
          <p:nvPr/>
        </p:nvPicPr>
        <p:blipFill>
          <a:blip r:embed="rId3"/>
          <a:stretch>
            <a:fillRect/>
          </a:stretch>
        </p:blipFill>
        <p:spPr>
          <a:xfrm>
            <a:off x="592263" y="292608"/>
            <a:ext cx="3294427" cy="4336542"/>
          </a:xfrm>
          <a:prstGeom prst="rect">
            <a:avLst/>
          </a:prstGeom>
        </p:spPr>
      </p:pic>
      <p:sp>
        <p:nvSpPr>
          <p:cNvPr id="3" name="Content Placeholder 2">
            <a:extLst>
              <a:ext uri="{FF2B5EF4-FFF2-40B4-BE49-F238E27FC236}">
                <a16:creationId xmlns:a16="http://schemas.microsoft.com/office/drawing/2014/main" id="{4DE0AD0F-2B9B-41FF-84DE-7EF0F8BC8F64}"/>
              </a:ext>
            </a:extLst>
          </p:cNvPr>
          <p:cNvSpPr>
            <a:spLocks noGrp="1"/>
          </p:cNvSpPr>
          <p:nvPr>
            <p:ph idx="1"/>
          </p:nvPr>
        </p:nvSpPr>
        <p:spPr>
          <a:xfrm>
            <a:off x="5861396" y="1906860"/>
            <a:ext cx="5506809" cy="4293218"/>
          </a:xfrm>
        </p:spPr>
        <p:txBody>
          <a:bodyPr anchor="t">
            <a:noAutofit/>
          </a:bodyPr>
          <a:lstStyle/>
          <a:p>
            <a:pPr marL="0" indent="0">
              <a:buNone/>
            </a:pPr>
            <a:r>
              <a:rPr lang="en-US" sz="2400" b="1" i="1" dirty="0"/>
              <a:t>Why ask questions?</a:t>
            </a:r>
          </a:p>
          <a:p>
            <a:pPr>
              <a:buFont typeface="Wingdings" panose="05000000000000000000" pitchFamily="2" charset="2"/>
              <a:buChar char="q"/>
            </a:pPr>
            <a:r>
              <a:rPr lang="en-US" sz="2400" dirty="0"/>
              <a:t> Gain valuable information.</a:t>
            </a:r>
          </a:p>
          <a:p>
            <a:pPr>
              <a:buFont typeface="Wingdings" panose="05000000000000000000" pitchFamily="2" charset="2"/>
              <a:buChar char="q"/>
            </a:pPr>
            <a:r>
              <a:rPr lang="en-US" sz="2400" dirty="0"/>
              <a:t> Clarify a customer’s wants and needs.</a:t>
            </a:r>
          </a:p>
          <a:p>
            <a:pPr>
              <a:buFont typeface="Wingdings" panose="05000000000000000000" pitchFamily="2" charset="2"/>
              <a:buChar char="q"/>
            </a:pPr>
            <a:r>
              <a:rPr lang="en-US" sz="2400" dirty="0"/>
              <a:t> Provide customer a greater sense of involvement = boosting esteem; building trust and rapport.</a:t>
            </a:r>
          </a:p>
          <a:p>
            <a:pPr marL="0" indent="0">
              <a:buNone/>
            </a:pPr>
            <a:endParaRPr lang="en-US" sz="2400" dirty="0"/>
          </a:p>
          <a:p>
            <a:pPr marL="0" indent="0" algn="ctr">
              <a:buNone/>
            </a:pPr>
            <a:r>
              <a:rPr lang="en-US" sz="2400" dirty="0"/>
              <a:t>Three types of questions: </a:t>
            </a:r>
          </a:p>
          <a:p>
            <a:pPr marL="0" indent="0" algn="ctr">
              <a:buNone/>
            </a:pPr>
            <a:r>
              <a:rPr lang="en-US" sz="2400" dirty="0"/>
              <a:t>Open-ended, closed-ended, and leading</a:t>
            </a:r>
          </a:p>
        </p:txBody>
      </p:sp>
    </p:spTree>
    <p:extLst>
      <p:ext uri="{BB962C8B-B14F-4D97-AF65-F5344CB8AC3E}">
        <p14:creationId xmlns:p14="http://schemas.microsoft.com/office/powerpoint/2010/main" val="1726150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250" tmFilter="0, 0; .2, .5; .8, .5; 1, 0"/>
                                        <p:tgtEl>
                                          <p:spTgt spid="5"/>
                                        </p:tgtEl>
                                      </p:cBhvr>
                                    </p:animEffect>
                                    <p:animScale>
                                      <p:cBhvr>
                                        <p:cTn id="7" dur="1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6736-8D15-4F3A-97D5-AC4CCC8FDE22}"/>
              </a:ext>
            </a:extLst>
          </p:cNvPr>
          <p:cNvSpPr>
            <a:spLocks noGrp="1"/>
          </p:cNvSpPr>
          <p:nvPr>
            <p:ph type="title"/>
          </p:nvPr>
        </p:nvSpPr>
        <p:spPr>
          <a:xfrm>
            <a:off x="5610578" y="496711"/>
            <a:ext cx="6152444" cy="1632177"/>
          </a:xfrm>
        </p:spPr>
        <p:txBody>
          <a:bodyPr>
            <a:normAutofit/>
          </a:bodyPr>
          <a:lstStyle/>
          <a:p>
            <a:r>
              <a:rPr lang="en-US" sz="2800" b="1" dirty="0"/>
              <a:t>Importance of Using Effective Questions – Kinds of Questions</a:t>
            </a:r>
          </a:p>
        </p:txBody>
      </p:sp>
      <p:sp>
        <p:nvSpPr>
          <p:cNvPr id="15" name="Freeform: Shape 11">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0CEF44E-FE57-440D-A8EA-BFD64D37E62E}"/>
              </a:ext>
            </a:extLst>
          </p:cNvPr>
          <p:cNvPicPr>
            <a:picLocks noChangeAspect="1"/>
          </p:cNvPicPr>
          <p:nvPr/>
        </p:nvPicPr>
        <p:blipFill>
          <a:blip r:embed="rId3"/>
          <a:stretch>
            <a:fillRect/>
          </a:stretch>
        </p:blipFill>
        <p:spPr>
          <a:xfrm>
            <a:off x="591590" y="292608"/>
            <a:ext cx="3295773" cy="4336542"/>
          </a:xfrm>
          <a:prstGeom prst="rect">
            <a:avLst/>
          </a:prstGeom>
        </p:spPr>
      </p:pic>
      <p:sp>
        <p:nvSpPr>
          <p:cNvPr id="6" name="Content Placeholder 5">
            <a:extLst>
              <a:ext uri="{FF2B5EF4-FFF2-40B4-BE49-F238E27FC236}">
                <a16:creationId xmlns:a16="http://schemas.microsoft.com/office/drawing/2014/main" id="{3B75B065-FFEF-4444-86DC-A3CCF8F36088}"/>
              </a:ext>
            </a:extLst>
          </p:cNvPr>
          <p:cNvSpPr>
            <a:spLocks noGrp="1"/>
          </p:cNvSpPr>
          <p:nvPr>
            <p:ph idx="1"/>
          </p:nvPr>
        </p:nvSpPr>
        <p:spPr>
          <a:xfrm>
            <a:off x="5712178" y="1919111"/>
            <a:ext cx="6050843" cy="4526845"/>
          </a:xfrm>
        </p:spPr>
        <p:txBody>
          <a:bodyPr anchor="t">
            <a:noAutofit/>
          </a:bodyPr>
          <a:lstStyle/>
          <a:p>
            <a:pPr marL="0" indent="0">
              <a:buNone/>
            </a:pPr>
            <a:r>
              <a:rPr lang="en-US" sz="2000" b="1" dirty="0"/>
              <a:t>Closed-ended</a:t>
            </a:r>
            <a:r>
              <a:rPr lang="en-US" sz="2000" dirty="0"/>
              <a:t> – discourages discussion; force YES or NO answer. </a:t>
            </a:r>
          </a:p>
          <a:p>
            <a:pPr marL="0" indent="0">
              <a:buNone/>
            </a:pPr>
            <a:r>
              <a:rPr lang="en-US" sz="2000" dirty="0"/>
              <a:t>Ex: </a:t>
            </a:r>
            <a:r>
              <a:rPr lang="en-US" sz="2000" i="1" dirty="0"/>
              <a:t>Do you want pickles on that?</a:t>
            </a:r>
          </a:p>
          <a:p>
            <a:pPr marL="0" indent="0">
              <a:buNone/>
            </a:pPr>
            <a:endParaRPr lang="en-US" sz="2000" dirty="0"/>
          </a:p>
          <a:p>
            <a:pPr marL="0" indent="0">
              <a:buNone/>
            </a:pPr>
            <a:r>
              <a:rPr lang="en-US" sz="2000" b="1" dirty="0"/>
              <a:t>Leading</a:t>
            </a:r>
            <a:r>
              <a:rPr lang="en-US" sz="2000" dirty="0"/>
              <a:t> – worded to encourage the desired response. Can seem manipulative. </a:t>
            </a:r>
          </a:p>
          <a:p>
            <a:pPr marL="0" indent="0">
              <a:buNone/>
            </a:pPr>
            <a:r>
              <a:rPr lang="en-US" sz="2000" dirty="0"/>
              <a:t>Ex: </a:t>
            </a:r>
            <a:r>
              <a:rPr lang="en-US" sz="2000" i="1" dirty="0"/>
              <a:t>You do want pickles on that, right?</a:t>
            </a:r>
          </a:p>
          <a:p>
            <a:pPr marL="0" indent="0">
              <a:buNone/>
            </a:pPr>
            <a:endParaRPr lang="en-US" sz="2000" dirty="0"/>
          </a:p>
          <a:p>
            <a:pPr marL="0" indent="0">
              <a:buNone/>
            </a:pPr>
            <a:r>
              <a:rPr lang="en-US" sz="2000" b="1" dirty="0"/>
              <a:t>Open-ended</a:t>
            </a:r>
            <a:r>
              <a:rPr lang="en-US" sz="2000" dirty="0"/>
              <a:t> – involves the customer; allows them to provide alternatives or additional info and to ask their own questions. </a:t>
            </a:r>
          </a:p>
          <a:p>
            <a:pPr marL="0" indent="0">
              <a:buNone/>
            </a:pPr>
            <a:r>
              <a:rPr lang="en-US" sz="2000" dirty="0"/>
              <a:t>Ex: </a:t>
            </a:r>
            <a:r>
              <a:rPr lang="en-US" sz="2000" i="1" dirty="0"/>
              <a:t>What would you like on your sandwich?</a:t>
            </a:r>
          </a:p>
        </p:txBody>
      </p:sp>
    </p:spTree>
    <p:extLst>
      <p:ext uri="{BB962C8B-B14F-4D97-AF65-F5344CB8AC3E}">
        <p14:creationId xmlns:p14="http://schemas.microsoft.com/office/powerpoint/2010/main" val="3689716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250" tmFilter="0, 0; .2, .5; .8, .5; 1, 0"/>
                                        <p:tgtEl>
                                          <p:spTgt spid="7"/>
                                        </p:tgtEl>
                                      </p:cBhvr>
                                    </p:animEffect>
                                    <p:animScale>
                                      <p:cBhvr>
                                        <p:cTn id="7" dur="11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A972A-3E6E-45C7-B4EF-7C957238B658}"/>
              </a:ext>
            </a:extLst>
          </p:cNvPr>
          <p:cNvSpPr>
            <a:spLocks noGrp="1"/>
          </p:cNvSpPr>
          <p:nvPr>
            <p:ph type="title"/>
          </p:nvPr>
        </p:nvSpPr>
        <p:spPr>
          <a:xfrm>
            <a:off x="457200" y="5529884"/>
            <a:ext cx="8887522" cy="1096331"/>
          </a:xfrm>
        </p:spPr>
        <p:txBody>
          <a:bodyPr>
            <a:noAutofit/>
          </a:bodyPr>
          <a:lstStyle/>
          <a:p>
            <a:r>
              <a:rPr lang="en-US" b="1" dirty="0"/>
              <a:t>Top 5 Phrases that Anger Customers</a:t>
            </a:r>
          </a:p>
        </p:txBody>
      </p:sp>
      <p:sp>
        <p:nvSpPr>
          <p:cNvPr id="20" name="Freeform: Shape 19">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Content Placeholder 2">
            <a:extLst>
              <a:ext uri="{FF2B5EF4-FFF2-40B4-BE49-F238E27FC236}">
                <a16:creationId xmlns:a16="http://schemas.microsoft.com/office/drawing/2014/main" id="{570AC984-5B1E-498F-BBB9-9D84A6A45A1E}"/>
              </a:ext>
            </a:extLst>
          </p:cNvPr>
          <p:cNvGraphicFramePr>
            <a:graphicFrameLocks noGrp="1"/>
          </p:cNvGraphicFramePr>
          <p:nvPr>
            <p:ph idx="1"/>
            <p:extLst>
              <p:ext uri="{D42A27DB-BD31-4B8C-83A1-F6EECF244321}">
                <p14:modId xmlns:p14="http://schemas.microsoft.com/office/powerpoint/2010/main" val="191089911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86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7B61-7DD3-45C9-AC0A-600565DE8957}"/>
              </a:ext>
            </a:extLst>
          </p:cNvPr>
          <p:cNvSpPr>
            <a:spLocks noGrp="1"/>
          </p:cNvSpPr>
          <p:nvPr>
            <p:ph type="title"/>
          </p:nvPr>
        </p:nvSpPr>
        <p:spPr>
          <a:xfrm>
            <a:off x="6109498" y="292963"/>
            <a:ext cx="5244301" cy="1392689"/>
          </a:xfrm>
        </p:spPr>
        <p:txBody>
          <a:bodyPr>
            <a:normAutofit/>
          </a:bodyPr>
          <a:lstStyle/>
          <a:p>
            <a:pPr algn="ctr"/>
            <a:r>
              <a:rPr lang="en-US" sz="4100" b="1" dirty="0"/>
              <a:t>How </a:t>
            </a:r>
            <a:r>
              <a:rPr lang="en-US" sz="4100" b="1" i="1" dirty="0"/>
              <a:t>Not</a:t>
            </a:r>
            <a:r>
              <a:rPr lang="en-US" sz="4100" b="1" dirty="0"/>
              <a:t> to Say “No”</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descr="A picture containing food, drawing&#10;&#10;Description automatically generated">
            <a:extLst>
              <a:ext uri="{FF2B5EF4-FFF2-40B4-BE49-F238E27FC236}">
                <a16:creationId xmlns:a16="http://schemas.microsoft.com/office/drawing/2014/main" id="{358D4AD1-EAF2-47C6-9F70-CFAE815174FE}"/>
              </a:ext>
            </a:extLst>
          </p:cNvPr>
          <p:cNvPicPr>
            <a:picLocks noChangeAspect="1"/>
          </p:cNvPicPr>
          <p:nvPr/>
        </p:nvPicPr>
        <p:blipFill>
          <a:blip r:embed="rId3"/>
          <a:stretch>
            <a:fillRect/>
          </a:stretch>
        </p:blipFill>
        <p:spPr>
          <a:xfrm>
            <a:off x="1480173" y="1515785"/>
            <a:ext cx="3267942" cy="3817836"/>
          </a:xfrm>
          <a:prstGeom prst="rect">
            <a:avLst/>
          </a:prstGeom>
        </p:spPr>
      </p:pic>
      <p:sp>
        <p:nvSpPr>
          <p:cNvPr id="3" name="Content Placeholder 2">
            <a:extLst>
              <a:ext uri="{FF2B5EF4-FFF2-40B4-BE49-F238E27FC236}">
                <a16:creationId xmlns:a16="http://schemas.microsoft.com/office/drawing/2014/main" id="{EC1E3C28-9DEF-4FC6-B945-F7BB6B328695}"/>
              </a:ext>
            </a:extLst>
          </p:cNvPr>
          <p:cNvSpPr>
            <a:spLocks noGrp="1"/>
          </p:cNvSpPr>
          <p:nvPr>
            <p:ph idx="1"/>
          </p:nvPr>
        </p:nvSpPr>
        <p:spPr>
          <a:xfrm>
            <a:off x="5787482" y="1515785"/>
            <a:ext cx="6066263" cy="4806956"/>
          </a:xfrm>
        </p:spPr>
        <p:txBody>
          <a:bodyPr>
            <a:noAutofit/>
          </a:bodyPr>
          <a:lstStyle/>
          <a:p>
            <a:pPr marL="514350" indent="-514350">
              <a:buFont typeface="Arial" panose="020B0604020202020204" pitchFamily="34" charset="0"/>
              <a:buAutoNum type="arabicPeriod"/>
            </a:pPr>
            <a:r>
              <a:rPr lang="en-US" sz="2400" dirty="0"/>
              <a:t>Try to understand why a difficult/unreasonable request is made – sometimes the underlying reason can be addressed with a solution we can do.</a:t>
            </a:r>
          </a:p>
          <a:p>
            <a:pPr marL="514350" indent="-514350">
              <a:buAutoNum type="arabicPeriod"/>
            </a:pPr>
            <a:r>
              <a:rPr lang="en-US" sz="2400" dirty="0"/>
              <a:t>Apologize and explain why you are unable to fulfill a specific request– reference care plan, management is out of the office, etc.</a:t>
            </a:r>
          </a:p>
          <a:p>
            <a:pPr marL="514350" indent="-514350">
              <a:buAutoNum type="arabicPeriod"/>
            </a:pPr>
            <a:r>
              <a:rPr lang="en-US" sz="2400" dirty="0"/>
              <a:t>Focus on what you CAN DO! Offer possible alternatives or solutions. Consider who you could ask to help.</a:t>
            </a:r>
          </a:p>
          <a:p>
            <a:pPr marL="514350" indent="-514350">
              <a:buAutoNum type="arabicPeriod"/>
            </a:pPr>
            <a:r>
              <a:rPr lang="en-US" sz="2400" dirty="0"/>
              <a:t>Do NOT argue or become defensive – remain professional.</a:t>
            </a:r>
          </a:p>
          <a:p>
            <a:pPr marL="514350" indent="-514350">
              <a:buAutoNum type="arabicPeriod"/>
            </a:pPr>
            <a:r>
              <a:rPr lang="en-US" sz="2400" dirty="0"/>
              <a:t>Be consistent.</a:t>
            </a:r>
          </a:p>
        </p:txBody>
      </p:sp>
    </p:spTree>
    <p:extLst>
      <p:ext uri="{BB962C8B-B14F-4D97-AF65-F5344CB8AC3E}">
        <p14:creationId xmlns:p14="http://schemas.microsoft.com/office/powerpoint/2010/main" val="37603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E8E6-90D4-4A6D-B9BC-76CEE1C21263}"/>
              </a:ext>
            </a:extLst>
          </p:cNvPr>
          <p:cNvSpPr>
            <a:spLocks noGrp="1"/>
          </p:cNvSpPr>
          <p:nvPr>
            <p:ph type="title"/>
          </p:nvPr>
        </p:nvSpPr>
        <p:spPr>
          <a:xfrm>
            <a:off x="579863" y="446049"/>
            <a:ext cx="5934059" cy="1742265"/>
          </a:xfrm>
        </p:spPr>
        <p:txBody>
          <a:bodyPr>
            <a:normAutofit/>
          </a:bodyPr>
          <a:lstStyle/>
          <a:p>
            <a:r>
              <a:rPr lang="en-US" b="1" i="1" dirty="0"/>
              <a:t>How do we handle </a:t>
            </a:r>
            <a:br>
              <a:rPr lang="en-US" b="1" i="1" dirty="0"/>
            </a:br>
            <a:r>
              <a:rPr lang="en-US" b="1" i="1" dirty="0"/>
              <a:t>angry customers?</a:t>
            </a:r>
          </a:p>
        </p:txBody>
      </p:sp>
      <p:sp>
        <p:nvSpPr>
          <p:cNvPr id="3" name="Content Placeholder 2">
            <a:extLst>
              <a:ext uri="{FF2B5EF4-FFF2-40B4-BE49-F238E27FC236}">
                <a16:creationId xmlns:a16="http://schemas.microsoft.com/office/drawing/2014/main" id="{1E5689EC-78FA-41AA-85FE-5FAA10BFAE12}"/>
              </a:ext>
            </a:extLst>
          </p:cNvPr>
          <p:cNvSpPr>
            <a:spLocks noGrp="1"/>
          </p:cNvSpPr>
          <p:nvPr>
            <p:ph idx="1"/>
          </p:nvPr>
        </p:nvSpPr>
        <p:spPr>
          <a:xfrm>
            <a:off x="691376" y="2352907"/>
            <a:ext cx="5113385" cy="4270917"/>
          </a:xfrm>
        </p:spPr>
        <p:txBody>
          <a:bodyPr anchor="t">
            <a:normAutofit/>
          </a:bodyPr>
          <a:lstStyle/>
          <a:p>
            <a:pPr marL="0" indent="0">
              <a:buNone/>
            </a:pPr>
            <a:r>
              <a:rPr lang="en-US" sz="4000" b="1" i="1" dirty="0"/>
              <a:t>Take</a:t>
            </a:r>
            <a:r>
              <a:rPr lang="en-US" sz="4000" b="1" dirty="0"/>
              <a:t> the H.E.A.T.</a:t>
            </a:r>
          </a:p>
          <a:p>
            <a:pPr marL="457200" lvl="1" indent="0">
              <a:buNone/>
            </a:pPr>
            <a:r>
              <a:rPr lang="en-US" sz="4000" u="sng" dirty="0"/>
              <a:t>H</a:t>
            </a:r>
            <a:r>
              <a:rPr lang="en-US" sz="3600" dirty="0"/>
              <a:t>ear them out</a:t>
            </a:r>
          </a:p>
          <a:p>
            <a:pPr marL="457200" lvl="1" indent="0">
              <a:buNone/>
            </a:pPr>
            <a:r>
              <a:rPr lang="en-US" sz="4000" u="sng" dirty="0"/>
              <a:t>E</a:t>
            </a:r>
            <a:r>
              <a:rPr lang="en-US" sz="3600" dirty="0"/>
              <a:t>mpathize</a:t>
            </a:r>
          </a:p>
          <a:p>
            <a:pPr marL="457200" lvl="1" indent="0">
              <a:buNone/>
            </a:pPr>
            <a:r>
              <a:rPr lang="en-US" sz="4000" u="sng" dirty="0"/>
              <a:t>A</a:t>
            </a:r>
            <a:r>
              <a:rPr lang="en-US" sz="3600" dirty="0"/>
              <a:t>pologize</a:t>
            </a:r>
          </a:p>
          <a:p>
            <a:pPr marL="457200" lvl="1" indent="0">
              <a:buNone/>
            </a:pPr>
            <a:r>
              <a:rPr lang="en-US" sz="4000" u="sng" dirty="0"/>
              <a:t>T</a:t>
            </a:r>
            <a:r>
              <a:rPr lang="en-US" sz="3600" dirty="0"/>
              <a:t>ake Action</a:t>
            </a:r>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D7CDC-66F2-4498-AA8C-5BE477E1A65E}"/>
              </a:ext>
            </a:extLst>
          </p:cNvPr>
          <p:cNvPicPr>
            <a:picLocks noChangeAspect="1"/>
          </p:cNvPicPr>
          <p:nvPr/>
        </p:nvPicPr>
        <p:blipFill rotWithShape="1">
          <a:blip r:embed="rId3"/>
          <a:srcRect l="20750" r="2124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E710C9B1-30F4-4E54-B861-339E0A1C4A8E}"/>
              </a:ext>
            </a:extLst>
          </p:cNvPr>
          <p:cNvPicPr>
            <a:picLocks noChangeAspect="1"/>
          </p:cNvPicPr>
          <p:nvPr/>
        </p:nvPicPr>
        <p:blipFill rotWithShape="1">
          <a:blip r:embed="rId4"/>
          <a:srcRect l="12907" r="8408"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64B1C1-3D37-4236-A1C1-4E691CA57EBB}"/>
              </a:ext>
            </a:extLst>
          </p:cNvPr>
          <p:cNvPicPr>
            <a:picLocks noChangeAspect="1"/>
          </p:cNvPicPr>
          <p:nvPr/>
        </p:nvPicPr>
        <p:blipFill rotWithShape="1">
          <a:blip r:embed="rId5"/>
          <a:srcRect r="-4" b="85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0722472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421A2-9337-4BAD-81C0-61D7F11D30F7}"/>
              </a:ext>
            </a:extLst>
          </p:cNvPr>
          <p:cNvSpPr>
            <a:spLocks noGrp="1"/>
          </p:cNvSpPr>
          <p:nvPr>
            <p:ph type="title"/>
          </p:nvPr>
        </p:nvSpPr>
        <p:spPr>
          <a:xfrm>
            <a:off x="863029" y="1012004"/>
            <a:ext cx="3416158" cy="4795408"/>
          </a:xfrm>
        </p:spPr>
        <p:txBody>
          <a:bodyPr>
            <a:normAutofit/>
          </a:bodyPr>
          <a:lstStyle/>
          <a:p>
            <a:pPr algn="ctr"/>
            <a:r>
              <a:rPr lang="en-US" b="1" dirty="0">
                <a:solidFill>
                  <a:srgbClr val="FFFFFF"/>
                </a:solidFill>
              </a:rPr>
              <a:t>Training Objectives:</a:t>
            </a:r>
          </a:p>
        </p:txBody>
      </p:sp>
      <p:graphicFrame>
        <p:nvGraphicFramePr>
          <p:cNvPr id="5" name="Content Placeholder 2">
            <a:extLst>
              <a:ext uri="{FF2B5EF4-FFF2-40B4-BE49-F238E27FC236}">
                <a16:creationId xmlns:a16="http://schemas.microsoft.com/office/drawing/2014/main" id="{3EF40123-AA7F-4766-A1ED-F0880E17A624}"/>
              </a:ext>
            </a:extLst>
          </p:cNvPr>
          <p:cNvGraphicFramePr>
            <a:graphicFrameLocks noGrp="1"/>
          </p:cNvGraphicFramePr>
          <p:nvPr>
            <p:ph idx="1"/>
            <p:extLst>
              <p:ext uri="{D42A27DB-BD31-4B8C-83A1-F6EECF244321}">
                <p14:modId xmlns:p14="http://schemas.microsoft.com/office/powerpoint/2010/main" val="3211652440"/>
              </p:ext>
            </p:extLst>
          </p:nvPr>
        </p:nvGraphicFramePr>
        <p:xfrm>
          <a:off x="5027031" y="486287"/>
          <a:ext cx="699398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44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E8E6-90D4-4A6D-B9BC-76CEE1C21263}"/>
              </a:ext>
            </a:extLst>
          </p:cNvPr>
          <p:cNvSpPr>
            <a:spLocks noGrp="1"/>
          </p:cNvSpPr>
          <p:nvPr>
            <p:ph type="title"/>
          </p:nvPr>
        </p:nvSpPr>
        <p:spPr>
          <a:xfrm>
            <a:off x="579863" y="446049"/>
            <a:ext cx="5934059" cy="1262763"/>
          </a:xfrm>
        </p:spPr>
        <p:txBody>
          <a:bodyPr>
            <a:normAutofit/>
          </a:bodyPr>
          <a:lstStyle/>
          <a:p>
            <a:pPr algn="ctr"/>
            <a:r>
              <a:rPr lang="en-US" b="1" i="1" dirty="0"/>
              <a:t>Taking </a:t>
            </a:r>
            <a:r>
              <a:rPr lang="en-US" b="1" dirty="0"/>
              <a:t>the H.E.A.T.</a:t>
            </a:r>
          </a:p>
        </p:txBody>
      </p:sp>
      <p:sp>
        <p:nvSpPr>
          <p:cNvPr id="3" name="Content Placeholder 2">
            <a:extLst>
              <a:ext uri="{FF2B5EF4-FFF2-40B4-BE49-F238E27FC236}">
                <a16:creationId xmlns:a16="http://schemas.microsoft.com/office/drawing/2014/main" id="{1E5689EC-78FA-41AA-85FE-5FAA10BFAE12}"/>
              </a:ext>
            </a:extLst>
          </p:cNvPr>
          <p:cNvSpPr>
            <a:spLocks noGrp="1"/>
          </p:cNvSpPr>
          <p:nvPr>
            <p:ph idx="1"/>
          </p:nvPr>
        </p:nvSpPr>
        <p:spPr>
          <a:xfrm>
            <a:off x="691376" y="1873405"/>
            <a:ext cx="5113385" cy="4750419"/>
          </a:xfrm>
        </p:spPr>
        <p:txBody>
          <a:bodyPr anchor="t">
            <a:normAutofit/>
          </a:bodyPr>
          <a:lstStyle/>
          <a:p>
            <a:pPr marL="0" indent="0">
              <a:buNone/>
            </a:pPr>
            <a:r>
              <a:rPr lang="en-US" sz="4800" b="1" u="sng" dirty="0"/>
              <a:t>H</a:t>
            </a:r>
            <a:r>
              <a:rPr lang="en-US" sz="3600" b="1" dirty="0"/>
              <a:t>ear them out</a:t>
            </a:r>
            <a:endParaRPr lang="en-US" sz="3600" dirty="0"/>
          </a:p>
          <a:p>
            <a:pPr>
              <a:buFont typeface="Wingdings" panose="05000000000000000000" pitchFamily="2" charset="2"/>
              <a:buChar char="q"/>
            </a:pPr>
            <a:r>
              <a:rPr lang="en-US" sz="3600" dirty="0"/>
              <a:t> </a:t>
            </a:r>
            <a:r>
              <a:rPr lang="en-US" sz="3200" dirty="0"/>
              <a:t>Let them talk, and simply, patiently LISTEN.</a:t>
            </a:r>
          </a:p>
          <a:p>
            <a:pPr>
              <a:buFont typeface="Wingdings" panose="05000000000000000000" pitchFamily="2" charset="2"/>
              <a:buChar char="q"/>
            </a:pPr>
            <a:r>
              <a:rPr lang="en-US" sz="3200" dirty="0"/>
              <a:t> Not easy to do but it WILL help the customer feel better. </a:t>
            </a:r>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D7CDC-66F2-4498-AA8C-5BE477E1A65E}"/>
              </a:ext>
            </a:extLst>
          </p:cNvPr>
          <p:cNvPicPr>
            <a:picLocks noChangeAspect="1"/>
          </p:cNvPicPr>
          <p:nvPr/>
        </p:nvPicPr>
        <p:blipFill rotWithShape="1">
          <a:blip r:embed="rId3"/>
          <a:srcRect l="20750" r="2124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E710C9B1-30F4-4E54-B861-339E0A1C4A8E}"/>
              </a:ext>
            </a:extLst>
          </p:cNvPr>
          <p:cNvPicPr>
            <a:picLocks noChangeAspect="1"/>
          </p:cNvPicPr>
          <p:nvPr/>
        </p:nvPicPr>
        <p:blipFill rotWithShape="1">
          <a:blip r:embed="rId4"/>
          <a:srcRect l="12907" r="8408"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64B1C1-3D37-4236-A1C1-4E691CA57EBB}"/>
              </a:ext>
            </a:extLst>
          </p:cNvPr>
          <p:cNvPicPr>
            <a:picLocks noChangeAspect="1"/>
          </p:cNvPicPr>
          <p:nvPr/>
        </p:nvPicPr>
        <p:blipFill rotWithShape="1">
          <a:blip r:embed="rId5"/>
          <a:srcRect r="-4" b="85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16814674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E8E6-90D4-4A6D-B9BC-76CEE1C21263}"/>
              </a:ext>
            </a:extLst>
          </p:cNvPr>
          <p:cNvSpPr>
            <a:spLocks noGrp="1"/>
          </p:cNvSpPr>
          <p:nvPr>
            <p:ph type="title"/>
          </p:nvPr>
        </p:nvSpPr>
        <p:spPr>
          <a:xfrm>
            <a:off x="579863" y="446050"/>
            <a:ext cx="5934059" cy="961680"/>
          </a:xfrm>
        </p:spPr>
        <p:txBody>
          <a:bodyPr>
            <a:normAutofit/>
          </a:bodyPr>
          <a:lstStyle/>
          <a:p>
            <a:pPr algn="ctr"/>
            <a:r>
              <a:rPr lang="en-US" b="1" i="1" dirty="0"/>
              <a:t>Taking </a:t>
            </a:r>
            <a:r>
              <a:rPr lang="en-US" b="1" dirty="0"/>
              <a:t>the H.E.A.T.</a:t>
            </a:r>
          </a:p>
        </p:txBody>
      </p:sp>
      <p:sp>
        <p:nvSpPr>
          <p:cNvPr id="3" name="Content Placeholder 2">
            <a:extLst>
              <a:ext uri="{FF2B5EF4-FFF2-40B4-BE49-F238E27FC236}">
                <a16:creationId xmlns:a16="http://schemas.microsoft.com/office/drawing/2014/main" id="{1E5689EC-78FA-41AA-85FE-5FAA10BFAE12}"/>
              </a:ext>
            </a:extLst>
          </p:cNvPr>
          <p:cNvSpPr>
            <a:spLocks noGrp="1"/>
          </p:cNvSpPr>
          <p:nvPr>
            <p:ph idx="1"/>
          </p:nvPr>
        </p:nvSpPr>
        <p:spPr>
          <a:xfrm>
            <a:off x="614231" y="1407731"/>
            <a:ext cx="5355121" cy="5315238"/>
          </a:xfrm>
        </p:spPr>
        <p:txBody>
          <a:bodyPr anchor="t">
            <a:normAutofit/>
          </a:bodyPr>
          <a:lstStyle/>
          <a:p>
            <a:pPr marL="0" indent="0">
              <a:buNone/>
            </a:pPr>
            <a:r>
              <a:rPr lang="en-US" sz="4800" b="1" u="sng" dirty="0"/>
              <a:t>E</a:t>
            </a:r>
            <a:r>
              <a:rPr lang="en-US" sz="3600" b="1" dirty="0"/>
              <a:t>mpathize </a:t>
            </a:r>
            <a:endParaRPr lang="en-US" sz="3600" dirty="0"/>
          </a:p>
          <a:p>
            <a:pPr>
              <a:buFont typeface="Wingdings" panose="05000000000000000000" pitchFamily="2" charset="2"/>
              <a:buChar char="q"/>
            </a:pPr>
            <a:r>
              <a:rPr lang="en-US" sz="3600" dirty="0"/>
              <a:t> </a:t>
            </a:r>
            <a:r>
              <a:rPr lang="en-US" sz="3200" dirty="0"/>
              <a:t>Put yourself in their shoes.</a:t>
            </a:r>
          </a:p>
          <a:p>
            <a:pPr>
              <a:buFont typeface="Wingdings" panose="05000000000000000000" pitchFamily="2" charset="2"/>
              <a:buChar char="q"/>
            </a:pPr>
            <a:r>
              <a:rPr lang="en-US" sz="3200" dirty="0"/>
              <a:t> Calmly name their emotions: “I understand that you are frustrated and I can see why.”</a:t>
            </a:r>
          </a:p>
          <a:p>
            <a:pPr>
              <a:buFont typeface="Wingdings" panose="05000000000000000000" pitchFamily="2" charset="2"/>
              <a:buChar char="q"/>
            </a:pPr>
            <a:r>
              <a:rPr lang="en-US" sz="3200" dirty="0"/>
              <a:t> Helps to diffuse anger.</a:t>
            </a:r>
          </a:p>
          <a:p>
            <a:pPr marL="0" indent="0">
              <a:buNone/>
            </a:pPr>
            <a:endParaRPr lang="en-US" sz="3200" dirty="0"/>
          </a:p>
          <a:p>
            <a:pPr marL="0" indent="0">
              <a:buNone/>
            </a:pPr>
            <a:endParaRPr lang="en-US" sz="3200" dirty="0"/>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D7CDC-66F2-4498-AA8C-5BE477E1A65E}"/>
              </a:ext>
            </a:extLst>
          </p:cNvPr>
          <p:cNvPicPr>
            <a:picLocks noChangeAspect="1"/>
          </p:cNvPicPr>
          <p:nvPr/>
        </p:nvPicPr>
        <p:blipFill rotWithShape="1">
          <a:blip r:embed="rId3"/>
          <a:srcRect l="20750" r="2124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E710C9B1-30F4-4E54-B861-339E0A1C4A8E}"/>
              </a:ext>
            </a:extLst>
          </p:cNvPr>
          <p:cNvPicPr>
            <a:picLocks noChangeAspect="1"/>
          </p:cNvPicPr>
          <p:nvPr/>
        </p:nvPicPr>
        <p:blipFill rotWithShape="1">
          <a:blip r:embed="rId4"/>
          <a:srcRect l="12907" r="8408"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64B1C1-3D37-4236-A1C1-4E691CA57EBB}"/>
              </a:ext>
            </a:extLst>
          </p:cNvPr>
          <p:cNvPicPr>
            <a:picLocks noChangeAspect="1"/>
          </p:cNvPicPr>
          <p:nvPr/>
        </p:nvPicPr>
        <p:blipFill rotWithShape="1">
          <a:blip r:embed="rId5"/>
          <a:srcRect r="-4" b="85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7696968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E8E6-90D4-4A6D-B9BC-76CEE1C21263}"/>
              </a:ext>
            </a:extLst>
          </p:cNvPr>
          <p:cNvSpPr>
            <a:spLocks noGrp="1"/>
          </p:cNvSpPr>
          <p:nvPr>
            <p:ph type="title"/>
          </p:nvPr>
        </p:nvSpPr>
        <p:spPr>
          <a:xfrm>
            <a:off x="579863" y="446049"/>
            <a:ext cx="5934059" cy="1098171"/>
          </a:xfrm>
        </p:spPr>
        <p:txBody>
          <a:bodyPr>
            <a:normAutofit/>
          </a:bodyPr>
          <a:lstStyle/>
          <a:p>
            <a:pPr algn="ctr"/>
            <a:r>
              <a:rPr lang="en-US" b="1" i="1" dirty="0"/>
              <a:t>Taking </a:t>
            </a:r>
            <a:r>
              <a:rPr lang="en-US" b="1" dirty="0"/>
              <a:t>the H.E.A.T.</a:t>
            </a:r>
          </a:p>
        </p:txBody>
      </p:sp>
      <p:sp>
        <p:nvSpPr>
          <p:cNvPr id="3" name="Content Placeholder 2">
            <a:extLst>
              <a:ext uri="{FF2B5EF4-FFF2-40B4-BE49-F238E27FC236}">
                <a16:creationId xmlns:a16="http://schemas.microsoft.com/office/drawing/2014/main" id="{1E5689EC-78FA-41AA-85FE-5FAA10BFAE12}"/>
              </a:ext>
            </a:extLst>
          </p:cNvPr>
          <p:cNvSpPr>
            <a:spLocks noGrp="1"/>
          </p:cNvSpPr>
          <p:nvPr>
            <p:ph idx="1"/>
          </p:nvPr>
        </p:nvSpPr>
        <p:spPr>
          <a:xfrm>
            <a:off x="579864" y="1708813"/>
            <a:ext cx="5060305" cy="4915012"/>
          </a:xfrm>
        </p:spPr>
        <p:txBody>
          <a:bodyPr anchor="t">
            <a:normAutofit/>
          </a:bodyPr>
          <a:lstStyle/>
          <a:p>
            <a:pPr marL="0" indent="0">
              <a:buNone/>
            </a:pPr>
            <a:r>
              <a:rPr lang="en-US" sz="4400" b="1" u="sng" dirty="0"/>
              <a:t>A</a:t>
            </a:r>
            <a:r>
              <a:rPr lang="en-US" sz="3600" b="1" dirty="0"/>
              <a:t>pologize</a:t>
            </a:r>
            <a:endParaRPr lang="en-US" sz="3600" dirty="0"/>
          </a:p>
          <a:p>
            <a:pPr>
              <a:buFont typeface="Wingdings" panose="05000000000000000000" pitchFamily="2" charset="2"/>
              <a:buChar char="q"/>
            </a:pPr>
            <a:r>
              <a:rPr lang="en-US" sz="3200" dirty="0"/>
              <a:t>  “I’m sorry” can go a long way.  </a:t>
            </a:r>
          </a:p>
          <a:p>
            <a:pPr>
              <a:buFont typeface="Wingdings" panose="05000000000000000000" pitchFamily="2" charset="2"/>
              <a:buChar char="q"/>
            </a:pPr>
            <a:r>
              <a:rPr lang="en-US" sz="3200" dirty="0"/>
              <a:t> Customer does NOT want to hear YOU aren’t responsible. Maybe YOU didn’t ‘do it’ but your company did and you ARE part of that team.</a:t>
            </a:r>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D7CDC-66F2-4498-AA8C-5BE477E1A65E}"/>
              </a:ext>
            </a:extLst>
          </p:cNvPr>
          <p:cNvPicPr>
            <a:picLocks noChangeAspect="1"/>
          </p:cNvPicPr>
          <p:nvPr/>
        </p:nvPicPr>
        <p:blipFill rotWithShape="1">
          <a:blip r:embed="rId3"/>
          <a:srcRect l="20750" r="2124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E710C9B1-30F4-4E54-B861-339E0A1C4A8E}"/>
              </a:ext>
            </a:extLst>
          </p:cNvPr>
          <p:cNvPicPr>
            <a:picLocks noChangeAspect="1"/>
          </p:cNvPicPr>
          <p:nvPr/>
        </p:nvPicPr>
        <p:blipFill rotWithShape="1">
          <a:blip r:embed="rId4"/>
          <a:srcRect l="12907" r="8408"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64B1C1-3D37-4236-A1C1-4E691CA57EBB}"/>
              </a:ext>
            </a:extLst>
          </p:cNvPr>
          <p:cNvPicPr>
            <a:picLocks noChangeAspect="1"/>
          </p:cNvPicPr>
          <p:nvPr/>
        </p:nvPicPr>
        <p:blipFill rotWithShape="1">
          <a:blip r:embed="rId5"/>
          <a:srcRect r="-4" b="85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11580002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E8E6-90D4-4A6D-B9BC-76CEE1C21263}"/>
              </a:ext>
            </a:extLst>
          </p:cNvPr>
          <p:cNvSpPr>
            <a:spLocks noGrp="1"/>
          </p:cNvSpPr>
          <p:nvPr>
            <p:ph type="title"/>
          </p:nvPr>
        </p:nvSpPr>
        <p:spPr>
          <a:xfrm>
            <a:off x="579863" y="416156"/>
            <a:ext cx="5934059" cy="837696"/>
          </a:xfrm>
        </p:spPr>
        <p:txBody>
          <a:bodyPr>
            <a:normAutofit/>
          </a:bodyPr>
          <a:lstStyle/>
          <a:p>
            <a:pPr algn="ctr"/>
            <a:r>
              <a:rPr lang="en-US" b="1" i="1" dirty="0"/>
              <a:t>Taking </a:t>
            </a:r>
            <a:r>
              <a:rPr lang="en-US" b="1" dirty="0"/>
              <a:t>the H.E.A.T.</a:t>
            </a:r>
          </a:p>
        </p:txBody>
      </p:sp>
      <p:sp>
        <p:nvSpPr>
          <p:cNvPr id="3" name="Content Placeholder 2">
            <a:extLst>
              <a:ext uri="{FF2B5EF4-FFF2-40B4-BE49-F238E27FC236}">
                <a16:creationId xmlns:a16="http://schemas.microsoft.com/office/drawing/2014/main" id="{1E5689EC-78FA-41AA-85FE-5FAA10BFAE12}"/>
              </a:ext>
            </a:extLst>
          </p:cNvPr>
          <p:cNvSpPr>
            <a:spLocks noGrp="1"/>
          </p:cNvSpPr>
          <p:nvPr>
            <p:ph idx="1"/>
          </p:nvPr>
        </p:nvSpPr>
        <p:spPr>
          <a:xfrm>
            <a:off x="579864" y="1505415"/>
            <a:ext cx="5516136" cy="5118410"/>
          </a:xfrm>
        </p:spPr>
        <p:txBody>
          <a:bodyPr anchor="t">
            <a:normAutofit/>
          </a:bodyPr>
          <a:lstStyle/>
          <a:p>
            <a:pPr marL="0" indent="0">
              <a:buNone/>
            </a:pPr>
            <a:r>
              <a:rPr lang="en-US" sz="4400" b="1" u="sng" dirty="0"/>
              <a:t>T</a:t>
            </a:r>
            <a:r>
              <a:rPr lang="en-US" sz="3600" b="1" dirty="0"/>
              <a:t>ake Action </a:t>
            </a:r>
          </a:p>
          <a:p>
            <a:pPr>
              <a:buFont typeface="Wingdings" panose="05000000000000000000" pitchFamily="2" charset="2"/>
              <a:buChar char="q"/>
            </a:pPr>
            <a:r>
              <a:rPr lang="en-US" sz="3600" dirty="0"/>
              <a:t> After you have </a:t>
            </a:r>
            <a:r>
              <a:rPr lang="en-US" sz="3600" u="sng" dirty="0"/>
              <a:t>H</a:t>
            </a:r>
            <a:r>
              <a:rPr lang="en-US" sz="3600" dirty="0"/>
              <a:t>eard them out, </a:t>
            </a:r>
            <a:r>
              <a:rPr lang="en-US" sz="3600" u="sng" dirty="0"/>
              <a:t>E</a:t>
            </a:r>
            <a:r>
              <a:rPr lang="en-US" sz="3600" dirty="0"/>
              <a:t>mpathized &amp; </a:t>
            </a:r>
            <a:r>
              <a:rPr lang="en-US" sz="3600" u="sng" dirty="0"/>
              <a:t>A</a:t>
            </a:r>
            <a:r>
              <a:rPr lang="en-US" sz="3600" dirty="0"/>
              <a:t>pologized…</a:t>
            </a:r>
          </a:p>
          <a:p>
            <a:pPr>
              <a:buFont typeface="Wingdings" panose="05000000000000000000" pitchFamily="2" charset="2"/>
              <a:buChar char="q"/>
            </a:pPr>
            <a:r>
              <a:rPr lang="en-US" sz="3200" i="1" dirty="0"/>
              <a:t>Take</a:t>
            </a:r>
            <a:r>
              <a:rPr lang="en-US" sz="3200" dirty="0"/>
              <a:t> ACTION, </a:t>
            </a:r>
            <a:r>
              <a:rPr lang="en-US" sz="3200" u="sng" dirty="0"/>
              <a:t>not</a:t>
            </a:r>
            <a:r>
              <a:rPr lang="en-US" sz="3200" dirty="0"/>
              <a:t> reaction.</a:t>
            </a:r>
          </a:p>
          <a:p>
            <a:pPr marL="0" indent="0">
              <a:buNone/>
            </a:pPr>
            <a:endParaRPr lang="en-US" sz="3200" dirty="0"/>
          </a:p>
          <a:p>
            <a:pPr marL="0" indent="0">
              <a:buNone/>
            </a:pPr>
            <a:endParaRPr lang="en-US" sz="3600" dirty="0"/>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D7CDC-66F2-4498-AA8C-5BE477E1A65E}"/>
              </a:ext>
            </a:extLst>
          </p:cNvPr>
          <p:cNvPicPr>
            <a:picLocks noChangeAspect="1"/>
          </p:cNvPicPr>
          <p:nvPr/>
        </p:nvPicPr>
        <p:blipFill rotWithShape="1">
          <a:blip r:embed="rId3"/>
          <a:srcRect l="20750" r="2124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E710C9B1-30F4-4E54-B861-339E0A1C4A8E}"/>
              </a:ext>
            </a:extLst>
          </p:cNvPr>
          <p:cNvPicPr>
            <a:picLocks noChangeAspect="1"/>
          </p:cNvPicPr>
          <p:nvPr/>
        </p:nvPicPr>
        <p:blipFill rotWithShape="1">
          <a:blip r:embed="rId4"/>
          <a:srcRect l="12907" r="8408"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64B1C1-3D37-4236-A1C1-4E691CA57EBB}"/>
              </a:ext>
            </a:extLst>
          </p:cNvPr>
          <p:cNvPicPr>
            <a:picLocks noChangeAspect="1"/>
          </p:cNvPicPr>
          <p:nvPr/>
        </p:nvPicPr>
        <p:blipFill rotWithShape="1">
          <a:blip r:embed="rId5"/>
          <a:srcRect r="-4" b="85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90233446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Freeform: Shape 7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B57C35-2785-4089-AD45-96BE5E96BE02}"/>
              </a:ext>
            </a:extLst>
          </p:cNvPr>
          <p:cNvSpPr>
            <a:spLocks noGrp="1"/>
          </p:cNvSpPr>
          <p:nvPr>
            <p:ph type="title"/>
          </p:nvPr>
        </p:nvSpPr>
        <p:spPr>
          <a:xfrm>
            <a:off x="863029" y="1012004"/>
            <a:ext cx="3416158" cy="4795408"/>
          </a:xfrm>
        </p:spPr>
        <p:txBody>
          <a:bodyPr>
            <a:normAutofit/>
          </a:bodyPr>
          <a:lstStyle/>
          <a:p>
            <a:pPr algn="ctr"/>
            <a:r>
              <a:rPr lang="en-US" b="1" dirty="0">
                <a:solidFill>
                  <a:srgbClr val="FFFFFF"/>
                </a:solidFill>
              </a:rPr>
              <a:t>Remember, OUR Customers ARE…</a:t>
            </a:r>
          </a:p>
        </p:txBody>
      </p:sp>
      <p:graphicFrame>
        <p:nvGraphicFramePr>
          <p:cNvPr id="82" name="Content Placeholder 2">
            <a:extLst>
              <a:ext uri="{FF2B5EF4-FFF2-40B4-BE49-F238E27FC236}">
                <a16:creationId xmlns:a16="http://schemas.microsoft.com/office/drawing/2014/main" id="{83A8D252-4380-4D21-B25E-170A273530CA}"/>
              </a:ext>
            </a:extLst>
          </p:cNvPr>
          <p:cNvGraphicFramePr>
            <a:graphicFrameLocks noGrp="1"/>
          </p:cNvGraphicFramePr>
          <p:nvPr>
            <p:ph idx="1"/>
            <p:extLst>
              <p:ext uri="{D42A27DB-BD31-4B8C-83A1-F6EECF244321}">
                <p14:modId xmlns:p14="http://schemas.microsoft.com/office/powerpoint/2010/main" val="2802864306"/>
              </p:ext>
            </p:extLst>
          </p:nvPr>
        </p:nvGraphicFramePr>
        <p:xfrm>
          <a:off x="4995746" y="470924"/>
          <a:ext cx="7092176"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4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childTnLst>
                                    <p:animEffect transition="out" filter="fade">
                                      <p:cBhvr>
                                        <p:cTn id="6" dur="2250" tmFilter="0, 0; .2, .5; .8, .5; 1, 0"/>
                                        <p:tgtEl>
                                          <p:spTgt spid="2"/>
                                        </p:tgtEl>
                                      </p:cBhvr>
                                    </p:animEffect>
                                    <p:animScale>
                                      <p:cBhvr>
                                        <p:cTn id="7" dur="11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EF38B9-FE6A-4D7B-80AA-C5A4D408D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D0A9B0-7BD8-4C93-8395-E2EA1EC80B96}"/>
              </a:ext>
            </a:extLst>
          </p:cNvPr>
          <p:cNvSpPr>
            <a:spLocks noGrp="1"/>
          </p:cNvSpPr>
          <p:nvPr>
            <p:ph type="title"/>
          </p:nvPr>
        </p:nvSpPr>
        <p:spPr>
          <a:xfrm>
            <a:off x="997427" y="691375"/>
            <a:ext cx="10261938" cy="1564678"/>
          </a:xfrm>
        </p:spPr>
        <p:txBody>
          <a:bodyPr>
            <a:normAutofit/>
          </a:bodyPr>
          <a:lstStyle/>
          <a:p>
            <a:pPr algn="ctr"/>
            <a:r>
              <a:rPr lang="en-US" sz="4100" b="1" dirty="0"/>
              <a:t>Coping 101</a:t>
            </a:r>
            <a:br>
              <a:rPr lang="en-US" sz="4100" b="1" dirty="0"/>
            </a:br>
            <a:r>
              <a:rPr lang="en-US" sz="4100" dirty="0"/>
              <a:t>Customer Service can be Stressful</a:t>
            </a:r>
          </a:p>
        </p:txBody>
      </p:sp>
      <p:pic>
        <p:nvPicPr>
          <p:cNvPr id="4" name="Picture 3">
            <a:extLst>
              <a:ext uri="{FF2B5EF4-FFF2-40B4-BE49-F238E27FC236}">
                <a16:creationId xmlns:a16="http://schemas.microsoft.com/office/drawing/2014/main" id="{061A9CF0-C1CF-43F7-B86D-3443387EEE6A}"/>
              </a:ext>
            </a:extLst>
          </p:cNvPr>
          <p:cNvPicPr>
            <a:picLocks noChangeAspect="1"/>
          </p:cNvPicPr>
          <p:nvPr/>
        </p:nvPicPr>
        <p:blipFill>
          <a:blip r:embed="rId3"/>
          <a:stretch>
            <a:fillRect/>
          </a:stretch>
        </p:blipFill>
        <p:spPr>
          <a:xfrm>
            <a:off x="997427" y="2931799"/>
            <a:ext cx="3438660" cy="2286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354064E8-5D8C-442D-B09E-BDBD7E08BD74}"/>
              </a:ext>
            </a:extLst>
          </p:cNvPr>
          <p:cNvSpPr>
            <a:spLocks noGrp="1"/>
          </p:cNvSpPr>
          <p:nvPr>
            <p:ph idx="1"/>
          </p:nvPr>
        </p:nvSpPr>
        <p:spPr>
          <a:xfrm>
            <a:off x="4694663" y="2386361"/>
            <a:ext cx="7047571" cy="3780264"/>
          </a:xfrm>
        </p:spPr>
        <p:txBody>
          <a:bodyPr>
            <a:normAutofit lnSpcReduction="10000"/>
          </a:bodyPr>
          <a:lstStyle/>
          <a:p>
            <a:pPr marL="0" indent="0">
              <a:buNone/>
            </a:pPr>
            <a:r>
              <a:rPr lang="en-US" sz="2400" b="1" dirty="0"/>
              <a:t>Relieving Your Stress</a:t>
            </a:r>
          </a:p>
          <a:p>
            <a:r>
              <a:rPr lang="en-US" sz="2400" dirty="0"/>
              <a:t>Pause in conversation, if necessary. </a:t>
            </a:r>
          </a:p>
          <a:p>
            <a:r>
              <a:rPr lang="en-US" sz="2400" dirty="0"/>
              <a:t>Deep breathing – inhale 4 sec. through nose, hold, fully exhale through mouth. Repeat.</a:t>
            </a:r>
          </a:p>
          <a:p>
            <a:r>
              <a:rPr lang="en-US" sz="2400" dirty="0"/>
              <a:t>Talk to a supervisor – everyone feels better after being heard (then let it go!)</a:t>
            </a:r>
          </a:p>
          <a:p>
            <a:r>
              <a:rPr lang="en-US" sz="2400" dirty="0"/>
              <a:t>Go for a short walk. Take a short break.</a:t>
            </a:r>
          </a:p>
          <a:p>
            <a:r>
              <a:rPr lang="en-US" sz="2400" dirty="0"/>
              <a:t>Stress ball.</a:t>
            </a:r>
          </a:p>
          <a:p>
            <a:r>
              <a:rPr lang="en-US" sz="2400" dirty="0"/>
              <a:t>Practice empathy. </a:t>
            </a:r>
          </a:p>
          <a:p>
            <a:endParaRPr lang="en-US" sz="2200" dirty="0"/>
          </a:p>
          <a:p>
            <a:endParaRPr lang="en-US" sz="2200" dirty="0"/>
          </a:p>
          <a:p>
            <a:endParaRPr lang="en-US" sz="2200" dirty="0"/>
          </a:p>
        </p:txBody>
      </p:sp>
    </p:spTree>
    <p:extLst>
      <p:ext uri="{BB962C8B-B14F-4D97-AF65-F5344CB8AC3E}">
        <p14:creationId xmlns:p14="http://schemas.microsoft.com/office/powerpoint/2010/main" val="114698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BC72-EB70-44F6-BEBF-5B9EA61CF82F}"/>
              </a:ext>
            </a:extLst>
          </p:cNvPr>
          <p:cNvSpPr>
            <a:spLocks noGrp="1"/>
          </p:cNvSpPr>
          <p:nvPr>
            <p:ph type="title"/>
          </p:nvPr>
        </p:nvSpPr>
        <p:spPr>
          <a:xfrm>
            <a:off x="4965430" y="629268"/>
            <a:ext cx="6586491" cy="1286160"/>
          </a:xfrm>
        </p:spPr>
        <p:txBody>
          <a:bodyPr anchor="b">
            <a:normAutofit/>
          </a:bodyPr>
          <a:lstStyle/>
          <a:p>
            <a:pPr algn="ctr"/>
            <a:r>
              <a:rPr lang="en-US" sz="4100" b="1" dirty="0"/>
              <a:t>Customer Service Training Recap:</a:t>
            </a:r>
          </a:p>
        </p:txBody>
      </p:sp>
      <p:sp>
        <p:nvSpPr>
          <p:cNvPr id="3" name="Content Placeholder 2">
            <a:extLst>
              <a:ext uri="{FF2B5EF4-FFF2-40B4-BE49-F238E27FC236}">
                <a16:creationId xmlns:a16="http://schemas.microsoft.com/office/drawing/2014/main" id="{E17338D2-9162-4FDA-9395-97DF0576E243}"/>
              </a:ext>
            </a:extLst>
          </p:cNvPr>
          <p:cNvSpPr>
            <a:spLocks noGrp="1"/>
          </p:cNvSpPr>
          <p:nvPr>
            <p:ph idx="1"/>
          </p:nvPr>
        </p:nvSpPr>
        <p:spPr>
          <a:xfrm>
            <a:off x="4965431" y="2314808"/>
            <a:ext cx="6586489" cy="3909012"/>
          </a:xfrm>
        </p:spPr>
        <p:txBody>
          <a:bodyPr>
            <a:normAutofit fontScale="92500" lnSpcReduction="10000"/>
          </a:bodyPr>
          <a:lstStyle/>
          <a:p>
            <a:pPr marL="0" indent="0">
              <a:buNone/>
            </a:pPr>
            <a:endParaRPr lang="en-US" dirty="0"/>
          </a:p>
          <a:p>
            <a:pPr>
              <a:buFont typeface="Wingdings" panose="05000000000000000000" pitchFamily="2" charset="2"/>
              <a:buChar char="ü"/>
            </a:pPr>
            <a:r>
              <a:rPr lang="en-US" dirty="0"/>
              <a:t>“We’ve got the PPWR!” </a:t>
            </a:r>
          </a:p>
          <a:p>
            <a:pPr>
              <a:buFont typeface="Wingdings" panose="05000000000000000000" pitchFamily="2" charset="2"/>
              <a:buChar char="ü"/>
            </a:pPr>
            <a:r>
              <a:rPr lang="en-US" dirty="0"/>
              <a:t> Our skills, knowledge, ATTITUDE are the foundations for Gold Standard Customer Service</a:t>
            </a:r>
          </a:p>
          <a:p>
            <a:pPr>
              <a:buFont typeface="Wingdings" panose="05000000000000000000" pitchFamily="2" charset="2"/>
              <a:buChar char="ü"/>
            </a:pPr>
            <a:r>
              <a:rPr lang="en-US" dirty="0"/>
              <a:t> Always greet customers, offer service, and graciously handle all requests by remembering ‘How NOT to Say No’</a:t>
            </a:r>
          </a:p>
          <a:p>
            <a:pPr>
              <a:buFont typeface="Wingdings" panose="05000000000000000000" pitchFamily="2" charset="2"/>
              <a:buChar char="ü"/>
            </a:pPr>
            <a:r>
              <a:rPr lang="en-US" dirty="0"/>
              <a:t> Diffuse angry customers by taking the H.E.A.T. </a:t>
            </a:r>
          </a:p>
          <a:p>
            <a:pPr marL="0" indent="0">
              <a:buNone/>
            </a:pPr>
            <a:endParaRPr lang="en-US" sz="2000" dirty="0"/>
          </a:p>
        </p:txBody>
      </p:sp>
      <p:pic>
        <p:nvPicPr>
          <p:cNvPr id="5" name="Picture 4" descr="A group of people standing in front of a crowd posing for the camera&#10;&#10;Description automatically generated">
            <a:extLst>
              <a:ext uri="{FF2B5EF4-FFF2-40B4-BE49-F238E27FC236}">
                <a16:creationId xmlns:a16="http://schemas.microsoft.com/office/drawing/2014/main" id="{19BD858B-577F-41D7-A43D-5445E8B84C5A}"/>
              </a:ext>
            </a:extLst>
          </p:cNvPr>
          <p:cNvPicPr>
            <a:picLocks noChangeAspect="1"/>
          </p:cNvPicPr>
          <p:nvPr/>
        </p:nvPicPr>
        <p:blipFill rotWithShape="1">
          <a:blip r:embed="rId3">
            <a:extLst>
              <a:ext uri="{28A0092B-C50C-407E-A947-70E740481C1C}">
                <a14:useLocalDpi xmlns:a14="http://schemas.microsoft.com/office/drawing/2010/main" val="0"/>
              </a:ext>
            </a:extLst>
          </a:blip>
          <a:srcRect t="23512" b="27298"/>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F7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66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C00A0F-9423-4678-834C-035F5194552B}"/>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000" kern="1200" dirty="0">
                <a:solidFill>
                  <a:srgbClr val="FFFFFF"/>
                </a:solidFill>
                <a:latin typeface="+mj-lt"/>
                <a:ea typeface="+mj-ea"/>
                <a:cs typeface="+mj-cs"/>
              </a:rPr>
              <a:t>Thank YOU for being a Difference-Maker! </a:t>
            </a:r>
          </a:p>
        </p:txBody>
      </p:sp>
      <p:pic>
        <p:nvPicPr>
          <p:cNvPr id="3" name="Picture 2">
            <a:extLst>
              <a:ext uri="{FF2B5EF4-FFF2-40B4-BE49-F238E27FC236}">
                <a16:creationId xmlns:a16="http://schemas.microsoft.com/office/drawing/2014/main" id="{FB1FC1EE-EB3D-4569-A788-5152A1EF6E43}"/>
              </a:ext>
            </a:extLst>
          </p:cNvPr>
          <p:cNvPicPr>
            <a:picLocks noChangeAspect="1"/>
          </p:cNvPicPr>
          <p:nvPr/>
        </p:nvPicPr>
        <p:blipFill>
          <a:blip r:embed="rId3"/>
          <a:stretch>
            <a:fillRect/>
          </a:stretch>
        </p:blipFill>
        <p:spPr>
          <a:xfrm>
            <a:off x="4069632" y="251975"/>
            <a:ext cx="3997637" cy="3997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Connector 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9639B60-C216-4913-A6D6-B531ACA79E08}"/>
              </a:ext>
            </a:extLst>
          </p:cNvPr>
          <p:cNvSpPr txBox="1"/>
          <p:nvPr/>
        </p:nvSpPr>
        <p:spPr>
          <a:xfrm>
            <a:off x="4326673" y="6021659"/>
            <a:ext cx="3579542" cy="646331"/>
          </a:xfrm>
          <a:prstGeom prst="rect">
            <a:avLst/>
          </a:prstGeom>
          <a:noFill/>
        </p:spPr>
        <p:txBody>
          <a:bodyPr wrap="square" rtlCol="0">
            <a:spAutoFit/>
          </a:bodyPr>
          <a:lstStyle/>
          <a:p>
            <a:pPr algn="ctr"/>
            <a:r>
              <a:rPr lang="en-US" dirty="0">
                <a:hlinkClick r:id="rId4"/>
              </a:rPr>
              <a:t>https://youtu.be/t4AJFyK63Hg</a:t>
            </a:r>
            <a:endParaRPr lang="en-US" dirty="0"/>
          </a:p>
          <a:p>
            <a:pPr algn="ctr"/>
            <a:endParaRPr lang="en-US" dirty="0"/>
          </a:p>
        </p:txBody>
      </p:sp>
    </p:spTree>
    <p:extLst>
      <p:ext uri="{BB962C8B-B14F-4D97-AF65-F5344CB8AC3E}">
        <p14:creationId xmlns:p14="http://schemas.microsoft.com/office/powerpoint/2010/main" val="35558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5E5A5-FDE2-4AB3-899C-29EA8B3DED7C}"/>
              </a:ext>
            </a:extLst>
          </p:cNvPr>
          <p:cNvSpPr>
            <a:spLocks noGrp="1"/>
          </p:cNvSpPr>
          <p:nvPr>
            <p:ph type="title"/>
          </p:nvPr>
        </p:nvSpPr>
        <p:spPr>
          <a:xfrm>
            <a:off x="5297762" y="1053711"/>
            <a:ext cx="5638994" cy="1424446"/>
          </a:xfrm>
        </p:spPr>
        <p:txBody>
          <a:bodyPr>
            <a:normAutofit/>
          </a:bodyPr>
          <a:lstStyle/>
          <a:p>
            <a:pPr algn="ctr"/>
            <a:r>
              <a:rPr lang="en-US" sz="4800" b="1" i="1" dirty="0">
                <a:solidFill>
                  <a:srgbClr val="FFFFFF"/>
                </a:solidFill>
              </a:rPr>
              <a:t>What exactly is customer service?</a:t>
            </a:r>
          </a:p>
        </p:txBody>
      </p:sp>
      <p:cxnSp>
        <p:nvCxnSpPr>
          <p:cNvPr id="35" name="Straight Connector 3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6DBC01-9CF2-44E1-B96D-A4448031BD81}"/>
              </a:ext>
            </a:extLst>
          </p:cNvPr>
          <p:cNvSpPr>
            <a:spLocks noGrp="1"/>
          </p:cNvSpPr>
          <p:nvPr>
            <p:ph idx="1"/>
          </p:nvPr>
        </p:nvSpPr>
        <p:spPr>
          <a:xfrm>
            <a:off x="5297762" y="3125755"/>
            <a:ext cx="5747187" cy="2661677"/>
          </a:xfrm>
        </p:spPr>
        <p:txBody>
          <a:bodyPr anchor="t">
            <a:normAutofit/>
          </a:bodyPr>
          <a:lstStyle/>
          <a:p>
            <a:pPr marL="0" indent="0" algn="ctr">
              <a:buNone/>
            </a:pPr>
            <a:r>
              <a:rPr lang="en-US" sz="3200" dirty="0">
                <a:solidFill>
                  <a:srgbClr val="FFFFFF"/>
                </a:solidFill>
              </a:rPr>
              <a:t>Customer service is anticipating and satisfying the needs of your customers in a consistent and dependable manner.  </a:t>
            </a:r>
          </a:p>
          <a:p>
            <a:pPr marL="0" indent="0" algn="ctr">
              <a:buNone/>
            </a:pPr>
            <a:endParaRPr lang="en-US" sz="2400" dirty="0">
              <a:solidFill>
                <a:srgbClr val="FFFFFF"/>
              </a:solidFill>
            </a:endParaRPr>
          </a:p>
          <a:p>
            <a:pPr marL="0" indent="0" algn="ctr">
              <a:buNone/>
            </a:pPr>
            <a:endParaRPr lang="en-US" sz="2400" dirty="0">
              <a:solidFill>
                <a:srgbClr val="FFFFFF"/>
              </a:solidFill>
            </a:endParaRPr>
          </a:p>
        </p:txBody>
      </p:sp>
      <p:pic>
        <p:nvPicPr>
          <p:cNvPr id="4" name="Picture 3">
            <a:extLst>
              <a:ext uri="{FF2B5EF4-FFF2-40B4-BE49-F238E27FC236}">
                <a16:creationId xmlns:a16="http://schemas.microsoft.com/office/drawing/2014/main" id="{51706EE3-E27D-4786-9835-063DFBD3779A}"/>
              </a:ext>
            </a:extLst>
          </p:cNvPr>
          <p:cNvPicPr>
            <a:picLocks noChangeAspect="1"/>
          </p:cNvPicPr>
          <p:nvPr/>
        </p:nvPicPr>
        <p:blipFill>
          <a:blip r:embed="rId3"/>
          <a:stretch>
            <a:fillRect/>
          </a:stretch>
        </p:blipFill>
        <p:spPr>
          <a:xfrm>
            <a:off x="273801" y="111305"/>
            <a:ext cx="4272301" cy="3309257"/>
          </a:xfrm>
          <a:prstGeom prst="rect">
            <a:avLst/>
          </a:prstGeom>
        </p:spPr>
      </p:pic>
      <p:pic>
        <p:nvPicPr>
          <p:cNvPr id="6" name="Picture 5">
            <a:extLst>
              <a:ext uri="{FF2B5EF4-FFF2-40B4-BE49-F238E27FC236}">
                <a16:creationId xmlns:a16="http://schemas.microsoft.com/office/drawing/2014/main" id="{83049285-7DA9-4F95-BFA1-F9D2B1944C22}"/>
              </a:ext>
            </a:extLst>
          </p:cNvPr>
          <p:cNvPicPr>
            <a:picLocks noChangeAspect="1"/>
          </p:cNvPicPr>
          <p:nvPr/>
        </p:nvPicPr>
        <p:blipFill>
          <a:blip r:embed="rId4"/>
          <a:stretch>
            <a:fillRect/>
          </a:stretch>
        </p:blipFill>
        <p:spPr>
          <a:xfrm>
            <a:off x="213348" y="3125755"/>
            <a:ext cx="4332754" cy="3854820"/>
          </a:xfrm>
          <a:prstGeom prst="rect">
            <a:avLst/>
          </a:prstGeom>
        </p:spPr>
      </p:pic>
    </p:spTree>
    <p:extLst>
      <p:ext uri="{BB962C8B-B14F-4D97-AF65-F5344CB8AC3E}">
        <p14:creationId xmlns:p14="http://schemas.microsoft.com/office/powerpoint/2010/main" val="19663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750"/>
                                  </p:stCondLst>
                                  <p:iterate type="lt">
                                    <p:tmPct val="10000"/>
                                  </p:iterate>
                                  <p:childTnLst>
                                    <p:animMotion origin="layout" path="M 0.0 0.0 L 0.0 -0.07213" pathEditMode="relative" ptsTypes="">
                                      <p:cBhvr>
                                        <p:cTn id="6" dur="375" accel="50000" decel="50000" autoRev="1" fill="hold">
                                          <p:stCondLst>
                                            <p:cond delay="0"/>
                                          </p:stCondLst>
                                        </p:cTn>
                                        <p:tgtEl>
                                          <p:spTgt spid="3">
                                            <p:txEl>
                                              <p:pRg st="0" end="0"/>
                                            </p:txEl>
                                          </p:spTgt>
                                        </p:tgtEl>
                                        <p:attrNameLst>
                                          <p:attrName>ppt_x</p:attrName>
                                          <p:attrName>ppt_y</p:attrName>
                                        </p:attrNameLst>
                                      </p:cBhvr>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3AAA-55CD-4DB3-9FC5-950AA251B16A}"/>
              </a:ext>
            </a:extLst>
          </p:cNvPr>
          <p:cNvSpPr>
            <a:spLocks noGrp="1"/>
          </p:cNvSpPr>
          <p:nvPr>
            <p:ph type="title"/>
          </p:nvPr>
        </p:nvSpPr>
        <p:spPr>
          <a:xfrm>
            <a:off x="467317" y="382138"/>
            <a:ext cx="5609220" cy="2074460"/>
          </a:xfrm>
        </p:spPr>
        <p:txBody>
          <a:bodyPr>
            <a:normAutofit/>
          </a:bodyPr>
          <a:lstStyle/>
          <a:p>
            <a:r>
              <a:rPr lang="en-US" sz="3700" b="1" i="1" dirty="0"/>
              <a:t>Why does UCP need to have high standards of service?</a:t>
            </a:r>
          </a:p>
        </p:txBody>
      </p:sp>
      <p:sp>
        <p:nvSpPr>
          <p:cNvPr id="3" name="Content Placeholder 2">
            <a:extLst>
              <a:ext uri="{FF2B5EF4-FFF2-40B4-BE49-F238E27FC236}">
                <a16:creationId xmlns:a16="http://schemas.microsoft.com/office/drawing/2014/main" id="{B285DD12-626E-47B2-B988-474D92366391}"/>
              </a:ext>
            </a:extLst>
          </p:cNvPr>
          <p:cNvSpPr>
            <a:spLocks noGrp="1"/>
          </p:cNvSpPr>
          <p:nvPr>
            <p:ph idx="1"/>
          </p:nvPr>
        </p:nvSpPr>
        <p:spPr>
          <a:xfrm>
            <a:off x="457199" y="2825086"/>
            <a:ext cx="6292941" cy="3807725"/>
          </a:xfrm>
        </p:spPr>
        <p:txBody>
          <a:bodyPr anchor="t">
            <a:normAutofit/>
          </a:bodyPr>
          <a:lstStyle/>
          <a:p>
            <a:r>
              <a:rPr lang="en-US" sz="3200" dirty="0"/>
              <a:t>UCP = </a:t>
            </a:r>
            <a:r>
              <a:rPr lang="en-US" sz="3200" dirty="0">
                <a:solidFill>
                  <a:schemeClr val="accent4">
                    <a:lumMod val="75000"/>
                  </a:schemeClr>
                </a:solidFill>
              </a:rPr>
              <a:t>Gold Standard </a:t>
            </a:r>
            <a:r>
              <a:rPr lang="en-US" sz="3200" dirty="0"/>
              <a:t>service provider</a:t>
            </a:r>
          </a:p>
          <a:p>
            <a:r>
              <a:rPr lang="en-US" sz="3200" b="1" dirty="0"/>
              <a:t>It’s the right thing to do!</a:t>
            </a:r>
          </a:p>
          <a:p>
            <a:r>
              <a:rPr lang="en-US" sz="3200" dirty="0"/>
              <a:t>Survival in increasingly competitive market </a:t>
            </a:r>
          </a:p>
          <a:p>
            <a:endParaRPr lang="en-US" dirty="0"/>
          </a:p>
          <a:p>
            <a:pPr marL="0" indent="0">
              <a:buNone/>
            </a:pPr>
            <a:endParaRPr lang="en-US" sz="1800" dirty="0"/>
          </a:p>
          <a:p>
            <a:pPr marL="0" indent="0">
              <a:buNone/>
            </a:pPr>
            <a:endParaRPr lang="en-US" sz="1800" dirty="0"/>
          </a:p>
          <a:p>
            <a:endParaRPr lang="en-US" sz="1800" dirty="0"/>
          </a:p>
          <a:p>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4F6D50B-D9C0-4047-83A5-36014744A2BD}"/>
              </a:ext>
            </a:extLst>
          </p:cNvPr>
          <p:cNvPicPr>
            <a:picLocks noChangeAspect="1"/>
          </p:cNvPicPr>
          <p:nvPr/>
        </p:nvPicPr>
        <p:blipFill rotWithShape="1">
          <a:blip r:embed="rId3"/>
          <a:srcRect l="1672" r="209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9824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ppt_w</p:attrName>
                                        </p:attrNameLst>
                                      </p:cBhvr>
                                      <p:tavLst>
                                        <p:tav tm="0" fmla="#ppt_w*sin(2.5*pi*$)">
                                          <p:val>
                                            <p:fltVal val="0"/>
                                          </p:val>
                                        </p:tav>
                                        <p:tav tm="100000">
                                          <p:val>
                                            <p:fltVal val="1"/>
                                          </p:val>
                                        </p:tav>
                                      </p:tavLst>
                                    </p:anim>
                                    <p:anim calcmode="lin" valueType="num">
                                      <p:cBhvr>
                                        <p:cTn id="9" dur="2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AE3C303-4AC4-4694-94D6-85942F7E07D1}"/>
              </a:ext>
            </a:extLst>
          </p:cNvPr>
          <p:cNvPicPr>
            <a:picLocks noChangeAspect="1"/>
          </p:cNvPicPr>
          <p:nvPr/>
        </p:nvPicPr>
        <p:blipFill rotWithShape="1">
          <a:blip r:embed="rId3"/>
          <a:srcRect t="12959" r="-2" b="3140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6061C925-F79F-4CCC-BAD8-297FF0E0EB73}"/>
              </a:ext>
            </a:extLst>
          </p:cNvPr>
          <p:cNvPicPr>
            <a:picLocks noChangeAspect="1"/>
          </p:cNvPicPr>
          <p:nvPr/>
        </p:nvPicPr>
        <p:blipFill rotWithShape="1">
          <a:blip r:embed="rId4"/>
          <a:srcRect t="24745" r="-2" b="1697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4" name="Freeform: Shape 2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F4C2385-736A-4F2D-B6A8-B2A1A3E0C263}"/>
              </a:ext>
            </a:extLst>
          </p:cNvPr>
          <p:cNvSpPr>
            <a:spLocks noGrp="1"/>
          </p:cNvSpPr>
          <p:nvPr>
            <p:ph type="title"/>
          </p:nvPr>
        </p:nvSpPr>
        <p:spPr>
          <a:xfrm>
            <a:off x="448056" y="859536"/>
            <a:ext cx="4832802" cy="1243584"/>
          </a:xfrm>
        </p:spPr>
        <p:txBody>
          <a:bodyPr>
            <a:normAutofit/>
          </a:bodyPr>
          <a:lstStyle/>
          <a:p>
            <a:r>
              <a:rPr lang="en-US" sz="4000" b="1" dirty="0"/>
              <a:t>Our Customers…</a:t>
            </a:r>
            <a:br>
              <a:rPr lang="en-US" sz="4000" b="1" dirty="0"/>
            </a:br>
            <a:r>
              <a:rPr lang="en-US" sz="4000" b="1" i="1" dirty="0"/>
              <a:t>WHO are they??</a:t>
            </a:r>
          </a:p>
        </p:txBody>
      </p:sp>
      <p:sp>
        <p:nvSpPr>
          <p:cNvPr id="28" name="Rectangle 2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6EBC3C-135B-4D6F-8C0B-E39D8BB9D1A6}"/>
              </a:ext>
            </a:extLst>
          </p:cNvPr>
          <p:cNvSpPr>
            <a:spLocks noGrp="1"/>
          </p:cNvSpPr>
          <p:nvPr>
            <p:ph idx="1"/>
          </p:nvPr>
        </p:nvSpPr>
        <p:spPr>
          <a:xfrm>
            <a:off x="232012" y="2322576"/>
            <a:ext cx="5472752" cy="4000705"/>
          </a:xfrm>
        </p:spPr>
        <p:txBody>
          <a:bodyPr>
            <a:normAutofit fontScale="92500" lnSpcReduction="10000"/>
          </a:bodyPr>
          <a:lstStyle/>
          <a:p>
            <a:pPr>
              <a:buFont typeface="Wingdings" panose="05000000000000000000" pitchFamily="2" charset="2"/>
              <a:buChar char="ü"/>
            </a:pPr>
            <a:r>
              <a:rPr lang="en-US" sz="2400" dirty="0"/>
              <a:t> Participants </a:t>
            </a:r>
          </a:p>
          <a:p>
            <a:pPr>
              <a:buFont typeface="Wingdings" panose="05000000000000000000" pitchFamily="2" charset="2"/>
              <a:buChar char="ü"/>
            </a:pPr>
            <a:r>
              <a:rPr lang="en-US" sz="2400" dirty="0"/>
              <a:t> Participant’s Families</a:t>
            </a:r>
          </a:p>
          <a:p>
            <a:pPr>
              <a:buFont typeface="Wingdings" panose="05000000000000000000" pitchFamily="2" charset="2"/>
              <a:buChar char="ü"/>
            </a:pPr>
            <a:r>
              <a:rPr lang="en-US" sz="2400" dirty="0"/>
              <a:t> Agency Staff/Direct Support Professionals</a:t>
            </a:r>
          </a:p>
          <a:p>
            <a:pPr>
              <a:buFont typeface="Wingdings" panose="05000000000000000000" pitchFamily="2" charset="2"/>
              <a:buChar char="ü"/>
            </a:pPr>
            <a:r>
              <a:rPr lang="en-US" sz="2400" dirty="0"/>
              <a:t> Service Coordinators/Case Managers</a:t>
            </a:r>
          </a:p>
          <a:p>
            <a:pPr marL="0" indent="0">
              <a:buNone/>
            </a:pPr>
            <a:endParaRPr lang="en-US" sz="2200" dirty="0"/>
          </a:p>
          <a:p>
            <a:pPr marL="0" indent="0" algn="ctr">
              <a:buNone/>
            </a:pPr>
            <a:r>
              <a:rPr lang="en-US" sz="2600" b="1" u="sng" dirty="0"/>
              <a:t>All of our customers are our business! </a:t>
            </a:r>
          </a:p>
          <a:p>
            <a:pPr marL="0" indent="0">
              <a:buNone/>
            </a:pPr>
            <a:endParaRPr lang="en-US" sz="2600" b="1" u="sng" dirty="0"/>
          </a:p>
          <a:p>
            <a:pPr marL="0" indent="0" algn="ctr">
              <a:buNone/>
            </a:pPr>
            <a:r>
              <a:rPr lang="en-US" sz="2600" dirty="0"/>
              <a:t>High standards of service differentiate us from our competitors. </a:t>
            </a:r>
            <a:r>
              <a:rPr lang="en-US" sz="2600" i="1" dirty="0"/>
              <a:t>Without our customers, we do not have a business!</a:t>
            </a:r>
          </a:p>
          <a:p>
            <a:pPr marL="0" indent="0">
              <a:buNone/>
            </a:pPr>
            <a:endParaRPr lang="en-US" sz="1900" dirty="0"/>
          </a:p>
        </p:txBody>
      </p:sp>
    </p:spTree>
    <p:extLst>
      <p:ext uri="{BB962C8B-B14F-4D97-AF65-F5344CB8AC3E}">
        <p14:creationId xmlns:p14="http://schemas.microsoft.com/office/powerpoint/2010/main" val="91458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A3D5-30CD-4D1B-AB18-C507A5F04A08}"/>
              </a:ext>
            </a:extLst>
          </p:cNvPr>
          <p:cNvSpPr>
            <a:spLocks noGrp="1"/>
          </p:cNvSpPr>
          <p:nvPr>
            <p:ph type="title"/>
          </p:nvPr>
        </p:nvSpPr>
        <p:spPr>
          <a:xfrm>
            <a:off x="5883971" y="434899"/>
            <a:ext cx="5484233" cy="1505414"/>
          </a:xfrm>
        </p:spPr>
        <p:txBody>
          <a:bodyPr>
            <a:normAutofit/>
          </a:bodyPr>
          <a:lstStyle/>
          <a:p>
            <a:pPr algn="ctr"/>
            <a:r>
              <a:rPr lang="en-US" sz="3400" b="1" dirty="0"/>
              <a:t>Foundations of </a:t>
            </a:r>
            <a:r>
              <a:rPr lang="en-US" sz="3400" b="1" dirty="0">
                <a:solidFill>
                  <a:schemeClr val="accent4">
                    <a:lumMod val="75000"/>
                  </a:schemeClr>
                </a:solidFill>
              </a:rPr>
              <a:t>Gold Standard </a:t>
            </a:r>
            <a:br>
              <a:rPr lang="en-US" sz="3400" b="1" dirty="0">
                <a:solidFill>
                  <a:schemeClr val="accent4">
                    <a:lumMod val="75000"/>
                  </a:schemeClr>
                </a:solidFill>
              </a:rPr>
            </a:br>
            <a:r>
              <a:rPr lang="en-US" sz="3400" b="1" dirty="0"/>
              <a:t>Customer Service</a:t>
            </a:r>
          </a:p>
        </p:txBody>
      </p:sp>
      <p:sp>
        <p:nvSpPr>
          <p:cNvPr id="19" name="Freeform: Shape 18">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404AFE4-CB92-4A27-BDB8-24BA9817724A}"/>
              </a:ext>
            </a:extLst>
          </p:cNvPr>
          <p:cNvPicPr>
            <a:picLocks noChangeAspect="1"/>
          </p:cNvPicPr>
          <p:nvPr/>
        </p:nvPicPr>
        <p:blipFill rotWithShape="1">
          <a:blip r:embed="rId3"/>
          <a:srcRect l="12765" t="915" r="9868" b="4085"/>
          <a:stretch/>
        </p:blipFill>
        <p:spPr>
          <a:xfrm>
            <a:off x="269860" y="619358"/>
            <a:ext cx="4192505" cy="3740769"/>
          </a:xfrm>
          <a:prstGeom prst="rect">
            <a:avLst/>
          </a:prstGeom>
        </p:spPr>
      </p:pic>
      <p:sp>
        <p:nvSpPr>
          <p:cNvPr id="3" name="Content Placeholder 2">
            <a:extLst>
              <a:ext uri="{FF2B5EF4-FFF2-40B4-BE49-F238E27FC236}">
                <a16:creationId xmlns:a16="http://schemas.microsoft.com/office/drawing/2014/main" id="{4DBD5D5A-4125-4075-AA26-1458DE189855}"/>
              </a:ext>
            </a:extLst>
          </p:cNvPr>
          <p:cNvSpPr>
            <a:spLocks noGrp="1"/>
          </p:cNvSpPr>
          <p:nvPr>
            <p:ph idx="1"/>
          </p:nvPr>
        </p:nvSpPr>
        <p:spPr>
          <a:xfrm>
            <a:off x="6053667" y="2279018"/>
            <a:ext cx="5749557" cy="3907178"/>
          </a:xfrm>
        </p:spPr>
        <p:txBody>
          <a:bodyPr anchor="t">
            <a:normAutofit fontScale="92500"/>
          </a:bodyPr>
          <a:lstStyle/>
          <a:p>
            <a:pPr marL="0" indent="0">
              <a:buNone/>
            </a:pPr>
            <a:r>
              <a:rPr lang="en-US" u="sng" dirty="0"/>
              <a:t>Three Key Characteristics:</a:t>
            </a:r>
          </a:p>
          <a:p>
            <a:pPr marL="514350" indent="-514350">
              <a:buAutoNum type="arabicPeriod"/>
            </a:pPr>
            <a:r>
              <a:rPr lang="en-US" b="1" dirty="0"/>
              <a:t>SKILLS </a:t>
            </a:r>
            <a:r>
              <a:rPr lang="en-US" dirty="0"/>
              <a:t>– knowing how to complete all the task within your job function.</a:t>
            </a:r>
          </a:p>
          <a:p>
            <a:pPr marL="514350" indent="-514350">
              <a:buAutoNum type="arabicPeriod"/>
            </a:pPr>
            <a:r>
              <a:rPr lang="en-US" b="1" dirty="0"/>
              <a:t>KNOWLEDGE </a:t>
            </a:r>
            <a:r>
              <a:rPr lang="en-US" dirty="0"/>
              <a:t>– the experience of and lessons learnt from doing your job.</a:t>
            </a:r>
          </a:p>
          <a:p>
            <a:pPr marL="514350" indent="-514350">
              <a:buAutoNum type="arabicPeriod"/>
            </a:pPr>
            <a:r>
              <a:rPr lang="en-US" b="1" dirty="0"/>
              <a:t>ATTITUDE</a:t>
            </a:r>
            <a:r>
              <a:rPr lang="en-US" dirty="0"/>
              <a:t> – the energy, enthusiasm and positive approach you have towards your job and customers.</a:t>
            </a:r>
          </a:p>
        </p:txBody>
      </p:sp>
    </p:spTree>
    <p:extLst>
      <p:ext uri="{BB962C8B-B14F-4D97-AF65-F5344CB8AC3E}">
        <p14:creationId xmlns:p14="http://schemas.microsoft.com/office/powerpoint/2010/main" val="840780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AE37-3141-4BCF-9722-10900C616075}"/>
              </a:ext>
            </a:extLst>
          </p:cNvPr>
          <p:cNvSpPr>
            <a:spLocks noGrp="1"/>
          </p:cNvSpPr>
          <p:nvPr>
            <p:ph type="title"/>
          </p:nvPr>
        </p:nvSpPr>
        <p:spPr>
          <a:xfrm>
            <a:off x="5992427" y="681037"/>
            <a:ext cx="5500723" cy="1765437"/>
          </a:xfrm>
        </p:spPr>
        <p:txBody>
          <a:bodyPr>
            <a:normAutofit/>
          </a:bodyPr>
          <a:lstStyle/>
          <a:p>
            <a:pPr algn="ctr"/>
            <a:r>
              <a:rPr lang="en-US" sz="3700" b="1" dirty="0"/>
              <a:t>The PPWR of </a:t>
            </a:r>
            <a:r>
              <a:rPr lang="en-US" sz="3700" b="1" dirty="0">
                <a:solidFill>
                  <a:schemeClr val="accent4">
                    <a:lumMod val="75000"/>
                  </a:schemeClr>
                </a:solidFill>
              </a:rPr>
              <a:t>Gold Standard</a:t>
            </a:r>
            <a:r>
              <a:rPr lang="en-US" sz="3700" b="1" dirty="0"/>
              <a:t> Customer Service</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C594CB0F-20E7-4555-8181-4DDF5962A185}"/>
              </a:ext>
            </a:extLst>
          </p:cNvPr>
          <p:cNvPicPr>
            <a:picLocks noChangeAspect="1"/>
          </p:cNvPicPr>
          <p:nvPr/>
        </p:nvPicPr>
        <p:blipFill>
          <a:blip r:embed="rId3"/>
          <a:stretch>
            <a:fillRect/>
          </a:stretch>
        </p:blipFill>
        <p:spPr>
          <a:xfrm>
            <a:off x="1480173" y="1523494"/>
            <a:ext cx="3267942" cy="3811011"/>
          </a:xfrm>
          <a:prstGeom prst="rect">
            <a:avLst/>
          </a:prstGeom>
        </p:spPr>
      </p:pic>
      <p:sp>
        <p:nvSpPr>
          <p:cNvPr id="3" name="Content Placeholder 2">
            <a:extLst>
              <a:ext uri="{FF2B5EF4-FFF2-40B4-BE49-F238E27FC236}">
                <a16:creationId xmlns:a16="http://schemas.microsoft.com/office/drawing/2014/main" id="{272813FE-B8B2-49FF-8E65-E9FFC0883ED1}"/>
              </a:ext>
            </a:extLst>
          </p:cNvPr>
          <p:cNvSpPr>
            <a:spLocks noGrp="1"/>
          </p:cNvSpPr>
          <p:nvPr>
            <p:ph idx="1"/>
          </p:nvPr>
        </p:nvSpPr>
        <p:spPr>
          <a:xfrm>
            <a:off x="5911158" y="2246050"/>
            <a:ext cx="5383652" cy="3930913"/>
          </a:xfrm>
        </p:spPr>
        <p:txBody>
          <a:bodyPr>
            <a:normAutofit/>
          </a:bodyPr>
          <a:lstStyle/>
          <a:p>
            <a:pPr marL="0" indent="0" algn="ctr">
              <a:buNone/>
            </a:pPr>
            <a:r>
              <a:rPr lang="en-US" sz="2400" i="1" dirty="0"/>
              <a:t>“We’ve got the PPWR (power)!”</a:t>
            </a:r>
          </a:p>
          <a:p>
            <a:pPr marL="0" indent="0">
              <a:buNone/>
            </a:pPr>
            <a:r>
              <a:rPr lang="en-US" b="1" dirty="0"/>
              <a:t>		P</a:t>
            </a:r>
            <a:r>
              <a:rPr lang="en-US" dirty="0"/>
              <a:t>rofessional</a:t>
            </a:r>
          </a:p>
          <a:p>
            <a:pPr marL="0" indent="0">
              <a:buNone/>
            </a:pPr>
            <a:r>
              <a:rPr lang="en-US" b="1" dirty="0"/>
              <a:t>		P</a:t>
            </a:r>
            <a:r>
              <a:rPr lang="en-US" dirty="0"/>
              <a:t>ersonal</a:t>
            </a:r>
          </a:p>
          <a:p>
            <a:pPr marL="0" indent="0">
              <a:buNone/>
            </a:pPr>
            <a:r>
              <a:rPr lang="en-US" b="1" dirty="0"/>
              <a:t>		W</a:t>
            </a:r>
            <a:r>
              <a:rPr lang="en-US" dirty="0"/>
              <a:t>arm</a:t>
            </a:r>
          </a:p>
          <a:p>
            <a:pPr marL="0" indent="0">
              <a:buNone/>
            </a:pPr>
            <a:r>
              <a:rPr lang="en-US" b="1" dirty="0"/>
              <a:t>		R</a:t>
            </a:r>
            <a:r>
              <a:rPr lang="en-US" dirty="0"/>
              <a:t>esponsive</a:t>
            </a:r>
          </a:p>
          <a:p>
            <a:pPr marL="0" indent="0">
              <a:buNone/>
            </a:pPr>
            <a:endParaRPr lang="en-US" sz="2400" i="1" dirty="0"/>
          </a:p>
          <a:p>
            <a:pPr marL="0" indent="0" algn="ctr">
              <a:buNone/>
            </a:pPr>
            <a:r>
              <a:rPr lang="en-US" sz="2400"/>
              <a:t>Practicing PPWR </a:t>
            </a:r>
            <a:r>
              <a:rPr lang="en-US" sz="2400" dirty="0"/>
              <a:t>will give you the </a:t>
            </a:r>
            <a:r>
              <a:rPr lang="en-US" sz="2400" i="1" dirty="0"/>
              <a:t>power</a:t>
            </a:r>
            <a:r>
              <a:rPr lang="en-US" sz="2400" dirty="0"/>
              <a:t> to deliver exceptional service every time!</a:t>
            </a:r>
          </a:p>
        </p:txBody>
      </p:sp>
    </p:spTree>
    <p:extLst>
      <p:ext uri="{BB962C8B-B14F-4D97-AF65-F5344CB8AC3E}">
        <p14:creationId xmlns:p14="http://schemas.microsoft.com/office/powerpoint/2010/main" val="24700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98DC59-5A57-42DB-B96E-0C018A96CF02}"/>
              </a:ext>
            </a:extLst>
          </p:cNvPr>
          <p:cNvSpPr>
            <a:spLocks noGrp="1"/>
          </p:cNvSpPr>
          <p:nvPr>
            <p:ph type="title"/>
          </p:nvPr>
        </p:nvSpPr>
        <p:spPr>
          <a:xfrm>
            <a:off x="6094105" y="802955"/>
            <a:ext cx="4977976" cy="1454051"/>
          </a:xfrm>
        </p:spPr>
        <p:txBody>
          <a:bodyPr>
            <a:normAutofit/>
          </a:bodyPr>
          <a:lstStyle/>
          <a:p>
            <a:r>
              <a:rPr lang="en-US" b="1" dirty="0">
                <a:solidFill>
                  <a:srgbClr val="000000"/>
                </a:solidFill>
              </a:rPr>
              <a:t>PPWR in Practice</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2D80E0C-4A90-4219-B9DD-A89A28E8490C}"/>
              </a:ext>
            </a:extLst>
          </p:cNvPr>
          <p:cNvPicPr>
            <a:picLocks noChangeAspect="1"/>
          </p:cNvPicPr>
          <p:nvPr/>
        </p:nvPicPr>
        <p:blipFill>
          <a:blip r:embed="rId4"/>
          <a:stretch>
            <a:fillRect/>
          </a:stretch>
        </p:blipFill>
        <p:spPr>
          <a:xfrm>
            <a:off x="106443" y="2257006"/>
            <a:ext cx="4546122" cy="2140987"/>
          </a:xfrm>
          <a:prstGeom prst="rect">
            <a:avLst/>
          </a:prstGeom>
        </p:spPr>
      </p:pic>
      <p:sp>
        <p:nvSpPr>
          <p:cNvPr id="3" name="Content Placeholder 2">
            <a:extLst>
              <a:ext uri="{FF2B5EF4-FFF2-40B4-BE49-F238E27FC236}">
                <a16:creationId xmlns:a16="http://schemas.microsoft.com/office/drawing/2014/main" id="{AC720665-AD76-47D6-831B-3F64ED6FDB43}"/>
              </a:ext>
            </a:extLst>
          </p:cNvPr>
          <p:cNvSpPr>
            <a:spLocks noGrp="1"/>
          </p:cNvSpPr>
          <p:nvPr>
            <p:ph idx="1"/>
          </p:nvPr>
        </p:nvSpPr>
        <p:spPr>
          <a:xfrm>
            <a:off x="6090574" y="1895707"/>
            <a:ext cx="5521418" cy="4159339"/>
          </a:xfrm>
        </p:spPr>
        <p:txBody>
          <a:bodyPr anchor="ctr">
            <a:noAutofit/>
          </a:bodyPr>
          <a:lstStyle/>
          <a:p>
            <a:pPr marL="0" indent="0">
              <a:buNone/>
            </a:pPr>
            <a:r>
              <a:rPr lang="en-US" b="1" u="sng" dirty="0">
                <a:solidFill>
                  <a:srgbClr val="000000"/>
                </a:solidFill>
              </a:rPr>
              <a:t>P</a:t>
            </a:r>
            <a:r>
              <a:rPr lang="en-US" b="1" dirty="0">
                <a:solidFill>
                  <a:srgbClr val="000000"/>
                </a:solidFill>
              </a:rPr>
              <a:t>rofessional Service</a:t>
            </a:r>
          </a:p>
          <a:p>
            <a:pPr>
              <a:buFont typeface="Wingdings" panose="05000000000000000000" pitchFamily="2" charset="2"/>
              <a:buChar char="ü"/>
            </a:pPr>
            <a:r>
              <a:rPr lang="en-US" dirty="0">
                <a:solidFill>
                  <a:srgbClr val="000000"/>
                </a:solidFill>
              </a:rPr>
              <a:t>Knowing our job</a:t>
            </a:r>
          </a:p>
          <a:p>
            <a:pPr>
              <a:buFont typeface="Wingdings" panose="05000000000000000000" pitchFamily="2" charset="2"/>
              <a:buChar char="ü"/>
            </a:pPr>
            <a:r>
              <a:rPr lang="en-US" dirty="0">
                <a:solidFill>
                  <a:srgbClr val="000000"/>
                </a:solidFill>
              </a:rPr>
              <a:t>Following UCP’s standards, procedures &amp; policies </a:t>
            </a:r>
          </a:p>
          <a:p>
            <a:pPr>
              <a:buFont typeface="Wingdings" panose="05000000000000000000" pitchFamily="2" charset="2"/>
              <a:buChar char="ü"/>
            </a:pPr>
            <a:r>
              <a:rPr lang="en-US" dirty="0">
                <a:solidFill>
                  <a:srgbClr val="000000"/>
                </a:solidFill>
              </a:rPr>
              <a:t>How we dress &amp; hygiene standards</a:t>
            </a:r>
          </a:p>
          <a:p>
            <a:pPr>
              <a:buFont typeface="Wingdings" panose="05000000000000000000" pitchFamily="2" charset="2"/>
              <a:buChar char="ü"/>
            </a:pPr>
            <a:r>
              <a:rPr lang="en-US" dirty="0">
                <a:solidFill>
                  <a:srgbClr val="000000"/>
                </a:solidFill>
              </a:rPr>
              <a:t>Keeping a POSITIVE ATTITUDE</a:t>
            </a:r>
          </a:p>
          <a:p>
            <a:pPr>
              <a:buFont typeface="Wingdings" panose="05000000000000000000" pitchFamily="2" charset="2"/>
              <a:buChar char="ü"/>
            </a:pPr>
            <a:r>
              <a:rPr lang="en-US" dirty="0">
                <a:solidFill>
                  <a:srgbClr val="000000"/>
                </a:solidFill>
              </a:rPr>
              <a:t>Taking pride in what we do</a:t>
            </a:r>
          </a:p>
        </p:txBody>
      </p:sp>
    </p:spTree>
    <p:extLst>
      <p:ext uri="{BB962C8B-B14F-4D97-AF65-F5344CB8AC3E}">
        <p14:creationId xmlns:p14="http://schemas.microsoft.com/office/powerpoint/2010/main" val="88606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41D5-935A-481C-A9F9-8F1FA78819F8}"/>
              </a:ext>
            </a:extLst>
          </p:cNvPr>
          <p:cNvSpPr>
            <a:spLocks noGrp="1"/>
          </p:cNvSpPr>
          <p:nvPr>
            <p:ph type="title"/>
          </p:nvPr>
        </p:nvSpPr>
        <p:spPr>
          <a:xfrm>
            <a:off x="4965430" y="629268"/>
            <a:ext cx="6586491" cy="1286160"/>
          </a:xfrm>
        </p:spPr>
        <p:txBody>
          <a:bodyPr anchor="b">
            <a:normAutofit/>
          </a:bodyPr>
          <a:lstStyle/>
          <a:p>
            <a:r>
              <a:rPr lang="en-US" b="1" dirty="0"/>
              <a:t>PPWR in Practice</a:t>
            </a:r>
          </a:p>
        </p:txBody>
      </p:sp>
      <p:pic>
        <p:nvPicPr>
          <p:cNvPr id="4" name="Picture 3">
            <a:extLst>
              <a:ext uri="{FF2B5EF4-FFF2-40B4-BE49-F238E27FC236}">
                <a16:creationId xmlns:a16="http://schemas.microsoft.com/office/drawing/2014/main" id="{07279A76-A0E0-450F-857F-7AC3F55F66DA}"/>
              </a:ext>
            </a:extLst>
          </p:cNvPr>
          <p:cNvPicPr>
            <a:picLocks noChangeAspect="1"/>
          </p:cNvPicPr>
          <p:nvPr/>
        </p:nvPicPr>
        <p:blipFill rotWithShape="1">
          <a:blip r:embed="rId3"/>
          <a:srcRect l="9063" r="6445"/>
          <a:stretch/>
        </p:blipFill>
        <p:spPr>
          <a:xfrm>
            <a:off x="20" y="10"/>
            <a:ext cx="4635571" cy="6857990"/>
          </a:xfrm>
          <a:prstGeom prst="rect">
            <a:avLst/>
          </a:prstGeom>
          <a:effectLst/>
        </p:spPr>
      </p:pic>
      <p:cxnSp>
        <p:nvCxnSpPr>
          <p:cNvPr id="24"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DFFD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4BA60E-D382-47CE-8A6F-6159A87B2802}"/>
              </a:ext>
            </a:extLst>
          </p:cNvPr>
          <p:cNvSpPr>
            <a:spLocks noGrp="1"/>
          </p:cNvSpPr>
          <p:nvPr>
            <p:ph idx="1"/>
          </p:nvPr>
        </p:nvSpPr>
        <p:spPr>
          <a:xfrm>
            <a:off x="4965431" y="2438400"/>
            <a:ext cx="6955223" cy="3785419"/>
          </a:xfrm>
        </p:spPr>
        <p:txBody>
          <a:bodyPr>
            <a:normAutofit/>
          </a:bodyPr>
          <a:lstStyle/>
          <a:p>
            <a:pPr marL="0" indent="0">
              <a:buNone/>
            </a:pPr>
            <a:r>
              <a:rPr lang="en-US" b="1" u="sng" dirty="0"/>
              <a:t>P</a:t>
            </a:r>
            <a:r>
              <a:rPr lang="en-US" b="1" dirty="0"/>
              <a:t>ersonal Service</a:t>
            </a:r>
          </a:p>
          <a:p>
            <a:pPr>
              <a:buFont typeface="Wingdings" panose="05000000000000000000" pitchFamily="2" charset="2"/>
              <a:buChar char="ü"/>
            </a:pPr>
            <a:r>
              <a:rPr lang="en-US" dirty="0"/>
              <a:t>Treating everyone as an individual, with respect and dignity</a:t>
            </a:r>
          </a:p>
          <a:p>
            <a:pPr>
              <a:buFont typeface="Wingdings" panose="05000000000000000000" pitchFamily="2" charset="2"/>
              <a:buChar char="ü"/>
            </a:pPr>
            <a:r>
              <a:rPr lang="en-US" dirty="0"/>
              <a:t>Providing person-centered care</a:t>
            </a:r>
          </a:p>
          <a:p>
            <a:pPr>
              <a:buFont typeface="Wingdings" panose="05000000000000000000" pitchFamily="2" charset="2"/>
              <a:buChar char="ü"/>
            </a:pPr>
            <a:r>
              <a:rPr lang="en-US" dirty="0"/>
              <a:t>Respecting and acknowledging participant’s rights and choices</a:t>
            </a:r>
          </a:p>
          <a:p>
            <a:pPr>
              <a:buFont typeface="Wingdings" panose="05000000000000000000" pitchFamily="2" charset="2"/>
              <a:buChar char="ü"/>
            </a:pPr>
            <a:r>
              <a:rPr lang="en-US" dirty="0"/>
              <a:t>Being kind and compassionate</a:t>
            </a:r>
          </a:p>
          <a:p>
            <a:pPr marL="0" indent="0">
              <a:buNone/>
            </a:pPr>
            <a:endParaRPr lang="en-US" sz="2000" dirty="0"/>
          </a:p>
        </p:txBody>
      </p:sp>
    </p:spTree>
    <p:extLst>
      <p:ext uri="{BB962C8B-B14F-4D97-AF65-F5344CB8AC3E}">
        <p14:creationId xmlns:p14="http://schemas.microsoft.com/office/powerpoint/2010/main" val="1026864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3671</Words>
  <Application>Microsoft Office PowerPoint</Application>
  <PresentationFormat>Widescreen</PresentationFormat>
  <Paragraphs>397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Gold Standard Customer Service</vt:lpstr>
      <vt:lpstr>Training Objectives:</vt:lpstr>
      <vt:lpstr>What exactly is customer service?</vt:lpstr>
      <vt:lpstr>Why does UCP need to have high standards of service?</vt:lpstr>
      <vt:lpstr>Our Customers… WHO are they??</vt:lpstr>
      <vt:lpstr>Foundations of Gold Standard  Customer Service</vt:lpstr>
      <vt:lpstr>The PPWR of Gold Standard Customer Service</vt:lpstr>
      <vt:lpstr>PPWR in Practice</vt:lpstr>
      <vt:lpstr>PPWR in Practice</vt:lpstr>
      <vt:lpstr>PPWR in Practice</vt:lpstr>
      <vt:lpstr>How can I practice PPWR?</vt:lpstr>
      <vt:lpstr>Why are GREETINGS so important?</vt:lpstr>
      <vt:lpstr>Why do we need to OFFER service, instead of waiting to be asked? </vt:lpstr>
      <vt:lpstr>Handling Request Standards – The 5 A’s</vt:lpstr>
      <vt:lpstr>Importance of Asking Effective Questions  </vt:lpstr>
      <vt:lpstr>Importance of Using Effective Questions – Kinds of Questions</vt:lpstr>
      <vt:lpstr>Top 5 Phrases that Anger Customers</vt:lpstr>
      <vt:lpstr>How Not to Say “No”</vt:lpstr>
      <vt:lpstr>How do we handle  angry customers?</vt:lpstr>
      <vt:lpstr>Taking the H.E.A.T.</vt:lpstr>
      <vt:lpstr>Taking the H.E.A.T.</vt:lpstr>
      <vt:lpstr>Taking the H.E.A.T.</vt:lpstr>
      <vt:lpstr>Taking the H.E.A.T.</vt:lpstr>
      <vt:lpstr>Remember, OUR Customers ARE…</vt:lpstr>
      <vt:lpstr>Coping 101 Customer Service can be Stressful</vt:lpstr>
      <vt:lpstr>Customer Service Training Recap:</vt:lpstr>
      <vt:lpstr>Thank YOU for being a Difference-Maker!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Standard Customer Service</dc:title>
  <dc:creator>Beamer, Rebecca</dc:creator>
  <cp:lastModifiedBy>Beamer, Rebecca</cp:lastModifiedBy>
  <cp:revision>6</cp:revision>
  <dcterms:created xsi:type="dcterms:W3CDTF">2020-09-22T14:38:24Z</dcterms:created>
  <dcterms:modified xsi:type="dcterms:W3CDTF">2021-08-13T18:44:05Z</dcterms:modified>
</cp:coreProperties>
</file>