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72" r:id="rId4"/>
    <p:sldId id="269" r:id="rId5"/>
    <p:sldId id="270" r:id="rId6"/>
    <p:sldId id="271" r:id="rId7"/>
    <p:sldId id="276" r:id="rId8"/>
    <p:sldId id="273" r:id="rId9"/>
    <p:sldId id="277" r:id="rId10"/>
    <p:sldId id="274" r:id="rId11"/>
    <p:sldId id="275" r:id="rId12"/>
    <p:sldId id="278" r:id="rId13"/>
    <p:sldId id="262" r:id="rId14"/>
    <p:sldId id="268" r:id="rId15"/>
    <p:sldId id="28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rst, Paul" initials="BP" lastIdx="2" clrIdx="0">
    <p:extLst>
      <p:ext uri="{19B8F6BF-5375-455C-9EA6-DF929625EA0E}">
        <p15:presenceInfo xmlns:p15="http://schemas.microsoft.com/office/powerpoint/2012/main" userId="S::Paul.borst@ucpcentralpa.org::7f14fba8-312b-49d6-8754-7b615f4ef7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0"/>
  </p:normalViewPr>
  <p:slideViewPr>
    <p:cSldViewPr snapToGrid="0">
      <p:cViewPr varScale="1">
        <p:scale>
          <a:sx n="108" d="100"/>
          <a:sy n="108" d="100"/>
        </p:scale>
        <p:origin x="7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61601C-7FC6-441B-8360-E8B459A301CF}" type="datetimeFigureOut">
              <a:rPr lang="en-US" smtClean="0"/>
              <a:t>7/21/2021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98E870-254F-4A2F-8DC2-48DABFDB689A}" type="slidenum">
              <a:rPr lang="en-US" smtClean="0"/>
              <a:t>‹#›</a:t>
            </a:fld>
            <a:endParaRPr lang="en-US"/>
          </a:p>
        </p:txBody>
      </p:sp>
    </p:spTree>
    <p:extLst>
      <p:ext uri="{BB962C8B-B14F-4D97-AF65-F5344CB8AC3E}">
        <p14:creationId xmlns:p14="http://schemas.microsoft.com/office/powerpoint/2010/main" val="4282729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programs operate in conjunction with </a:t>
            </a:r>
            <a:r>
              <a:rPr lang="en-US" dirty="0" err="1"/>
              <a:t>TechOWL</a:t>
            </a:r>
            <a:r>
              <a:rPr lang="en-US" dirty="0"/>
              <a:t> and are paid for by the residents of Pennsylvania.</a:t>
            </a:r>
          </a:p>
        </p:txBody>
      </p:sp>
      <p:sp>
        <p:nvSpPr>
          <p:cNvPr id="4" name="Slide Number Placeholder 3"/>
          <p:cNvSpPr>
            <a:spLocks noGrp="1"/>
          </p:cNvSpPr>
          <p:nvPr>
            <p:ph type="sldNum" sz="quarter" idx="5"/>
          </p:nvPr>
        </p:nvSpPr>
        <p:spPr/>
        <p:txBody>
          <a:bodyPr/>
          <a:lstStyle/>
          <a:p>
            <a:fld id="{AC98E870-254F-4A2F-8DC2-48DABFDB689A}" type="slidenum">
              <a:rPr lang="en-US" smtClean="0"/>
              <a:t>1</a:t>
            </a:fld>
            <a:endParaRPr lang="en-US"/>
          </a:p>
        </p:txBody>
      </p:sp>
    </p:spTree>
    <p:extLst>
      <p:ext uri="{BB962C8B-B14F-4D97-AF65-F5344CB8AC3E}">
        <p14:creationId xmlns:p14="http://schemas.microsoft.com/office/powerpoint/2010/main" val="4169798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Simple pencil grips often help a lot. No grip? Wrap a rubber band around the part of the pencil the fingers grasp.</a:t>
            </a:r>
          </a:p>
        </p:txBody>
      </p:sp>
      <p:sp>
        <p:nvSpPr>
          <p:cNvPr id="4" name="Slide Number Placeholder 3"/>
          <p:cNvSpPr>
            <a:spLocks noGrp="1"/>
          </p:cNvSpPr>
          <p:nvPr>
            <p:ph type="sldNum" sz="quarter" idx="5"/>
          </p:nvPr>
        </p:nvSpPr>
        <p:spPr/>
        <p:txBody>
          <a:bodyPr/>
          <a:lstStyle/>
          <a:p>
            <a:fld id="{AC98E870-254F-4A2F-8DC2-48DABFDB689A}" type="slidenum">
              <a:rPr lang="en-US" smtClean="0"/>
              <a:t>12</a:t>
            </a:fld>
            <a:endParaRPr lang="en-US"/>
          </a:p>
        </p:txBody>
      </p:sp>
    </p:spTree>
    <p:extLst>
      <p:ext uri="{BB962C8B-B14F-4D97-AF65-F5344CB8AC3E}">
        <p14:creationId xmlns:p14="http://schemas.microsoft.com/office/powerpoint/2010/main" val="3020216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note </a:t>
            </a:r>
            <a:r>
              <a:rPr lang="en-US" dirty="0" err="1"/>
              <a:t>ICanConnect</a:t>
            </a:r>
            <a:r>
              <a:rPr lang="en-US" dirty="0"/>
              <a:t>, ILT, and </a:t>
            </a:r>
            <a:r>
              <a:rPr lang="en-US" dirty="0" err="1"/>
              <a:t>AgrAbility</a:t>
            </a:r>
            <a:r>
              <a:rPr lang="en-US" dirty="0"/>
              <a:t> but in-depth detail is not relevant to most new hires.</a:t>
            </a:r>
          </a:p>
        </p:txBody>
      </p:sp>
      <p:sp>
        <p:nvSpPr>
          <p:cNvPr id="4" name="Slide Number Placeholder 3"/>
          <p:cNvSpPr>
            <a:spLocks noGrp="1"/>
          </p:cNvSpPr>
          <p:nvPr>
            <p:ph type="sldNum" sz="quarter" idx="5"/>
          </p:nvPr>
        </p:nvSpPr>
        <p:spPr/>
        <p:txBody>
          <a:bodyPr/>
          <a:lstStyle/>
          <a:p>
            <a:fld id="{AC98E870-254F-4A2F-8DC2-48DABFDB689A}" type="slidenum">
              <a:rPr lang="en-US" smtClean="0"/>
              <a:t>13</a:t>
            </a:fld>
            <a:endParaRPr lang="en-US"/>
          </a:p>
        </p:txBody>
      </p:sp>
    </p:spTree>
    <p:extLst>
      <p:ext uri="{BB962C8B-B14F-4D97-AF65-F5344CB8AC3E}">
        <p14:creationId xmlns:p14="http://schemas.microsoft.com/office/powerpoint/2010/main" val="3746854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Feel free to contact us in the AT department if you have any questions or would like to utilize our services.</a:t>
            </a:r>
          </a:p>
        </p:txBody>
      </p:sp>
      <p:sp>
        <p:nvSpPr>
          <p:cNvPr id="4" name="Slide Number Placeholder 3"/>
          <p:cNvSpPr>
            <a:spLocks noGrp="1"/>
          </p:cNvSpPr>
          <p:nvPr>
            <p:ph type="sldNum" sz="quarter" idx="5"/>
          </p:nvPr>
        </p:nvSpPr>
        <p:spPr/>
        <p:txBody>
          <a:bodyPr/>
          <a:lstStyle/>
          <a:p>
            <a:fld id="{AC98E870-254F-4A2F-8DC2-48DABFDB689A}" type="slidenum">
              <a:rPr lang="en-US" smtClean="0"/>
              <a:t>14</a:t>
            </a:fld>
            <a:endParaRPr lang="en-US"/>
          </a:p>
        </p:txBody>
      </p:sp>
    </p:spTree>
    <p:extLst>
      <p:ext uri="{BB962C8B-B14F-4D97-AF65-F5344CB8AC3E}">
        <p14:creationId xmlns:p14="http://schemas.microsoft.com/office/powerpoint/2010/main" val="1535705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note </a:t>
            </a:r>
            <a:r>
              <a:rPr lang="en-US" dirty="0" err="1"/>
              <a:t>ICanConnect</a:t>
            </a:r>
            <a:r>
              <a:rPr lang="en-US" dirty="0"/>
              <a:t>, ILT, and </a:t>
            </a:r>
            <a:r>
              <a:rPr lang="en-US" dirty="0" err="1"/>
              <a:t>AgrAbility</a:t>
            </a:r>
            <a:r>
              <a:rPr lang="en-US" dirty="0"/>
              <a:t> but in-depth detail is not relevant to most new hires.</a:t>
            </a:r>
          </a:p>
        </p:txBody>
      </p:sp>
      <p:sp>
        <p:nvSpPr>
          <p:cNvPr id="4" name="Slide Number Placeholder 3"/>
          <p:cNvSpPr>
            <a:spLocks noGrp="1"/>
          </p:cNvSpPr>
          <p:nvPr>
            <p:ph type="sldNum" sz="quarter" idx="5"/>
          </p:nvPr>
        </p:nvSpPr>
        <p:spPr/>
        <p:txBody>
          <a:bodyPr/>
          <a:lstStyle/>
          <a:p>
            <a:fld id="{AC98E870-254F-4A2F-8DC2-48DABFDB689A}" type="slidenum">
              <a:rPr lang="en-US" smtClean="0"/>
              <a:t>15</a:t>
            </a:fld>
            <a:endParaRPr lang="en-US"/>
          </a:p>
        </p:txBody>
      </p:sp>
    </p:spTree>
    <p:extLst>
      <p:ext uri="{BB962C8B-B14F-4D97-AF65-F5344CB8AC3E}">
        <p14:creationId xmlns:p14="http://schemas.microsoft.com/office/powerpoint/2010/main" val="1174405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low tech items require no battery or energy source.</a:t>
            </a:r>
          </a:p>
        </p:txBody>
      </p:sp>
      <p:sp>
        <p:nvSpPr>
          <p:cNvPr id="4" name="Slide Number Placeholder 3"/>
          <p:cNvSpPr>
            <a:spLocks noGrp="1"/>
          </p:cNvSpPr>
          <p:nvPr>
            <p:ph type="sldNum" sz="quarter" idx="5"/>
          </p:nvPr>
        </p:nvSpPr>
        <p:spPr/>
        <p:txBody>
          <a:bodyPr/>
          <a:lstStyle/>
          <a:p>
            <a:fld id="{AC98E870-254F-4A2F-8DC2-48DABFDB689A}" type="slidenum">
              <a:rPr lang="en-US" smtClean="0"/>
              <a:t>4</a:t>
            </a:fld>
            <a:endParaRPr lang="en-US"/>
          </a:p>
        </p:txBody>
      </p:sp>
    </p:spTree>
    <p:extLst>
      <p:ext uri="{BB962C8B-B14F-4D97-AF65-F5344CB8AC3E}">
        <p14:creationId xmlns:p14="http://schemas.microsoft.com/office/powerpoint/2010/main" val="1252110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items serve a limited function and are not customizable except for that function. Even though items such as the pen reader are very complex in its design and software, it is considered medium tech due to its limited scope of function.</a:t>
            </a:r>
          </a:p>
        </p:txBody>
      </p:sp>
      <p:sp>
        <p:nvSpPr>
          <p:cNvPr id="4" name="Slide Number Placeholder 3"/>
          <p:cNvSpPr>
            <a:spLocks noGrp="1"/>
          </p:cNvSpPr>
          <p:nvPr>
            <p:ph type="sldNum" sz="quarter" idx="5"/>
          </p:nvPr>
        </p:nvSpPr>
        <p:spPr/>
        <p:txBody>
          <a:bodyPr/>
          <a:lstStyle/>
          <a:p>
            <a:fld id="{AC98E870-254F-4A2F-8DC2-48DABFDB689A}" type="slidenum">
              <a:rPr lang="en-US" smtClean="0"/>
              <a:t>5</a:t>
            </a:fld>
            <a:endParaRPr lang="en-US"/>
          </a:p>
        </p:txBody>
      </p:sp>
    </p:spTree>
    <p:extLst>
      <p:ext uri="{BB962C8B-B14F-4D97-AF65-F5344CB8AC3E}">
        <p14:creationId xmlns:p14="http://schemas.microsoft.com/office/powerpoint/2010/main" val="1957532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items are high customizable through apps and accessibility settings. They can serve a wide variety of uses. You may have noticed that speech devices are on both the medium and high tech lists. If an item is considered a </a:t>
            </a:r>
            <a:r>
              <a:rPr lang="en-US" b="1" dirty="0"/>
              <a:t>dedicated speech device </a:t>
            </a:r>
            <a:r>
              <a:rPr lang="en-US" b="0" dirty="0"/>
              <a:t>then it is medium tech as speech is its only function. If speech is one of many functions, it would be considered high tech. Most commonly this would be a tablet or smart phone with a speech app.</a:t>
            </a:r>
            <a:endParaRPr lang="en-US" dirty="0"/>
          </a:p>
        </p:txBody>
      </p:sp>
      <p:sp>
        <p:nvSpPr>
          <p:cNvPr id="4" name="Slide Number Placeholder 3"/>
          <p:cNvSpPr>
            <a:spLocks noGrp="1"/>
          </p:cNvSpPr>
          <p:nvPr>
            <p:ph type="sldNum" sz="quarter" idx="5"/>
          </p:nvPr>
        </p:nvSpPr>
        <p:spPr/>
        <p:txBody>
          <a:bodyPr/>
          <a:lstStyle/>
          <a:p>
            <a:fld id="{AC98E870-254F-4A2F-8DC2-48DABFDB689A}" type="slidenum">
              <a:rPr lang="en-US" smtClean="0"/>
              <a:t>6</a:t>
            </a:fld>
            <a:endParaRPr lang="en-US"/>
          </a:p>
        </p:txBody>
      </p:sp>
    </p:spTree>
    <p:extLst>
      <p:ext uri="{BB962C8B-B14F-4D97-AF65-F5344CB8AC3E}">
        <p14:creationId xmlns:p14="http://schemas.microsoft.com/office/powerpoint/2010/main" val="4005664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 or text labels on each drawer/cabinet to give Deonte a visual reminder. Works for dressers too to help Deonte put away or choose clothing.</a:t>
            </a:r>
          </a:p>
        </p:txBody>
      </p:sp>
      <p:sp>
        <p:nvSpPr>
          <p:cNvPr id="4" name="Slide Number Placeholder 3"/>
          <p:cNvSpPr>
            <a:spLocks noGrp="1"/>
          </p:cNvSpPr>
          <p:nvPr>
            <p:ph type="sldNum" sz="quarter" idx="5"/>
          </p:nvPr>
        </p:nvSpPr>
        <p:spPr/>
        <p:txBody>
          <a:bodyPr/>
          <a:lstStyle/>
          <a:p>
            <a:fld id="{AC98E870-254F-4A2F-8DC2-48DABFDB689A}" type="slidenum">
              <a:rPr lang="en-US" smtClean="0"/>
              <a:t>7</a:t>
            </a:fld>
            <a:endParaRPr lang="en-US"/>
          </a:p>
        </p:txBody>
      </p:sp>
    </p:spTree>
    <p:extLst>
      <p:ext uri="{BB962C8B-B14F-4D97-AF65-F5344CB8AC3E}">
        <p14:creationId xmlns:p14="http://schemas.microsoft.com/office/powerpoint/2010/main" val="1234951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Printer</a:t>
            </a:r>
          </a:p>
          <a:p>
            <a:pPr marL="228600" indent="-228600">
              <a:buAutoNum type="arabicPeriod"/>
            </a:pPr>
            <a:r>
              <a:rPr lang="en-US" dirty="0"/>
              <a:t>Velcro, adhesive or self-attaching</a:t>
            </a:r>
          </a:p>
          <a:p>
            <a:pPr marL="228600" indent="-228600">
              <a:buAutoNum type="arabicPeriod"/>
            </a:pPr>
            <a:r>
              <a:rPr lang="en-US" dirty="0"/>
              <a:t>Zip ties</a:t>
            </a:r>
          </a:p>
          <a:p>
            <a:pPr marL="228600" indent="-228600">
              <a:buAutoNum type="arabicPeriod"/>
            </a:pPr>
            <a:r>
              <a:rPr lang="en-US" dirty="0"/>
              <a:t>Foam</a:t>
            </a:r>
          </a:p>
          <a:p>
            <a:pPr marL="228600" indent="-228600">
              <a:buAutoNum type="arabicPeriod"/>
            </a:pPr>
            <a:r>
              <a:rPr lang="en-US" dirty="0"/>
              <a:t>Smart devices such at the Amazon Echo, tablets, smart phones, etc.</a:t>
            </a:r>
          </a:p>
          <a:p>
            <a:pPr marL="228600" indent="-228600">
              <a:buAutoNum type="arabicPeriod"/>
            </a:pPr>
            <a:r>
              <a:rPr lang="en-US" dirty="0"/>
              <a:t>White boards/signs/posters, etc.</a:t>
            </a:r>
          </a:p>
          <a:p>
            <a:pPr marL="228600" indent="-228600">
              <a:buAutoNum type="arabicPeriod"/>
            </a:pPr>
            <a:r>
              <a:rPr lang="en-US" dirty="0"/>
              <a:t>Your own creativity.</a:t>
            </a:r>
          </a:p>
        </p:txBody>
      </p:sp>
      <p:sp>
        <p:nvSpPr>
          <p:cNvPr id="4" name="Slide Number Placeholder 3"/>
          <p:cNvSpPr>
            <a:spLocks noGrp="1"/>
          </p:cNvSpPr>
          <p:nvPr>
            <p:ph type="sldNum" sz="quarter" idx="5"/>
          </p:nvPr>
        </p:nvSpPr>
        <p:spPr/>
        <p:txBody>
          <a:bodyPr/>
          <a:lstStyle/>
          <a:p>
            <a:fld id="{AC98E870-254F-4A2F-8DC2-48DABFDB689A}" type="slidenum">
              <a:rPr lang="en-US" smtClean="0"/>
              <a:t>8</a:t>
            </a:fld>
            <a:endParaRPr lang="en-US"/>
          </a:p>
        </p:txBody>
      </p:sp>
    </p:spTree>
    <p:extLst>
      <p:ext uri="{BB962C8B-B14F-4D97-AF65-F5344CB8AC3E}">
        <p14:creationId xmlns:p14="http://schemas.microsoft.com/office/powerpoint/2010/main" val="4176252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 or text labels on each drawer/cabinet to give Deonte a visual reminder. Works for dressers too to help Deonte put away or choose clothing.</a:t>
            </a:r>
          </a:p>
        </p:txBody>
      </p:sp>
      <p:sp>
        <p:nvSpPr>
          <p:cNvPr id="4" name="Slide Number Placeholder 3"/>
          <p:cNvSpPr>
            <a:spLocks noGrp="1"/>
          </p:cNvSpPr>
          <p:nvPr>
            <p:ph type="sldNum" sz="quarter" idx="5"/>
          </p:nvPr>
        </p:nvSpPr>
        <p:spPr/>
        <p:txBody>
          <a:bodyPr/>
          <a:lstStyle/>
          <a:p>
            <a:fld id="{AC98E870-254F-4A2F-8DC2-48DABFDB689A}" type="slidenum">
              <a:rPr lang="en-US" smtClean="0"/>
              <a:t>9</a:t>
            </a:fld>
            <a:endParaRPr lang="en-US"/>
          </a:p>
        </p:txBody>
      </p:sp>
    </p:spTree>
    <p:extLst>
      <p:ext uri="{BB962C8B-B14F-4D97-AF65-F5344CB8AC3E}">
        <p14:creationId xmlns:p14="http://schemas.microsoft.com/office/powerpoint/2010/main" val="1275660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Art easels. Cardboard boxes with slits cut into them. Binder and tape or binder clip.</a:t>
            </a:r>
          </a:p>
        </p:txBody>
      </p:sp>
      <p:sp>
        <p:nvSpPr>
          <p:cNvPr id="4" name="Slide Number Placeholder 3"/>
          <p:cNvSpPr>
            <a:spLocks noGrp="1"/>
          </p:cNvSpPr>
          <p:nvPr>
            <p:ph type="sldNum" sz="quarter" idx="5"/>
          </p:nvPr>
        </p:nvSpPr>
        <p:spPr/>
        <p:txBody>
          <a:bodyPr/>
          <a:lstStyle/>
          <a:p>
            <a:fld id="{AC98E870-254F-4A2F-8DC2-48DABFDB689A}" type="slidenum">
              <a:rPr lang="en-US" smtClean="0"/>
              <a:t>10</a:t>
            </a:fld>
            <a:endParaRPr lang="en-US"/>
          </a:p>
        </p:txBody>
      </p:sp>
    </p:spTree>
    <p:extLst>
      <p:ext uri="{BB962C8B-B14F-4D97-AF65-F5344CB8AC3E}">
        <p14:creationId xmlns:p14="http://schemas.microsoft.com/office/powerpoint/2010/main" val="2929709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Simple pencil grips often help a lot. No grip? Wrap a rubber band around the part of the pencil the fingers grasp.</a:t>
            </a:r>
          </a:p>
        </p:txBody>
      </p:sp>
      <p:sp>
        <p:nvSpPr>
          <p:cNvPr id="4" name="Slide Number Placeholder 3"/>
          <p:cNvSpPr>
            <a:spLocks noGrp="1"/>
          </p:cNvSpPr>
          <p:nvPr>
            <p:ph type="sldNum" sz="quarter" idx="5"/>
          </p:nvPr>
        </p:nvSpPr>
        <p:spPr/>
        <p:txBody>
          <a:bodyPr/>
          <a:lstStyle/>
          <a:p>
            <a:fld id="{AC98E870-254F-4A2F-8DC2-48DABFDB689A}" type="slidenum">
              <a:rPr lang="en-US" smtClean="0"/>
              <a:t>11</a:t>
            </a:fld>
            <a:endParaRPr lang="en-US"/>
          </a:p>
        </p:txBody>
      </p:sp>
    </p:spTree>
    <p:extLst>
      <p:ext uri="{BB962C8B-B14F-4D97-AF65-F5344CB8AC3E}">
        <p14:creationId xmlns:p14="http://schemas.microsoft.com/office/powerpoint/2010/main" val="2055164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CA76-0E05-4043-80CB-03BB31A66A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4C7CF2-E5D6-487F-B440-6831260FD2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DC4265-DDE8-4B14-838B-06BE7C772615}"/>
              </a:ext>
            </a:extLst>
          </p:cNvPr>
          <p:cNvSpPr>
            <a:spLocks noGrp="1"/>
          </p:cNvSpPr>
          <p:nvPr>
            <p:ph type="dt" sz="half" idx="10"/>
          </p:nvPr>
        </p:nvSpPr>
        <p:spPr/>
        <p:txBody>
          <a:bodyPr/>
          <a:lstStyle/>
          <a:p>
            <a:fld id="{5D54B174-3068-47E0-89C8-990059FDEFDC}" type="datetimeFigureOut">
              <a:rPr lang="en-US" smtClean="0"/>
              <a:t>7/21/2021</a:t>
            </a:fld>
            <a:endParaRPr lang="en-US"/>
          </a:p>
        </p:txBody>
      </p:sp>
      <p:sp>
        <p:nvSpPr>
          <p:cNvPr id="5" name="Footer Placeholder 4">
            <a:extLst>
              <a:ext uri="{FF2B5EF4-FFF2-40B4-BE49-F238E27FC236}">
                <a16:creationId xmlns:a16="http://schemas.microsoft.com/office/drawing/2014/main" id="{363456EB-EA79-4DD4-91DE-A7C1C32A5E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3C37AF-C922-4E53-A0C1-685FE7E69BA3}"/>
              </a:ext>
            </a:extLst>
          </p:cNvPr>
          <p:cNvSpPr>
            <a:spLocks noGrp="1"/>
          </p:cNvSpPr>
          <p:nvPr>
            <p:ph type="sldNum" sz="quarter" idx="12"/>
          </p:nvPr>
        </p:nvSpPr>
        <p:spPr/>
        <p:txBody>
          <a:bodyPr/>
          <a:lstStyle/>
          <a:p>
            <a:fld id="{A3CB49B4-71A3-4232-9D36-280764E81666}" type="slidenum">
              <a:rPr lang="en-US" smtClean="0"/>
              <a:t>‹#›</a:t>
            </a:fld>
            <a:endParaRPr lang="en-US"/>
          </a:p>
        </p:txBody>
      </p:sp>
    </p:spTree>
    <p:extLst>
      <p:ext uri="{BB962C8B-B14F-4D97-AF65-F5344CB8AC3E}">
        <p14:creationId xmlns:p14="http://schemas.microsoft.com/office/powerpoint/2010/main" val="1181927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CA8AF-72AB-4D98-AD18-3474735C29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9F58E6-24DE-4A10-B688-3D0592A317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81DF3B-F749-484E-8DAE-117FCD766445}"/>
              </a:ext>
            </a:extLst>
          </p:cNvPr>
          <p:cNvSpPr>
            <a:spLocks noGrp="1"/>
          </p:cNvSpPr>
          <p:nvPr>
            <p:ph type="dt" sz="half" idx="10"/>
          </p:nvPr>
        </p:nvSpPr>
        <p:spPr/>
        <p:txBody>
          <a:bodyPr/>
          <a:lstStyle/>
          <a:p>
            <a:fld id="{5D54B174-3068-47E0-89C8-990059FDEFDC}" type="datetimeFigureOut">
              <a:rPr lang="en-US" smtClean="0"/>
              <a:t>7/21/2021</a:t>
            </a:fld>
            <a:endParaRPr lang="en-US"/>
          </a:p>
        </p:txBody>
      </p:sp>
      <p:sp>
        <p:nvSpPr>
          <p:cNvPr id="5" name="Footer Placeholder 4">
            <a:extLst>
              <a:ext uri="{FF2B5EF4-FFF2-40B4-BE49-F238E27FC236}">
                <a16:creationId xmlns:a16="http://schemas.microsoft.com/office/drawing/2014/main" id="{E3309DA3-1E56-4DD6-8406-C484050BEB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932E2C-8C52-46B4-9397-044D1E78E156}"/>
              </a:ext>
            </a:extLst>
          </p:cNvPr>
          <p:cNvSpPr>
            <a:spLocks noGrp="1"/>
          </p:cNvSpPr>
          <p:nvPr>
            <p:ph type="sldNum" sz="quarter" idx="12"/>
          </p:nvPr>
        </p:nvSpPr>
        <p:spPr/>
        <p:txBody>
          <a:bodyPr/>
          <a:lstStyle/>
          <a:p>
            <a:fld id="{A3CB49B4-71A3-4232-9D36-280764E81666}" type="slidenum">
              <a:rPr lang="en-US" smtClean="0"/>
              <a:t>‹#›</a:t>
            </a:fld>
            <a:endParaRPr lang="en-US"/>
          </a:p>
        </p:txBody>
      </p:sp>
    </p:spTree>
    <p:extLst>
      <p:ext uri="{BB962C8B-B14F-4D97-AF65-F5344CB8AC3E}">
        <p14:creationId xmlns:p14="http://schemas.microsoft.com/office/powerpoint/2010/main" val="2831578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384DF8-37EB-4D8F-94E9-0A66210A3B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859EE4-CC5E-4722-965D-F4C3E2904E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A64DA9-BFA1-460B-A05E-6CD79E31025E}"/>
              </a:ext>
            </a:extLst>
          </p:cNvPr>
          <p:cNvSpPr>
            <a:spLocks noGrp="1"/>
          </p:cNvSpPr>
          <p:nvPr>
            <p:ph type="dt" sz="half" idx="10"/>
          </p:nvPr>
        </p:nvSpPr>
        <p:spPr/>
        <p:txBody>
          <a:bodyPr/>
          <a:lstStyle/>
          <a:p>
            <a:fld id="{5D54B174-3068-47E0-89C8-990059FDEFDC}" type="datetimeFigureOut">
              <a:rPr lang="en-US" smtClean="0"/>
              <a:t>7/21/2021</a:t>
            </a:fld>
            <a:endParaRPr lang="en-US"/>
          </a:p>
        </p:txBody>
      </p:sp>
      <p:sp>
        <p:nvSpPr>
          <p:cNvPr id="5" name="Footer Placeholder 4">
            <a:extLst>
              <a:ext uri="{FF2B5EF4-FFF2-40B4-BE49-F238E27FC236}">
                <a16:creationId xmlns:a16="http://schemas.microsoft.com/office/drawing/2014/main" id="{C903DD32-C17A-498D-B7E3-10113FEB4D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16A97E-0867-4305-BCF6-A46F570248B9}"/>
              </a:ext>
            </a:extLst>
          </p:cNvPr>
          <p:cNvSpPr>
            <a:spLocks noGrp="1"/>
          </p:cNvSpPr>
          <p:nvPr>
            <p:ph type="sldNum" sz="quarter" idx="12"/>
          </p:nvPr>
        </p:nvSpPr>
        <p:spPr/>
        <p:txBody>
          <a:bodyPr/>
          <a:lstStyle/>
          <a:p>
            <a:fld id="{A3CB49B4-71A3-4232-9D36-280764E81666}" type="slidenum">
              <a:rPr lang="en-US" smtClean="0"/>
              <a:t>‹#›</a:t>
            </a:fld>
            <a:endParaRPr lang="en-US"/>
          </a:p>
        </p:txBody>
      </p:sp>
    </p:spTree>
    <p:extLst>
      <p:ext uri="{BB962C8B-B14F-4D97-AF65-F5344CB8AC3E}">
        <p14:creationId xmlns:p14="http://schemas.microsoft.com/office/powerpoint/2010/main" val="1410264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ECB2A-BBB9-4EA8-A91C-B8236B20B2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D1E3BA-DB67-44E3-B4E5-FBF42A76DB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3F45AB-91D1-4E1F-AA8C-B7D04108F684}"/>
              </a:ext>
            </a:extLst>
          </p:cNvPr>
          <p:cNvSpPr>
            <a:spLocks noGrp="1"/>
          </p:cNvSpPr>
          <p:nvPr>
            <p:ph type="dt" sz="half" idx="10"/>
          </p:nvPr>
        </p:nvSpPr>
        <p:spPr/>
        <p:txBody>
          <a:bodyPr/>
          <a:lstStyle/>
          <a:p>
            <a:fld id="{5D54B174-3068-47E0-89C8-990059FDEFDC}" type="datetimeFigureOut">
              <a:rPr lang="en-US" smtClean="0"/>
              <a:t>7/21/2021</a:t>
            </a:fld>
            <a:endParaRPr lang="en-US"/>
          </a:p>
        </p:txBody>
      </p:sp>
      <p:sp>
        <p:nvSpPr>
          <p:cNvPr id="5" name="Footer Placeholder 4">
            <a:extLst>
              <a:ext uri="{FF2B5EF4-FFF2-40B4-BE49-F238E27FC236}">
                <a16:creationId xmlns:a16="http://schemas.microsoft.com/office/drawing/2014/main" id="{46FF801F-F139-410D-8B9F-DC52C089BC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ED0C7D-C5C6-485E-A326-FF07611CC22C}"/>
              </a:ext>
            </a:extLst>
          </p:cNvPr>
          <p:cNvSpPr>
            <a:spLocks noGrp="1"/>
          </p:cNvSpPr>
          <p:nvPr>
            <p:ph type="sldNum" sz="quarter" idx="12"/>
          </p:nvPr>
        </p:nvSpPr>
        <p:spPr/>
        <p:txBody>
          <a:bodyPr/>
          <a:lstStyle/>
          <a:p>
            <a:fld id="{A3CB49B4-71A3-4232-9D36-280764E81666}" type="slidenum">
              <a:rPr lang="en-US" smtClean="0"/>
              <a:t>‹#›</a:t>
            </a:fld>
            <a:endParaRPr lang="en-US"/>
          </a:p>
        </p:txBody>
      </p:sp>
    </p:spTree>
    <p:extLst>
      <p:ext uri="{BB962C8B-B14F-4D97-AF65-F5344CB8AC3E}">
        <p14:creationId xmlns:p14="http://schemas.microsoft.com/office/powerpoint/2010/main" val="3173791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8C438-10A1-4881-BE07-07B96CF138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8F6F49-025B-44DE-8A57-715D3228CB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639EA9-C743-4D50-A730-2E459822783D}"/>
              </a:ext>
            </a:extLst>
          </p:cNvPr>
          <p:cNvSpPr>
            <a:spLocks noGrp="1"/>
          </p:cNvSpPr>
          <p:nvPr>
            <p:ph type="dt" sz="half" idx="10"/>
          </p:nvPr>
        </p:nvSpPr>
        <p:spPr/>
        <p:txBody>
          <a:bodyPr/>
          <a:lstStyle/>
          <a:p>
            <a:fld id="{5D54B174-3068-47E0-89C8-990059FDEFDC}" type="datetimeFigureOut">
              <a:rPr lang="en-US" smtClean="0"/>
              <a:t>7/21/2021</a:t>
            </a:fld>
            <a:endParaRPr lang="en-US"/>
          </a:p>
        </p:txBody>
      </p:sp>
      <p:sp>
        <p:nvSpPr>
          <p:cNvPr id="5" name="Footer Placeholder 4">
            <a:extLst>
              <a:ext uri="{FF2B5EF4-FFF2-40B4-BE49-F238E27FC236}">
                <a16:creationId xmlns:a16="http://schemas.microsoft.com/office/drawing/2014/main" id="{CBDA4CFE-234B-4830-94AC-2128F2E53A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530292-00C8-4480-AC09-BA77409AFEA3}"/>
              </a:ext>
            </a:extLst>
          </p:cNvPr>
          <p:cNvSpPr>
            <a:spLocks noGrp="1"/>
          </p:cNvSpPr>
          <p:nvPr>
            <p:ph type="sldNum" sz="quarter" idx="12"/>
          </p:nvPr>
        </p:nvSpPr>
        <p:spPr/>
        <p:txBody>
          <a:bodyPr/>
          <a:lstStyle/>
          <a:p>
            <a:fld id="{A3CB49B4-71A3-4232-9D36-280764E81666}" type="slidenum">
              <a:rPr lang="en-US" smtClean="0"/>
              <a:t>‹#›</a:t>
            </a:fld>
            <a:endParaRPr lang="en-US"/>
          </a:p>
        </p:txBody>
      </p:sp>
    </p:spTree>
    <p:extLst>
      <p:ext uri="{BB962C8B-B14F-4D97-AF65-F5344CB8AC3E}">
        <p14:creationId xmlns:p14="http://schemas.microsoft.com/office/powerpoint/2010/main" val="48861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1B979-BB70-4E84-A624-E8B24793E8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CC026D-B8B7-4879-B547-B1DC2BAE3A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054FBD-2E58-4733-9A77-AFFC0B7FA0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614B4D-C5B0-4E46-A74D-3EA2AB785AAB}"/>
              </a:ext>
            </a:extLst>
          </p:cNvPr>
          <p:cNvSpPr>
            <a:spLocks noGrp="1"/>
          </p:cNvSpPr>
          <p:nvPr>
            <p:ph type="dt" sz="half" idx="10"/>
          </p:nvPr>
        </p:nvSpPr>
        <p:spPr/>
        <p:txBody>
          <a:bodyPr/>
          <a:lstStyle/>
          <a:p>
            <a:fld id="{5D54B174-3068-47E0-89C8-990059FDEFDC}" type="datetimeFigureOut">
              <a:rPr lang="en-US" smtClean="0"/>
              <a:t>7/21/2021</a:t>
            </a:fld>
            <a:endParaRPr lang="en-US"/>
          </a:p>
        </p:txBody>
      </p:sp>
      <p:sp>
        <p:nvSpPr>
          <p:cNvPr id="6" name="Footer Placeholder 5">
            <a:extLst>
              <a:ext uri="{FF2B5EF4-FFF2-40B4-BE49-F238E27FC236}">
                <a16:creationId xmlns:a16="http://schemas.microsoft.com/office/drawing/2014/main" id="{6CE962C5-7895-4C77-90C5-C416225CB2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E3B206-04FA-4021-B812-855E86D878AD}"/>
              </a:ext>
            </a:extLst>
          </p:cNvPr>
          <p:cNvSpPr>
            <a:spLocks noGrp="1"/>
          </p:cNvSpPr>
          <p:nvPr>
            <p:ph type="sldNum" sz="quarter" idx="12"/>
          </p:nvPr>
        </p:nvSpPr>
        <p:spPr/>
        <p:txBody>
          <a:bodyPr/>
          <a:lstStyle/>
          <a:p>
            <a:fld id="{A3CB49B4-71A3-4232-9D36-280764E81666}" type="slidenum">
              <a:rPr lang="en-US" smtClean="0"/>
              <a:t>‹#›</a:t>
            </a:fld>
            <a:endParaRPr lang="en-US"/>
          </a:p>
        </p:txBody>
      </p:sp>
    </p:spTree>
    <p:extLst>
      <p:ext uri="{BB962C8B-B14F-4D97-AF65-F5344CB8AC3E}">
        <p14:creationId xmlns:p14="http://schemas.microsoft.com/office/powerpoint/2010/main" val="2561511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8C37B-8882-435B-A10A-9BE5F513D8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47E82F-6C29-40BA-AAA2-B98CDEA5CE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6A7F4E-8B2A-475B-833D-B1B963129FA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E885F0-4B57-4824-A1AC-17146B5A5E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A6D2DD-108D-437F-929B-58EA6C6E94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4E7087-BEE4-4E75-9BF1-9DC0499D32E1}"/>
              </a:ext>
            </a:extLst>
          </p:cNvPr>
          <p:cNvSpPr>
            <a:spLocks noGrp="1"/>
          </p:cNvSpPr>
          <p:nvPr>
            <p:ph type="dt" sz="half" idx="10"/>
          </p:nvPr>
        </p:nvSpPr>
        <p:spPr/>
        <p:txBody>
          <a:bodyPr/>
          <a:lstStyle/>
          <a:p>
            <a:fld id="{5D54B174-3068-47E0-89C8-990059FDEFDC}" type="datetimeFigureOut">
              <a:rPr lang="en-US" smtClean="0"/>
              <a:t>7/21/2021</a:t>
            </a:fld>
            <a:endParaRPr lang="en-US"/>
          </a:p>
        </p:txBody>
      </p:sp>
      <p:sp>
        <p:nvSpPr>
          <p:cNvPr id="8" name="Footer Placeholder 7">
            <a:extLst>
              <a:ext uri="{FF2B5EF4-FFF2-40B4-BE49-F238E27FC236}">
                <a16:creationId xmlns:a16="http://schemas.microsoft.com/office/drawing/2014/main" id="{B3C1DA2D-ECE4-4476-8749-158C5129558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A8812CB-778A-44B9-A593-C9D052C05EE1}"/>
              </a:ext>
            </a:extLst>
          </p:cNvPr>
          <p:cNvSpPr>
            <a:spLocks noGrp="1"/>
          </p:cNvSpPr>
          <p:nvPr>
            <p:ph type="sldNum" sz="quarter" idx="12"/>
          </p:nvPr>
        </p:nvSpPr>
        <p:spPr/>
        <p:txBody>
          <a:bodyPr/>
          <a:lstStyle/>
          <a:p>
            <a:fld id="{A3CB49B4-71A3-4232-9D36-280764E81666}" type="slidenum">
              <a:rPr lang="en-US" smtClean="0"/>
              <a:t>‹#›</a:t>
            </a:fld>
            <a:endParaRPr lang="en-US"/>
          </a:p>
        </p:txBody>
      </p:sp>
    </p:spTree>
    <p:extLst>
      <p:ext uri="{BB962C8B-B14F-4D97-AF65-F5344CB8AC3E}">
        <p14:creationId xmlns:p14="http://schemas.microsoft.com/office/powerpoint/2010/main" val="2814668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AC8D0-5660-4095-8F88-B5FBE5705A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E9B5E6-9934-4BE0-8265-62619B24B52C}"/>
              </a:ext>
            </a:extLst>
          </p:cNvPr>
          <p:cNvSpPr>
            <a:spLocks noGrp="1"/>
          </p:cNvSpPr>
          <p:nvPr>
            <p:ph type="dt" sz="half" idx="10"/>
          </p:nvPr>
        </p:nvSpPr>
        <p:spPr/>
        <p:txBody>
          <a:bodyPr/>
          <a:lstStyle/>
          <a:p>
            <a:fld id="{5D54B174-3068-47E0-89C8-990059FDEFDC}" type="datetimeFigureOut">
              <a:rPr lang="en-US" smtClean="0"/>
              <a:t>7/21/2021</a:t>
            </a:fld>
            <a:endParaRPr lang="en-US"/>
          </a:p>
        </p:txBody>
      </p:sp>
      <p:sp>
        <p:nvSpPr>
          <p:cNvPr id="4" name="Footer Placeholder 3">
            <a:extLst>
              <a:ext uri="{FF2B5EF4-FFF2-40B4-BE49-F238E27FC236}">
                <a16:creationId xmlns:a16="http://schemas.microsoft.com/office/drawing/2014/main" id="{534BC4E9-78C6-49E2-9C4A-ABA1615FDB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427677-751E-48F8-99FF-A7B02E681388}"/>
              </a:ext>
            </a:extLst>
          </p:cNvPr>
          <p:cNvSpPr>
            <a:spLocks noGrp="1"/>
          </p:cNvSpPr>
          <p:nvPr>
            <p:ph type="sldNum" sz="quarter" idx="12"/>
          </p:nvPr>
        </p:nvSpPr>
        <p:spPr/>
        <p:txBody>
          <a:bodyPr/>
          <a:lstStyle/>
          <a:p>
            <a:fld id="{A3CB49B4-71A3-4232-9D36-280764E81666}" type="slidenum">
              <a:rPr lang="en-US" smtClean="0"/>
              <a:t>‹#›</a:t>
            </a:fld>
            <a:endParaRPr lang="en-US"/>
          </a:p>
        </p:txBody>
      </p:sp>
    </p:spTree>
    <p:extLst>
      <p:ext uri="{BB962C8B-B14F-4D97-AF65-F5344CB8AC3E}">
        <p14:creationId xmlns:p14="http://schemas.microsoft.com/office/powerpoint/2010/main" val="3081689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D87D83-807F-41E4-961E-4FBC5AD6CAB5}"/>
              </a:ext>
            </a:extLst>
          </p:cNvPr>
          <p:cNvSpPr>
            <a:spLocks noGrp="1"/>
          </p:cNvSpPr>
          <p:nvPr>
            <p:ph type="dt" sz="half" idx="10"/>
          </p:nvPr>
        </p:nvSpPr>
        <p:spPr/>
        <p:txBody>
          <a:bodyPr/>
          <a:lstStyle/>
          <a:p>
            <a:fld id="{5D54B174-3068-47E0-89C8-990059FDEFDC}" type="datetimeFigureOut">
              <a:rPr lang="en-US" smtClean="0"/>
              <a:t>7/21/2021</a:t>
            </a:fld>
            <a:endParaRPr lang="en-US"/>
          </a:p>
        </p:txBody>
      </p:sp>
      <p:sp>
        <p:nvSpPr>
          <p:cNvPr id="3" name="Footer Placeholder 2">
            <a:extLst>
              <a:ext uri="{FF2B5EF4-FFF2-40B4-BE49-F238E27FC236}">
                <a16:creationId xmlns:a16="http://schemas.microsoft.com/office/drawing/2014/main" id="{F0804152-244D-463D-A0DE-481A3C34D9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5E82408-540A-43E5-B8BD-1F52F84E88AA}"/>
              </a:ext>
            </a:extLst>
          </p:cNvPr>
          <p:cNvSpPr>
            <a:spLocks noGrp="1"/>
          </p:cNvSpPr>
          <p:nvPr>
            <p:ph type="sldNum" sz="quarter" idx="12"/>
          </p:nvPr>
        </p:nvSpPr>
        <p:spPr/>
        <p:txBody>
          <a:bodyPr/>
          <a:lstStyle/>
          <a:p>
            <a:fld id="{A3CB49B4-71A3-4232-9D36-280764E81666}" type="slidenum">
              <a:rPr lang="en-US" smtClean="0"/>
              <a:t>‹#›</a:t>
            </a:fld>
            <a:endParaRPr lang="en-US"/>
          </a:p>
        </p:txBody>
      </p:sp>
    </p:spTree>
    <p:extLst>
      <p:ext uri="{BB962C8B-B14F-4D97-AF65-F5344CB8AC3E}">
        <p14:creationId xmlns:p14="http://schemas.microsoft.com/office/powerpoint/2010/main" val="2522748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164D6-625A-431B-9312-B7842828DA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587706-CD6F-4A8E-AD19-7278E4C5D7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405BC4-C5B1-4CF2-B659-7084AA70B3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A91FDB-0E4A-4884-B46F-04E4FDFC4C4C}"/>
              </a:ext>
            </a:extLst>
          </p:cNvPr>
          <p:cNvSpPr>
            <a:spLocks noGrp="1"/>
          </p:cNvSpPr>
          <p:nvPr>
            <p:ph type="dt" sz="half" idx="10"/>
          </p:nvPr>
        </p:nvSpPr>
        <p:spPr/>
        <p:txBody>
          <a:bodyPr/>
          <a:lstStyle/>
          <a:p>
            <a:fld id="{5D54B174-3068-47E0-89C8-990059FDEFDC}" type="datetimeFigureOut">
              <a:rPr lang="en-US" smtClean="0"/>
              <a:t>7/21/2021</a:t>
            </a:fld>
            <a:endParaRPr lang="en-US"/>
          </a:p>
        </p:txBody>
      </p:sp>
      <p:sp>
        <p:nvSpPr>
          <p:cNvPr id="6" name="Footer Placeholder 5">
            <a:extLst>
              <a:ext uri="{FF2B5EF4-FFF2-40B4-BE49-F238E27FC236}">
                <a16:creationId xmlns:a16="http://schemas.microsoft.com/office/drawing/2014/main" id="{4BA12826-C125-416E-8BC8-E186204C3A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294B8F-A661-4BA9-9E2C-EE2D70746877}"/>
              </a:ext>
            </a:extLst>
          </p:cNvPr>
          <p:cNvSpPr>
            <a:spLocks noGrp="1"/>
          </p:cNvSpPr>
          <p:nvPr>
            <p:ph type="sldNum" sz="quarter" idx="12"/>
          </p:nvPr>
        </p:nvSpPr>
        <p:spPr/>
        <p:txBody>
          <a:bodyPr/>
          <a:lstStyle/>
          <a:p>
            <a:fld id="{A3CB49B4-71A3-4232-9D36-280764E81666}" type="slidenum">
              <a:rPr lang="en-US" smtClean="0"/>
              <a:t>‹#›</a:t>
            </a:fld>
            <a:endParaRPr lang="en-US"/>
          </a:p>
        </p:txBody>
      </p:sp>
    </p:spTree>
    <p:extLst>
      <p:ext uri="{BB962C8B-B14F-4D97-AF65-F5344CB8AC3E}">
        <p14:creationId xmlns:p14="http://schemas.microsoft.com/office/powerpoint/2010/main" val="2023634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57858-8B88-4B58-8515-51DE11314A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B8F6B7-CB4A-48A0-9F22-B3D9173FBC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A284B97-2D37-44AE-8124-BDE8828B14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4B2209-058B-43D0-927B-C5D926DB982D}"/>
              </a:ext>
            </a:extLst>
          </p:cNvPr>
          <p:cNvSpPr>
            <a:spLocks noGrp="1"/>
          </p:cNvSpPr>
          <p:nvPr>
            <p:ph type="dt" sz="half" idx="10"/>
          </p:nvPr>
        </p:nvSpPr>
        <p:spPr/>
        <p:txBody>
          <a:bodyPr/>
          <a:lstStyle/>
          <a:p>
            <a:fld id="{5D54B174-3068-47E0-89C8-990059FDEFDC}" type="datetimeFigureOut">
              <a:rPr lang="en-US" smtClean="0"/>
              <a:t>7/21/2021</a:t>
            </a:fld>
            <a:endParaRPr lang="en-US"/>
          </a:p>
        </p:txBody>
      </p:sp>
      <p:sp>
        <p:nvSpPr>
          <p:cNvPr id="6" name="Footer Placeholder 5">
            <a:extLst>
              <a:ext uri="{FF2B5EF4-FFF2-40B4-BE49-F238E27FC236}">
                <a16:creationId xmlns:a16="http://schemas.microsoft.com/office/drawing/2014/main" id="{2F6A93A6-0FF2-4F0A-8344-D5A564EA5C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0EF6B7-74EC-4EC5-B0F0-E295CBCA6904}"/>
              </a:ext>
            </a:extLst>
          </p:cNvPr>
          <p:cNvSpPr>
            <a:spLocks noGrp="1"/>
          </p:cNvSpPr>
          <p:nvPr>
            <p:ph type="sldNum" sz="quarter" idx="12"/>
          </p:nvPr>
        </p:nvSpPr>
        <p:spPr/>
        <p:txBody>
          <a:bodyPr/>
          <a:lstStyle/>
          <a:p>
            <a:fld id="{A3CB49B4-71A3-4232-9D36-280764E81666}" type="slidenum">
              <a:rPr lang="en-US" smtClean="0"/>
              <a:t>‹#›</a:t>
            </a:fld>
            <a:endParaRPr lang="en-US"/>
          </a:p>
        </p:txBody>
      </p:sp>
    </p:spTree>
    <p:extLst>
      <p:ext uri="{BB962C8B-B14F-4D97-AF65-F5344CB8AC3E}">
        <p14:creationId xmlns:p14="http://schemas.microsoft.com/office/powerpoint/2010/main" val="1630183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9C9D9F-D5FF-4C5B-81CC-41270D275D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3CBA05-04C6-47B6-B3C7-410684BC98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072B6C-05C2-4F9F-9F9D-FBC11CB0EA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54B174-3068-47E0-89C8-990059FDEFDC}" type="datetimeFigureOut">
              <a:rPr lang="en-US" smtClean="0"/>
              <a:t>7/21/2021</a:t>
            </a:fld>
            <a:endParaRPr lang="en-US"/>
          </a:p>
        </p:txBody>
      </p:sp>
      <p:sp>
        <p:nvSpPr>
          <p:cNvPr id="5" name="Footer Placeholder 4">
            <a:extLst>
              <a:ext uri="{FF2B5EF4-FFF2-40B4-BE49-F238E27FC236}">
                <a16:creationId xmlns:a16="http://schemas.microsoft.com/office/drawing/2014/main" id="{80E1A6E1-6806-4234-9AFF-2889BF0070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25D2668-1CF6-4E10-ABF3-A21EDD0775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B49B4-71A3-4232-9D36-280764E81666}" type="slidenum">
              <a:rPr lang="en-US" smtClean="0"/>
              <a:t>‹#›</a:t>
            </a:fld>
            <a:endParaRPr lang="en-US"/>
          </a:p>
        </p:txBody>
      </p:sp>
    </p:spTree>
    <p:extLst>
      <p:ext uri="{BB962C8B-B14F-4D97-AF65-F5344CB8AC3E}">
        <p14:creationId xmlns:p14="http://schemas.microsoft.com/office/powerpoint/2010/main" val="1777034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techowlpa.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mailto:ATUCP@ucpcentralpa.org" TargetMode="External"/><Relationship Id="rId5" Type="http://schemas.openxmlformats.org/officeDocument/2006/relationships/hyperlink" Target="https://www.ucpcentralpa.org/services/assistive-technology/" TargetMode="External"/><Relationship Id="rId4" Type="http://schemas.openxmlformats.org/officeDocument/2006/relationships/hyperlink" Target="https://www.facebook.com/ATUCPCentralPA/"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facebook.com/ucpcentralpa/videos/486923888533288/"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3.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6F9E488-0718-4E1E-9D12-26779F606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09BE6F6B-19BD-443C-8FB0-FA45F13F95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9505" cy="6857542"/>
          </a:xfrm>
          <a:custGeom>
            <a:avLst/>
            <a:gdLst>
              <a:gd name="connsiteX0" fmla="*/ 0 w 7539505"/>
              <a:gd name="connsiteY0" fmla="*/ 0 h 6857542"/>
              <a:gd name="connsiteX1" fmla="*/ 6392832 w 7539505"/>
              <a:gd name="connsiteY1" fmla="*/ 0 h 6857542"/>
              <a:gd name="connsiteX2" fmla="*/ 6405479 w 7539505"/>
              <a:gd name="connsiteY2" fmla="*/ 31774 h 6857542"/>
              <a:gd name="connsiteX3" fmla="*/ 7460487 w 7539505"/>
              <a:gd name="connsiteY3" fmla="*/ 2682457 h 6857542"/>
              <a:gd name="connsiteX4" fmla="*/ 7460487 w 7539505"/>
              <a:gd name="connsiteY4" fmla="*/ 3752208 h 6857542"/>
              <a:gd name="connsiteX5" fmla="*/ 6302983 w 7539505"/>
              <a:gd name="connsiteY5" fmla="*/ 6660411 h 6857542"/>
              <a:gd name="connsiteX6" fmla="*/ 6224521 w 7539505"/>
              <a:gd name="connsiteY6" fmla="*/ 6857542 h 6857542"/>
              <a:gd name="connsiteX7" fmla="*/ 0 w 7539505"/>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39505" h="6857542">
                <a:moveTo>
                  <a:pt x="0" y="0"/>
                </a:moveTo>
                <a:lnTo>
                  <a:pt x="6392832" y="0"/>
                </a:lnTo>
                <a:lnTo>
                  <a:pt x="6405479" y="31774"/>
                </a:lnTo>
                <a:cubicBezTo>
                  <a:pt x="7460487" y="2682457"/>
                  <a:pt x="7460487" y="2682457"/>
                  <a:pt x="7460487" y="2682457"/>
                </a:cubicBezTo>
                <a:cubicBezTo>
                  <a:pt x="7565845" y="2988100"/>
                  <a:pt x="7565845" y="3446565"/>
                  <a:pt x="7460487" y="3752208"/>
                </a:cubicBezTo>
                <a:cubicBezTo>
                  <a:pt x="6976500" y="4968215"/>
                  <a:pt x="6598385" y="5918220"/>
                  <a:pt x="6302983" y="6660411"/>
                </a:cubicBezTo>
                <a:lnTo>
                  <a:pt x="6224521"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A1D5397-1D37-459B-AA46-F3A7B39E682F}"/>
              </a:ext>
            </a:extLst>
          </p:cNvPr>
          <p:cNvSpPr>
            <a:spLocks noGrp="1"/>
          </p:cNvSpPr>
          <p:nvPr>
            <p:ph type="ctrTitle"/>
          </p:nvPr>
        </p:nvSpPr>
        <p:spPr>
          <a:xfrm>
            <a:off x="954158" y="-15134"/>
            <a:ext cx="5573478" cy="3683638"/>
          </a:xfrm>
        </p:spPr>
        <p:txBody>
          <a:bodyPr anchor="b">
            <a:normAutofit fontScale="90000"/>
          </a:bodyPr>
          <a:lstStyle/>
          <a:p>
            <a:pPr algn="r"/>
            <a:r>
              <a:rPr lang="en-US" sz="6100" dirty="0">
                <a:solidFill>
                  <a:schemeClr val="bg1"/>
                </a:solidFill>
              </a:rPr>
              <a:t>Introduction to Assistive Technology at UCP of Central PA</a:t>
            </a:r>
          </a:p>
        </p:txBody>
      </p:sp>
      <p:sp>
        <p:nvSpPr>
          <p:cNvPr id="3" name="Subtitle 2">
            <a:extLst>
              <a:ext uri="{FF2B5EF4-FFF2-40B4-BE49-F238E27FC236}">
                <a16:creationId xmlns:a16="http://schemas.microsoft.com/office/drawing/2014/main" id="{D911502D-A01E-4D6F-AB94-48F8F5B65040}"/>
              </a:ext>
            </a:extLst>
          </p:cNvPr>
          <p:cNvSpPr>
            <a:spLocks noGrp="1"/>
          </p:cNvSpPr>
          <p:nvPr>
            <p:ph type="subTitle" idx="1"/>
          </p:nvPr>
        </p:nvSpPr>
        <p:spPr>
          <a:xfrm>
            <a:off x="1255922" y="3920330"/>
            <a:ext cx="5271714" cy="1453825"/>
          </a:xfrm>
        </p:spPr>
        <p:txBody>
          <a:bodyPr anchor="t">
            <a:normAutofit/>
          </a:bodyPr>
          <a:lstStyle/>
          <a:p>
            <a:pPr algn="r"/>
            <a:r>
              <a:rPr lang="en-US" dirty="0">
                <a:solidFill>
                  <a:schemeClr val="bg1"/>
                </a:solidFill>
              </a:rPr>
              <a:t>Assistive Technology Department</a:t>
            </a:r>
          </a:p>
          <a:p>
            <a:pPr algn="r"/>
            <a:r>
              <a:rPr lang="en-US" dirty="0">
                <a:solidFill>
                  <a:schemeClr val="bg1"/>
                </a:solidFill>
              </a:rPr>
              <a:t>UCP of Central PA</a:t>
            </a:r>
          </a:p>
        </p:txBody>
      </p:sp>
      <p:grpSp>
        <p:nvGrpSpPr>
          <p:cNvPr id="14" name="Group 13">
            <a:extLst>
              <a:ext uri="{FF2B5EF4-FFF2-40B4-BE49-F238E27FC236}">
                <a16:creationId xmlns:a16="http://schemas.microsoft.com/office/drawing/2014/main" id="{26B5F537-3960-4E10-AE03-D496B4CD531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0080" y="640080"/>
            <a:ext cx="1128382" cy="847206"/>
            <a:chOff x="5307830" y="325570"/>
            <a:chExt cx="1128382" cy="847206"/>
          </a:xfrm>
        </p:grpSpPr>
        <p:sp>
          <p:nvSpPr>
            <p:cNvPr id="15" name="Freeform 5">
              <a:extLst>
                <a:ext uri="{FF2B5EF4-FFF2-40B4-BE49-F238E27FC236}">
                  <a16:creationId xmlns:a16="http://schemas.microsoft.com/office/drawing/2014/main" id="{4F9A94D1-9FCD-4778-A663-68663B4D3F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6" name="Freeform 5">
              <a:extLst>
                <a:ext uri="{FF2B5EF4-FFF2-40B4-BE49-F238E27FC236}">
                  <a16:creationId xmlns:a16="http://schemas.microsoft.com/office/drawing/2014/main" id="{BB080F40-90BD-4CAA-9447-8DC3FCD0F2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pic>
        <p:nvPicPr>
          <p:cNvPr id="4" name="Picture 3">
            <a:extLst>
              <a:ext uri="{FF2B5EF4-FFF2-40B4-BE49-F238E27FC236}">
                <a16:creationId xmlns:a16="http://schemas.microsoft.com/office/drawing/2014/main" id="{228B8946-F00A-4811-BB66-20B1CF8F632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127122" y="3729071"/>
            <a:ext cx="3440749" cy="1903031"/>
          </a:xfrm>
          <a:prstGeom prst="rect">
            <a:avLst/>
          </a:prstGeom>
        </p:spPr>
      </p:pic>
      <p:sp>
        <p:nvSpPr>
          <p:cNvPr id="7" name="TextBox 6">
            <a:extLst>
              <a:ext uri="{FF2B5EF4-FFF2-40B4-BE49-F238E27FC236}">
                <a16:creationId xmlns:a16="http://schemas.microsoft.com/office/drawing/2014/main" id="{AA7F2E32-BDDC-447C-8620-F8DCCEEC4048}"/>
              </a:ext>
            </a:extLst>
          </p:cNvPr>
          <p:cNvSpPr txBox="1"/>
          <p:nvPr/>
        </p:nvSpPr>
        <p:spPr>
          <a:xfrm>
            <a:off x="0" y="5632102"/>
            <a:ext cx="5783580" cy="923330"/>
          </a:xfrm>
          <a:prstGeom prst="rect">
            <a:avLst/>
          </a:prstGeom>
          <a:noFill/>
        </p:spPr>
        <p:txBody>
          <a:bodyPr wrap="square" rtlCol="0">
            <a:spAutoFit/>
          </a:bodyPr>
          <a:lstStyle/>
          <a:p>
            <a:r>
              <a:rPr lang="en-US" dirty="0">
                <a:solidFill>
                  <a:schemeClr val="bg1"/>
                </a:solidFill>
              </a:rPr>
              <a:t>Serving the following PA counties: Adams, Cumberland, Dauphin, Franklin, Fulton, Huntingdon, Juniata, Lancaster, Lebanon, Mifflin, Perry, and York</a:t>
            </a:r>
          </a:p>
        </p:txBody>
      </p:sp>
      <p:pic>
        <p:nvPicPr>
          <p:cNvPr id="9" name="Picture 8">
            <a:extLst>
              <a:ext uri="{FF2B5EF4-FFF2-40B4-BE49-F238E27FC236}">
                <a16:creationId xmlns:a16="http://schemas.microsoft.com/office/drawing/2014/main" id="{C8E0B6F5-233B-4B86-9E28-9A41C3395B0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0538" y="1225898"/>
            <a:ext cx="3084355" cy="1436202"/>
          </a:xfrm>
          <a:prstGeom prst="rect">
            <a:avLst/>
          </a:prstGeom>
        </p:spPr>
      </p:pic>
    </p:spTree>
    <p:extLst>
      <p:ext uri="{BB962C8B-B14F-4D97-AF65-F5344CB8AC3E}">
        <p14:creationId xmlns:p14="http://schemas.microsoft.com/office/powerpoint/2010/main" val="2378820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6000"/>
            <a:lum/>
          </a:blip>
          <a:srcRect/>
          <a:stretch>
            <a:fillRect t="-14000" b="-1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D8CB1-BF01-4615-A5A8-3A7C278AC214}"/>
              </a:ext>
            </a:extLst>
          </p:cNvPr>
          <p:cNvSpPr>
            <a:spLocks noGrp="1"/>
          </p:cNvSpPr>
          <p:nvPr>
            <p:ph type="title"/>
          </p:nvPr>
        </p:nvSpPr>
        <p:spPr/>
        <p:txBody>
          <a:bodyPr>
            <a:normAutofit/>
          </a:bodyPr>
          <a:lstStyle/>
          <a:p>
            <a:pPr algn="ctr"/>
            <a:r>
              <a:rPr lang="en-US" sz="6000" b="1" dirty="0"/>
              <a:t>Situation:</a:t>
            </a:r>
          </a:p>
        </p:txBody>
      </p:sp>
      <p:sp>
        <p:nvSpPr>
          <p:cNvPr id="3" name="Content Placeholder 2">
            <a:extLst>
              <a:ext uri="{FF2B5EF4-FFF2-40B4-BE49-F238E27FC236}">
                <a16:creationId xmlns:a16="http://schemas.microsoft.com/office/drawing/2014/main" id="{3CB13861-2220-416F-9192-502D67325DFE}"/>
              </a:ext>
            </a:extLst>
          </p:cNvPr>
          <p:cNvSpPr>
            <a:spLocks noGrp="1"/>
          </p:cNvSpPr>
          <p:nvPr>
            <p:ph idx="1"/>
          </p:nvPr>
        </p:nvSpPr>
        <p:spPr/>
        <p:txBody>
          <a:bodyPr>
            <a:normAutofit/>
          </a:bodyPr>
          <a:lstStyle/>
          <a:p>
            <a:pPr marL="0" indent="0">
              <a:buNone/>
            </a:pPr>
            <a:r>
              <a:rPr lang="en-US" dirty="0"/>
              <a:t>James has a spinal cord injury and is unable to hold papers in his hands or bend is head down to read papers laying flat on a table. What kind of device could you use or make to hold up papers for James.   </a:t>
            </a:r>
          </a:p>
          <a:p>
            <a:pPr marL="0" indent="0">
              <a:buNone/>
            </a:pPr>
            <a:endParaRPr lang="en-US" dirty="0"/>
          </a:p>
          <a:p>
            <a:pPr marL="0" indent="0">
              <a:buNone/>
            </a:pPr>
            <a:r>
              <a:rPr lang="en-US" dirty="0"/>
              <a:t>What tech could you use to help James?</a:t>
            </a:r>
          </a:p>
        </p:txBody>
      </p:sp>
    </p:spTree>
    <p:extLst>
      <p:ext uri="{BB962C8B-B14F-4D97-AF65-F5344CB8AC3E}">
        <p14:creationId xmlns:p14="http://schemas.microsoft.com/office/powerpoint/2010/main" val="3832781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6000"/>
            <a:lum/>
          </a:blip>
          <a:srcRect/>
          <a:stretch>
            <a:fillRect t="-14000" b="-1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D8CB1-BF01-4615-A5A8-3A7C278AC214}"/>
              </a:ext>
            </a:extLst>
          </p:cNvPr>
          <p:cNvSpPr>
            <a:spLocks noGrp="1"/>
          </p:cNvSpPr>
          <p:nvPr>
            <p:ph type="title"/>
          </p:nvPr>
        </p:nvSpPr>
        <p:spPr/>
        <p:txBody>
          <a:bodyPr>
            <a:normAutofit/>
          </a:bodyPr>
          <a:lstStyle/>
          <a:p>
            <a:pPr algn="ctr"/>
            <a:r>
              <a:rPr lang="en-US" sz="6000" b="1" dirty="0"/>
              <a:t>Situation:</a:t>
            </a:r>
          </a:p>
        </p:txBody>
      </p:sp>
      <p:sp>
        <p:nvSpPr>
          <p:cNvPr id="3" name="Content Placeholder 2">
            <a:extLst>
              <a:ext uri="{FF2B5EF4-FFF2-40B4-BE49-F238E27FC236}">
                <a16:creationId xmlns:a16="http://schemas.microsoft.com/office/drawing/2014/main" id="{3CB13861-2220-416F-9192-502D67325DFE}"/>
              </a:ext>
            </a:extLst>
          </p:cNvPr>
          <p:cNvSpPr>
            <a:spLocks noGrp="1"/>
          </p:cNvSpPr>
          <p:nvPr>
            <p:ph idx="1"/>
          </p:nvPr>
        </p:nvSpPr>
        <p:spPr/>
        <p:txBody>
          <a:bodyPr>
            <a:normAutofit/>
          </a:bodyPr>
          <a:lstStyle/>
          <a:p>
            <a:pPr marL="0" indent="0">
              <a:buNone/>
            </a:pPr>
            <a:r>
              <a:rPr lang="en-US" dirty="0"/>
              <a:t>Vera is six years old and is starting first grade. Her disability inhibits grasping standard pencils well which makes her handwriting illegible. She is afraid using jumbo pencils or anything too different will be embarrassing for her. </a:t>
            </a:r>
          </a:p>
          <a:p>
            <a:pPr marL="0" indent="0">
              <a:buNone/>
            </a:pPr>
            <a:endParaRPr lang="en-US" dirty="0"/>
          </a:p>
          <a:p>
            <a:pPr marL="0" indent="0">
              <a:buNone/>
            </a:pPr>
            <a:r>
              <a:rPr lang="en-US" dirty="0"/>
              <a:t>What tech could you use to be successful?</a:t>
            </a:r>
          </a:p>
        </p:txBody>
      </p:sp>
    </p:spTree>
    <p:extLst>
      <p:ext uri="{BB962C8B-B14F-4D97-AF65-F5344CB8AC3E}">
        <p14:creationId xmlns:p14="http://schemas.microsoft.com/office/powerpoint/2010/main" val="418792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6000"/>
            <a:lum/>
          </a:blip>
          <a:srcRect/>
          <a:stretch>
            <a:fillRect t="-14000" b="-1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D8CB1-BF01-4615-A5A8-3A7C278AC214}"/>
              </a:ext>
            </a:extLst>
          </p:cNvPr>
          <p:cNvSpPr>
            <a:spLocks noGrp="1"/>
          </p:cNvSpPr>
          <p:nvPr>
            <p:ph type="title"/>
          </p:nvPr>
        </p:nvSpPr>
        <p:spPr/>
        <p:txBody>
          <a:bodyPr>
            <a:normAutofit/>
          </a:bodyPr>
          <a:lstStyle/>
          <a:p>
            <a:pPr algn="ctr"/>
            <a:r>
              <a:rPr lang="en-US" sz="6000" b="1" dirty="0"/>
              <a:t>Situation:</a:t>
            </a:r>
          </a:p>
        </p:txBody>
      </p:sp>
      <p:sp>
        <p:nvSpPr>
          <p:cNvPr id="3" name="Content Placeholder 2">
            <a:extLst>
              <a:ext uri="{FF2B5EF4-FFF2-40B4-BE49-F238E27FC236}">
                <a16:creationId xmlns:a16="http://schemas.microsoft.com/office/drawing/2014/main" id="{3CB13861-2220-416F-9192-502D67325DFE}"/>
              </a:ext>
            </a:extLst>
          </p:cNvPr>
          <p:cNvSpPr>
            <a:spLocks noGrp="1"/>
          </p:cNvSpPr>
          <p:nvPr>
            <p:ph idx="1"/>
          </p:nvPr>
        </p:nvSpPr>
        <p:spPr/>
        <p:txBody>
          <a:bodyPr>
            <a:normAutofit/>
          </a:bodyPr>
          <a:lstStyle/>
          <a:p>
            <a:pPr marL="0" indent="0">
              <a:buNone/>
            </a:pPr>
            <a:r>
              <a:rPr lang="en-US" dirty="0"/>
              <a:t>You work in a home with more than one participant. One of the participants is prone to leaving the home without asking or telling anyone. According to the participant’s ISP, leaving alone is not safe for this participant.</a:t>
            </a:r>
          </a:p>
          <a:p>
            <a:pPr marL="0" indent="0">
              <a:buNone/>
            </a:pPr>
            <a:endParaRPr lang="en-US" dirty="0"/>
          </a:p>
          <a:p>
            <a:pPr marL="0" indent="0">
              <a:buNone/>
            </a:pPr>
            <a:r>
              <a:rPr lang="en-US" dirty="0"/>
              <a:t>What tech could you use to know if someone is leaving?</a:t>
            </a:r>
          </a:p>
          <a:p>
            <a:pPr marL="0" indent="0">
              <a:buNone/>
            </a:pPr>
            <a:endParaRPr lang="en-US" dirty="0"/>
          </a:p>
          <a:p>
            <a:pPr marL="0" indent="0">
              <a:buNone/>
            </a:pPr>
            <a:r>
              <a:rPr lang="en-US" dirty="0"/>
              <a:t>What if you were helping another participant elsewhere?</a:t>
            </a:r>
          </a:p>
        </p:txBody>
      </p:sp>
    </p:spTree>
    <p:extLst>
      <p:ext uri="{BB962C8B-B14F-4D97-AF65-F5344CB8AC3E}">
        <p14:creationId xmlns:p14="http://schemas.microsoft.com/office/powerpoint/2010/main" val="403254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6000"/>
            <a:lum/>
          </a:blip>
          <a:srcRect/>
          <a:stretch>
            <a:fillRect t="-14000" b="-1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D8CB1-BF01-4615-A5A8-3A7C278AC214}"/>
              </a:ext>
            </a:extLst>
          </p:cNvPr>
          <p:cNvSpPr>
            <a:spLocks noGrp="1"/>
          </p:cNvSpPr>
          <p:nvPr>
            <p:ph type="title"/>
          </p:nvPr>
        </p:nvSpPr>
        <p:spPr/>
        <p:txBody>
          <a:bodyPr/>
          <a:lstStyle/>
          <a:p>
            <a:pPr algn="ctr"/>
            <a:r>
              <a:rPr lang="en-US" dirty="0"/>
              <a:t>Our Programs in Conjunction with </a:t>
            </a:r>
            <a:r>
              <a:rPr lang="en-US" dirty="0" err="1"/>
              <a:t>TechOWL</a:t>
            </a:r>
            <a:endParaRPr lang="en-US" dirty="0"/>
          </a:p>
        </p:txBody>
      </p:sp>
      <p:sp>
        <p:nvSpPr>
          <p:cNvPr id="3" name="Content Placeholder 2">
            <a:extLst>
              <a:ext uri="{FF2B5EF4-FFF2-40B4-BE49-F238E27FC236}">
                <a16:creationId xmlns:a16="http://schemas.microsoft.com/office/drawing/2014/main" id="{3CB13861-2220-416F-9192-502D67325DFE}"/>
              </a:ext>
            </a:extLst>
          </p:cNvPr>
          <p:cNvSpPr>
            <a:spLocks noGrp="1"/>
          </p:cNvSpPr>
          <p:nvPr>
            <p:ph idx="1"/>
          </p:nvPr>
        </p:nvSpPr>
        <p:spPr/>
        <p:txBody>
          <a:bodyPr>
            <a:normAutofit fontScale="92500" lnSpcReduction="10000"/>
          </a:bodyPr>
          <a:lstStyle/>
          <a:p>
            <a:r>
              <a:rPr lang="en-US" dirty="0">
                <a:solidFill>
                  <a:srgbClr val="000000"/>
                </a:solidFill>
                <a:latin typeface="Open Sans"/>
              </a:rPr>
              <a:t>Free Assistive Technology Lending Library</a:t>
            </a:r>
          </a:p>
          <a:p>
            <a:pPr lvl="1"/>
            <a:r>
              <a:rPr lang="en-US" b="0" i="0" dirty="0">
                <a:solidFill>
                  <a:srgbClr val="000000"/>
                </a:solidFill>
                <a:effectLst/>
                <a:latin typeface="Open Sans"/>
              </a:rPr>
              <a:t>Nine week loans</a:t>
            </a:r>
          </a:p>
          <a:p>
            <a:pPr lvl="1"/>
            <a:r>
              <a:rPr lang="en-US" b="0" i="0" dirty="0">
                <a:solidFill>
                  <a:srgbClr val="000000"/>
                </a:solidFill>
                <a:effectLst/>
                <a:latin typeface="Open Sans"/>
              </a:rPr>
              <a:t>On site or shipped from central library</a:t>
            </a:r>
          </a:p>
          <a:p>
            <a:pPr lvl="1"/>
            <a:r>
              <a:rPr lang="en-US" dirty="0">
                <a:solidFill>
                  <a:srgbClr val="000000"/>
                </a:solidFill>
                <a:latin typeface="Open Sans"/>
              </a:rPr>
              <a:t>Low, medium, and high-tech equipment</a:t>
            </a:r>
          </a:p>
          <a:p>
            <a:pPr lvl="1"/>
            <a:r>
              <a:rPr lang="en-US" b="0" i="0" dirty="0">
                <a:solidFill>
                  <a:srgbClr val="000000"/>
                </a:solidFill>
                <a:effectLst/>
                <a:latin typeface="Open Sans"/>
              </a:rPr>
              <a:t>Anyon</a:t>
            </a:r>
            <a:r>
              <a:rPr lang="en-US" dirty="0">
                <a:solidFill>
                  <a:srgbClr val="000000"/>
                </a:solidFill>
                <a:latin typeface="Open Sans"/>
              </a:rPr>
              <a:t>e can borrow</a:t>
            </a:r>
            <a:endParaRPr lang="en-US" b="0" i="0" dirty="0">
              <a:solidFill>
                <a:srgbClr val="000000"/>
              </a:solidFill>
              <a:effectLst/>
              <a:latin typeface="Open Sans"/>
            </a:endParaRPr>
          </a:p>
          <a:p>
            <a:r>
              <a:rPr lang="en-US" dirty="0">
                <a:solidFill>
                  <a:srgbClr val="262625"/>
                </a:solidFill>
                <a:latin typeface="Fira Sans"/>
              </a:rPr>
              <a:t>Changing Hands</a:t>
            </a:r>
          </a:p>
          <a:p>
            <a:pPr lvl="1"/>
            <a:r>
              <a:rPr lang="en-US" dirty="0">
                <a:solidFill>
                  <a:srgbClr val="262625"/>
                </a:solidFill>
                <a:latin typeface="Fira Sans"/>
              </a:rPr>
              <a:t>Donation-based</a:t>
            </a:r>
          </a:p>
          <a:p>
            <a:pPr lvl="1"/>
            <a:r>
              <a:rPr lang="en-US" dirty="0">
                <a:solidFill>
                  <a:srgbClr val="262625"/>
                </a:solidFill>
                <a:latin typeface="Fira Sans"/>
              </a:rPr>
              <a:t>Free permanent re-use</a:t>
            </a:r>
          </a:p>
          <a:p>
            <a:pPr lvl="1"/>
            <a:r>
              <a:rPr lang="en-US" dirty="0">
                <a:solidFill>
                  <a:srgbClr val="262625"/>
                </a:solidFill>
                <a:latin typeface="Fira Sans"/>
              </a:rPr>
              <a:t>Anyone can use</a:t>
            </a:r>
          </a:p>
          <a:p>
            <a:r>
              <a:rPr lang="en-US" dirty="0">
                <a:solidFill>
                  <a:srgbClr val="262625"/>
                </a:solidFill>
                <a:latin typeface="Fira Sans"/>
              </a:rPr>
              <a:t>Free Special Phone Program</a:t>
            </a:r>
          </a:p>
          <a:p>
            <a:pPr lvl="1"/>
            <a:r>
              <a:rPr lang="en-US" dirty="0">
                <a:solidFill>
                  <a:srgbClr val="262625"/>
                </a:solidFill>
                <a:latin typeface="Fira Sans"/>
              </a:rPr>
              <a:t>Pennsylvania Residents with disabilities and low income</a:t>
            </a:r>
          </a:p>
          <a:p>
            <a:pPr lvl="1"/>
            <a:r>
              <a:rPr lang="en-US" dirty="0">
                <a:solidFill>
                  <a:srgbClr val="262625"/>
                </a:solidFill>
                <a:latin typeface="Fira Sans"/>
              </a:rPr>
              <a:t>Disabilities such as limited speech, mobility, vision, and hearing.</a:t>
            </a:r>
            <a:endParaRPr lang="en-US" dirty="0"/>
          </a:p>
        </p:txBody>
      </p:sp>
    </p:spTree>
    <p:extLst>
      <p:ext uri="{BB962C8B-B14F-4D97-AF65-F5344CB8AC3E}">
        <p14:creationId xmlns:p14="http://schemas.microsoft.com/office/powerpoint/2010/main" val="3067122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6000"/>
            <a:lum/>
          </a:blip>
          <a:srcRect/>
          <a:stretch>
            <a:fillRect t="-14000" b="-1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D8CB1-BF01-4615-A5A8-3A7C278AC214}"/>
              </a:ext>
            </a:extLst>
          </p:cNvPr>
          <p:cNvSpPr>
            <a:spLocks noGrp="1"/>
          </p:cNvSpPr>
          <p:nvPr>
            <p:ph type="title"/>
          </p:nvPr>
        </p:nvSpPr>
        <p:spPr/>
        <p:txBody>
          <a:bodyPr/>
          <a:lstStyle/>
          <a:p>
            <a:pPr algn="ctr"/>
            <a:r>
              <a:rPr lang="en-US" dirty="0"/>
              <a:t>Learn More About Us</a:t>
            </a:r>
          </a:p>
        </p:txBody>
      </p:sp>
      <p:sp>
        <p:nvSpPr>
          <p:cNvPr id="3" name="Content Placeholder 2">
            <a:extLst>
              <a:ext uri="{FF2B5EF4-FFF2-40B4-BE49-F238E27FC236}">
                <a16:creationId xmlns:a16="http://schemas.microsoft.com/office/drawing/2014/main" id="{3CB13861-2220-416F-9192-502D67325DFE}"/>
              </a:ext>
            </a:extLst>
          </p:cNvPr>
          <p:cNvSpPr>
            <a:spLocks noGrp="1"/>
          </p:cNvSpPr>
          <p:nvPr>
            <p:ph idx="1"/>
          </p:nvPr>
        </p:nvSpPr>
        <p:spPr/>
        <p:txBody>
          <a:bodyPr/>
          <a:lstStyle/>
          <a:p>
            <a:pPr marL="0" indent="0">
              <a:buNone/>
            </a:pPr>
            <a:r>
              <a:rPr lang="en-US" b="0" i="0" dirty="0">
                <a:solidFill>
                  <a:srgbClr val="262625"/>
                </a:solidFill>
                <a:effectLst/>
                <a:latin typeface="Fira Sans"/>
              </a:rPr>
              <a:t>About Us</a:t>
            </a:r>
            <a:endParaRPr lang="en-US" b="0" i="0" dirty="0">
              <a:solidFill>
                <a:srgbClr val="262625"/>
              </a:solidFill>
              <a:effectLst/>
              <a:latin typeface="Fira Sans"/>
              <a:hlinkClick r:id="rId4"/>
            </a:endParaRPr>
          </a:p>
          <a:p>
            <a:r>
              <a:rPr lang="en-US" b="0" i="0" dirty="0">
                <a:solidFill>
                  <a:srgbClr val="262625"/>
                </a:solidFill>
                <a:effectLst/>
                <a:latin typeface="Fira Sans"/>
                <a:hlinkClick r:id="rId4"/>
              </a:rPr>
              <a:t>https://www.facebook.com/ATUCPCentralPA/</a:t>
            </a:r>
            <a:endParaRPr lang="en-US" dirty="0">
              <a:solidFill>
                <a:srgbClr val="262625"/>
              </a:solidFill>
              <a:latin typeface="Fira Sans"/>
            </a:endParaRPr>
          </a:p>
          <a:p>
            <a:r>
              <a:rPr lang="en-US" dirty="0">
                <a:hlinkClick r:id="rId5"/>
              </a:rPr>
              <a:t>https://www.ucpcentralpa.org/services/assistive-technology/</a:t>
            </a:r>
            <a:endParaRPr lang="en-US" dirty="0"/>
          </a:p>
          <a:p>
            <a:r>
              <a:rPr lang="en-US" dirty="0"/>
              <a:t>Email us at </a:t>
            </a:r>
            <a:r>
              <a:rPr lang="en-US" dirty="0">
                <a:hlinkClick r:id="rId6"/>
              </a:rPr>
              <a:t>ATUCP@ucpcentralpa.org</a:t>
            </a:r>
            <a:r>
              <a:rPr lang="en-US" dirty="0"/>
              <a:t> </a:t>
            </a:r>
          </a:p>
          <a:p>
            <a:endParaRPr lang="en-US" dirty="0"/>
          </a:p>
          <a:p>
            <a:pPr marL="0" indent="0">
              <a:buNone/>
            </a:pPr>
            <a:r>
              <a:rPr lang="en-US" dirty="0"/>
              <a:t>More Lending Library and Free Special Phone information</a:t>
            </a:r>
          </a:p>
          <a:p>
            <a:r>
              <a:rPr lang="en-US" dirty="0">
                <a:hlinkClick r:id="rId7"/>
              </a:rPr>
              <a:t>https://techowlpa.org/</a:t>
            </a:r>
            <a:endParaRPr lang="en-US" dirty="0"/>
          </a:p>
          <a:p>
            <a:endParaRPr lang="en-US" dirty="0"/>
          </a:p>
        </p:txBody>
      </p:sp>
    </p:spTree>
    <p:extLst>
      <p:ext uri="{BB962C8B-B14F-4D97-AF65-F5344CB8AC3E}">
        <p14:creationId xmlns:p14="http://schemas.microsoft.com/office/powerpoint/2010/main" val="2234501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6000"/>
            <a:lum/>
          </a:blip>
          <a:srcRect/>
          <a:stretch>
            <a:fillRect t="-14000" b="-1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D8CB1-BF01-4615-A5A8-3A7C278AC214}"/>
              </a:ext>
            </a:extLst>
          </p:cNvPr>
          <p:cNvSpPr>
            <a:spLocks noGrp="1"/>
          </p:cNvSpPr>
          <p:nvPr>
            <p:ph type="title"/>
          </p:nvPr>
        </p:nvSpPr>
        <p:spPr>
          <a:xfrm>
            <a:off x="838200" y="365125"/>
            <a:ext cx="10515600" cy="2067357"/>
          </a:xfrm>
        </p:spPr>
        <p:txBody>
          <a:bodyPr>
            <a:normAutofit/>
          </a:bodyPr>
          <a:lstStyle/>
          <a:p>
            <a:pPr algn="ctr"/>
            <a:r>
              <a:rPr lang="en-US" sz="7200" b="1" dirty="0"/>
              <a:t>Changing Hands </a:t>
            </a:r>
            <a:r>
              <a:rPr lang="en-US" sz="7200" i="1" dirty="0"/>
              <a:t>in action…</a:t>
            </a:r>
            <a:endParaRPr lang="en-US" sz="7200" dirty="0"/>
          </a:p>
        </p:txBody>
      </p:sp>
      <p:sp>
        <p:nvSpPr>
          <p:cNvPr id="3" name="Content Placeholder 2">
            <a:extLst>
              <a:ext uri="{FF2B5EF4-FFF2-40B4-BE49-F238E27FC236}">
                <a16:creationId xmlns:a16="http://schemas.microsoft.com/office/drawing/2014/main" id="{3CB13861-2220-416F-9192-502D67325DFE}"/>
              </a:ext>
            </a:extLst>
          </p:cNvPr>
          <p:cNvSpPr>
            <a:spLocks noGrp="1"/>
          </p:cNvSpPr>
          <p:nvPr>
            <p:ph idx="1"/>
          </p:nvPr>
        </p:nvSpPr>
        <p:spPr>
          <a:xfrm>
            <a:off x="838200" y="2698811"/>
            <a:ext cx="10515600" cy="3478151"/>
          </a:xfrm>
        </p:spPr>
        <p:txBody>
          <a:bodyPr>
            <a:normAutofit/>
          </a:bodyPr>
          <a:lstStyle/>
          <a:p>
            <a:pPr marL="0" indent="0">
              <a:buNone/>
            </a:pPr>
            <a:r>
              <a:rPr lang="en-US" dirty="0">
                <a:hlinkClick r:id="rId4"/>
              </a:rPr>
              <a:t>https://www.facebook.com/ucpcentralpa/videos/486923888533288/</a:t>
            </a:r>
            <a:endParaRPr lang="en-US" dirty="0"/>
          </a:p>
          <a:p>
            <a:pPr marL="0" indent="0" algn="ctr">
              <a:buNone/>
            </a:pPr>
            <a:r>
              <a:rPr lang="en-US" sz="2000" dirty="0"/>
              <a:t>(3-minute video)</a:t>
            </a:r>
          </a:p>
          <a:p>
            <a:pPr marL="0" indent="0">
              <a:buNone/>
            </a:pPr>
            <a:endParaRPr lang="en-US" dirty="0"/>
          </a:p>
        </p:txBody>
      </p:sp>
    </p:spTree>
    <p:extLst>
      <p:ext uri="{BB962C8B-B14F-4D97-AF65-F5344CB8AC3E}">
        <p14:creationId xmlns:p14="http://schemas.microsoft.com/office/powerpoint/2010/main" val="2652900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2D8CB1-BF01-4615-A5A8-3A7C278AC214}"/>
              </a:ext>
            </a:extLst>
          </p:cNvPr>
          <p:cNvSpPr>
            <a:spLocks noGrp="1"/>
          </p:cNvSpPr>
          <p:nvPr>
            <p:ph type="title"/>
          </p:nvPr>
        </p:nvSpPr>
        <p:spPr>
          <a:xfrm>
            <a:off x="1245072" y="1289765"/>
            <a:ext cx="3651101" cy="4270963"/>
          </a:xfrm>
        </p:spPr>
        <p:txBody>
          <a:bodyPr anchor="ctr">
            <a:normAutofit/>
          </a:bodyPr>
          <a:lstStyle/>
          <a:p>
            <a:pPr algn="ctr"/>
            <a:r>
              <a:rPr lang="en-US" sz="5200">
                <a:solidFill>
                  <a:srgbClr val="FFFFFF"/>
                </a:solidFill>
              </a:rPr>
              <a:t>What is Assistive Technology?</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3CB13861-2220-416F-9192-502D67325DFE}"/>
              </a:ext>
            </a:extLst>
          </p:cNvPr>
          <p:cNvSpPr>
            <a:spLocks noGrp="1"/>
          </p:cNvSpPr>
          <p:nvPr>
            <p:ph idx="1"/>
          </p:nvPr>
        </p:nvSpPr>
        <p:spPr>
          <a:xfrm>
            <a:off x="6297233" y="518400"/>
            <a:ext cx="4771607" cy="5837949"/>
          </a:xfrm>
        </p:spPr>
        <p:txBody>
          <a:bodyPr anchor="ctr">
            <a:noAutofit/>
          </a:bodyPr>
          <a:lstStyle/>
          <a:p>
            <a:pPr marL="0" indent="0">
              <a:buNone/>
            </a:pPr>
            <a:r>
              <a:rPr lang="en-US" sz="3600" b="0" i="0" dirty="0">
                <a:solidFill>
                  <a:schemeClr val="tx1">
                    <a:alpha val="80000"/>
                  </a:schemeClr>
                </a:solidFill>
                <a:effectLst/>
                <a:latin typeface="Fira Sans"/>
              </a:rPr>
              <a:t>Assistive technology (AT) is any item, piece of equipment, software program, or product system that is used to increase, maintain, or improve the functional capabilities of persons with disabilities – </a:t>
            </a:r>
            <a:r>
              <a:rPr lang="en-US" sz="3600" b="0" i="0" dirty="0" err="1">
                <a:solidFill>
                  <a:schemeClr val="tx1">
                    <a:alpha val="80000"/>
                  </a:schemeClr>
                </a:solidFill>
                <a:effectLst/>
                <a:latin typeface="Fira Sans"/>
              </a:rPr>
              <a:t>TechOWL</a:t>
            </a:r>
            <a:endParaRPr lang="en-US" sz="3600" b="0" i="0" dirty="0">
              <a:solidFill>
                <a:schemeClr val="tx1">
                  <a:alpha val="80000"/>
                </a:schemeClr>
              </a:solidFill>
              <a:effectLst/>
              <a:latin typeface="Fira Sans"/>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4943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14000" b="-1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2B32F-A46F-443E-80BC-05DB62E35D20}"/>
              </a:ext>
            </a:extLst>
          </p:cNvPr>
          <p:cNvSpPr>
            <a:spLocks noGrp="1"/>
          </p:cNvSpPr>
          <p:nvPr>
            <p:ph type="title"/>
          </p:nvPr>
        </p:nvSpPr>
        <p:spPr/>
        <p:txBody>
          <a:bodyPr>
            <a:normAutofit/>
          </a:bodyPr>
          <a:lstStyle/>
          <a:p>
            <a:pPr algn="ctr"/>
            <a:r>
              <a:rPr lang="en-US" sz="6000" b="1" dirty="0"/>
              <a:t>Types of AT</a:t>
            </a:r>
          </a:p>
        </p:txBody>
      </p:sp>
      <p:graphicFrame>
        <p:nvGraphicFramePr>
          <p:cNvPr id="4" name="Table 4">
            <a:extLst>
              <a:ext uri="{FF2B5EF4-FFF2-40B4-BE49-F238E27FC236}">
                <a16:creationId xmlns:a16="http://schemas.microsoft.com/office/drawing/2014/main" id="{D6350996-06F9-4D2B-9E81-370389E0F3C3}"/>
              </a:ext>
            </a:extLst>
          </p:cNvPr>
          <p:cNvGraphicFramePr>
            <a:graphicFrameLocks noGrp="1"/>
          </p:cNvGraphicFramePr>
          <p:nvPr>
            <p:ph idx="1"/>
            <p:extLst>
              <p:ext uri="{D42A27DB-BD31-4B8C-83A1-F6EECF244321}">
                <p14:modId xmlns:p14="http://schemas.microsoft.com/office/powerpoint/2010/main" val="3741364777"/>
              </p:ext>
            </p:extLst>
          </p:nvPr>
        </p:nvGraphicFramePr>
        <p:xfrm>
          <a:off x="838200" y="1825625"/>
          <a:ext cx="10515597" cy="457200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1149615868"/>
                    </a:ext>
                  </a:extLst>
                </a:gridCol>
                <a:gridCol w="3505199">
                  <a:extLst>
                    <a:ext uri="{9D8B030D-6E8A-4147-A177-3AD203B41FA5}">
                      <a16:colId xmlns:a16="http://schemas.microsoft.com/office/drawing/2014/main" val="3629754213"/>
                    </a:ext>
                  </a:extLst>
                </a:gridCol>
                <a:gridCol w="3505199">
                  <a:extLst>
                    <a:ext uri="{9D8B030D-6E8A-4147-A177-3AD203B41FA5}">
                      <a16:colId xmlns:a16="http://schemas.microsoft.com/office/drawing/2014/main" val="3929795395"/>
                    </a:ext>
                  </a:extLst>
                </a:gridCol>
              </a:tblGrid>
              <a:tr h="370840">
                <a:tc>
                  <a:txBody>
                    <a:bodyPr/>
                    <a:lstStyle/>
                    <a:p>
                      <a:pPr algn="ctr"/>
                      <a:r>
                        <a:rPr lang="en-US" sz="3200" dirty="0">
                          <a:latin typeface="Arial" panose="020B0604020202020204" pitchFamily="34" charset="0"/>
                          <a:cs typeface="Arial" panose="020B0604020202020204" pitchFamily="34" charset="0"/>
                        </a:rPr>
                        <a:t>Low Tech</a:t>
                      </a:r>
                    </a:p>
                  </a:txBody>
                  <a:tcPr/>
                </a:tc>
                <a:tc>
                  <a:txBody>
                    <a:bodyPr/>
                    <a:lstStyle/>
                    <a:p>
                      <a:pPr algn="ctr"/>
                      <a:r>
                        <a:rPr lang="en-US" sz="3200" dirty="0">
                          <a:latin typeface="Arial" panose="020B0604020202020204" pitchFamily="34" charset="0"/>
                          <a:cs typeface="Arial" panose="020B0604020202020204" pitchFamily="34" charset="0"/>
                        </a:rPr>
                        <a:t>Medium Tech</a:t>
                      </a:r>
                    </a:p>
                  </a:txBody>
                  <a:tcPr/>
                </a:tc>
                <a:tc>
                  <a:txBody>
                    <a:bodyPr/>
                    <a:lstStyle/>
                    <a:p>
                      <a:pPr algn="ctr"/>
                      <a:r>
                        <a:rPr lang="en-US" sz="3200" dirty="0">
                          <a:latin typeface="Arial" panose="020B0604020202020204" pitchFamily="34" charset="0"/>
                          <a:cs typeface="Arial" panose="020B0604020202020204" pitchFamily="34" charset="0"/>
                        </a:rPr>
                        <a:t>High Tech</a:t>
                      </a:r>
                    </a:p>
                  </a:txBody>
                  <a:tcPr/>
                </a:tc>
                <a:extLst>
                  <a:ext uri="{0D108BD9-81ED-4DB2-BD59-A6C34878D82A}">
                    <a16:rowId xmlns:a16="http://schemas.microsoft.com/office/drawing/2014/main" val="2657744088"/>
                  </a:ext>
                </a:extLst>
              </a:tr>
              <a:tr h="370840">
                <a:tc>
                  <a:txBody>
                    <a:bodyPr/>
                    <a:lstStyle/>
                    <a:p>
                      <a:pPr marL="285750" indent="-285750" algn="l">
                        <a:buFont typeface="Arial" panose="020B0604020202020204" pitchFamily="34" charset="0"/>
                        <a:buChar char="•"/>
                      </a:pPr>
                      <a:r>
                        <a:rPr lang="en-US" sz="3200" dirty="0">
                          <a:latin typeface="Arial" panose="020B0604020202020204" pitchFamily="34" charset="0"/>
                          <a:cs typeface="Arial" panose="020B0604020202020204" pitchFamily="34" charset="0"/>
                        </a:rPr>
                        <a:t>No electronics or programming </a:t>
                      </a:r>
                    </a:p>
                    <a:p>
                      <a:pPr marL="285750" indent="-285750" algn="l">
                        <a:buFont typeface="Arial" panose="020B0604020202020204" pitchFamily="34" charset="0"/>
                        <a:buChar char="•"/>
                      </a:pPr>
                      <a:r>
                        <a:rPr lang="en-US" sz="3200" dirty="0">
                          <a:latin typeface="Arial" panose="020B0604020202020204" pitchFamily="34" charset="0"/>
                          <a:cs typeface="Arial" panose="020B0604020202020204" pitchFamily="34" charset="0"/>
                        </a:rPr>
                        <a:t>Usually cheapest</a:t>
                      </a:r>
                    </a:p>
                    <a:p>
                      <a:pPr marL="285750" indent="-285750" algn="l">
                        <a:buFont typeface="Arial" panose="020B0604020202020204" pitchFamily="34" charset="0"/>
                        <a:buChar char="•"/>
                      </a:pPr>
                      <a:r>
                        <a:rPr lang="en-US" sz="3200" dirty="0">
                          <a:latin typeface="Arial" panose="020B0604020202020204" pitchFamily="34" charset="0"/>
                          <a:cs typeface="Arial" panose="020B0604020202020204" pitchFamily="34" charset="0"/>
                        </a:rPr>
                        <a:t>very limited functions</a:t>
                      </a:r>
                    </a:p>
                    <a:p>
                      <a:pPr marL="285750" indent="-285750" algn="l">
                        <a:buFont typeface="Arial" panose="020B0604020202020204" pitchFamily="34" charset="0"/>
                        <a:buChar char="•"/>
                      </a:pPr>
                      <a:r>
                        <a:rPr lang="en-US" sz="3200" dirty="0">
                          <a:latin typeface="Arial" panose="020B0604020202020204" pitchFamily="34" charset="0"/>
                          <a:cs typeface="Arial" panose="020B0604020202020204" pitchFamily="34" charset="0"/>
                        </a:rPr>
                        <a:t>Typically easiest to make and use </a:t>
                      </a:r>
                    </a:p>
                  </a:txBody>
                  <a:tcPr/>
                </a:tc>
                <a:tc>
                  <a:txBody>
                    <a:bodyPr/>
                    <a:lstStyle/>
                    <a:p>
                      <a:pPr marL="285750" indent="-285750" algn="l">
                        <a:buFont typeface="Arial" panose="020B0604020202020204" pitchFamily="34" charset="0"/>
                        <a:buChar char="•"/>
                      </a:pPr>
                      <a:r>
                        <a:rPr lang="en-US" sz="3200" dirty="0">
                          <a:latin typeface="Arial" panose="020B0604020202020204" pitchFamily="34" charset="0"/>
                          <a:cs typeface="Arial" panose="020B0604020202020204" pitchFamily="34" charset="0"/>
                        </a:rPr>
                        <a:t>Preprogrammed</a:t>
                      </a:r>
                    </a:p>
                    <a:p>
                      <a:pPr marL="285750" indent="-285750" algn="l">
                        <a:buFont typeface="Arial" panose="020B0604020202020204" pitchFamily="34" charset="0"/>
                        <a:buChar char="•"/>
                      </a:pPr>
                      <a:r>
                        <a:rPr lang="en-US" sz="3200" dirty="0">
                          <a:latin typeface="Arial" panose="020B0604020202020204" pitchFamily="34" charset="0"/>
                          <a:cs typeface="Arial" panose="020B0604020202020204" pitchFamily="34" charset="0"/>
                        </a:rPr>
                        <a:t>Limited or no customization</a:t>
                      </a:r>
                    </a:p>
                    <a:p>
                      <a:pPr marL="0" indent="0" algn="l">
                        <a:buFont typeface="Arial" panose="020B0604020202020204" pitchFamily="34" charset="0"/>
                        <a:buNone/>
                      </a:pPr>
                      <a:endParaRPr lang="en-US" sz="3200" dirty="0">
                        <a:latin typeface="Arial" panose="020B0604020202020204" pitchFamily="34" charset="0"/>
                        <a:cs typeface="Arial" panose="020B0604020202020204" pitchFamily="34" charset="0"/>
                      </a:endParaRPr>
                    </a:p>
                  </a:txBody>
                  <a:tcPr/>
                </a:tc>
                <a:tc>
                  <a:txBody>
                    <a:bodyPr/>
                    <a:lstStyle/>
                    <a:p>
                      <a:pPr marL="285750" indent="-285750" algn="l">
                        <a:buFont typeface="Arial" panose="020B0604020202020204" pitchFamily="34" charset="0"/>
                        <a:buChar char="•"/>
                      </a:pPr>
                      <a:r>
                        <a:rPr lang="en-US" sz="3200" dirty="0">
                          <a:latin typeface="Arial" panose="020B0604020202020204" pitchFamily="34" charset="0"/>
                          <a:cs typeface="Arial" panose="020B0604020202020204" pitchFamily="34" charset="0"/>
                        </a:rPr>
                        <a:t>Highly customizable</a:t>
                      </a:r>
                    </a:p>
                    <a:p>
                      <a:pPr marL="285750" indent="-285750" algn="l">
                        <a:buFont typeface="Arial" panose="020B0604020202020204" pitchFamily="34" charset="0"/>
                        <a:buChar char="•"/>
                      </a:pPr>
                      <a:r>
                        <a:rPr lang="en-US" sz="3200" dirty="0">
                          <a:latin typeface="Arial" panose="020B0604020202020204" pitchFamily="34" charset="0"/>
                          <a:cs typeface="Arial" panose="020B0604020202020204" pitchFamily="34" charset="0"/>
                        </a:rPr>
                        <a:t>Multifunctional</a:t>
                      </a:r>
                    </a:p>
                    <a:p>
                      <a:pPr marL="285750" indent="-285750" algn="l">
                        <a:buFont typeface="Arial" panose="020B0604020202020204" pitchFamily="34" charset="0"/>
                        <a:buChar char="•"/>
                      </a:pPr>
                      <a:r>
                        <a:rPr lang="en-US" sz="3200" dirty="0">
                          <a:latin typeface="Arial" panose="020B0604020202020204" pitchFamily="34" charset="0"/>
                          <a:cs typeface="Arial" panose="020B0604020202020204" pitchFamily="34" charset="0"/>
                        </a:rPr>
                        <a:t>Typically more expensive</a:t>
                      </a:r>
                    </a:p>
                  </a:txBody>
                  <a:tcPr/>
                </a:tc>
                <a:extLst>
                  <a:ext uri="{0D108BD9-81ED-4DB2-BD59-A6C34878D82A}">
                    <a16:rowId xmlns:a16="http://schemas.microsoft.com/office/drawing/2014/main" val="244774940"/>
                  </a:ext>
                </a:extLst>
              </a:tr>
            </a:tbl>
          </a:graphicData>
        </a:graphic>
      </p:graphicFrame>
    </p:spTree>
    <p:extLst>
      <p:ext uri="{BB962C8B-B14F-4D97-AF65-F5344CB8AC3E}">
        <p14:creationId xmlns:p14="http://schemas.microsoft.com/office/powerpoint/2010/main" val="3466396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6000"/>
            <a:lum/>
          </a:blip>
          <a:srcRect/>
          <a:stretch>
            <a:fillRect t="-14000" b="-1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D8CB1-BF01-4615-A5A8-3A7C278AC214}"/>
              </a:ext>
            </a:extLst>
          </p:cNvPr>
          <p:cNvSpPr>
            <a:spLocks noGrp="1"/>
          </p:cNvSpPr>
          <p:nvPr>
            <p:ph type="title"/>
          </p:nvPr>
        </p:nvSpPr>
        <p:spPr/>
        <p:txBody>
          <a:bodyPr/>
          <a:lstStyle/>
          <a:p>
            <a:pPr algn="ctr"/>
            <a:r>
              <a:rPr lang="en-US" dirty="0"/>
              <a:t>Low Tech – No electronics, limited</a:t>
            </a:r>
          </a:p>
        </p:txBody>
      </p:sp>
      <p:sp>
        <p:nvSpPr>
          <p:cNvPr id="6" name="AutoShape 2" descr="Noise reduction earmuffs">
            <a:extLst>
              <a:ext uri="{FF2B5EF4-FFF2-40B4-BE49-F238E27FC236}">
                <a16:creationId xmlns:a16="http://schemas.microsoft.com/office/drawing/2014/main" id="{6DD33FFF-7A85-4CAB-A627-7F8ADFE692C9}"/>
              </a:ext>
            </a:extLst>
          </p:cNvPr>
          <p:cNvSpPr>
            <a:spLocks noChangeAspect="1" noChangeArrowheads="1"/>
          </p:cNvSpPr>
          <p:nvPr/>
        </p:nvSpPr>
        <p:spPr bwMode="auto">
          <a:xfrm>
            <a:off x="4905375" y="2238375"/>
            <a:ext cx="2381250" cy="2381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Noise reduction earmuffs">
            <a:extLst>
              <a:ext uri="{FF2B5EF4-FFF2-40B4-BE49-F238E27FC236}">
                <a16:creationId xmlns:a16="http://schemas.microsoft.com/office/drawing/2014/main" id="{248945B4-62D1-4251-86D9-2DD6E7FA1DDB}"/>
              </a:ext>
            </a:extLst>
          </p:cNvPr>
          <p:cNvSpPr>
            <a:spLocks noChangeAspect="1" noChangeArrowheads="1"/>
          </p:cNvSpPr>
          <p:nvPr/>
        </p:nvSpPr>
        <p:spPr bwMode="auto">
          <a:xfrm>
            <a:off x="5057775" y="2390775"/>
            <a:ext cx="2381250" cy="2381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descr="Black headphones that cover the ears to block sound.">
            <a:extLst>
              <a:ext uri="{FF2B5EF4-FFF2-40B4-BE49-F238E27FC236}">
                <a16:creationId xmlns:a16="http://schemas.microsoft.com/office/drawing/2014/main" id="{8400ED45-8536-4AE5-AB93-8834F7714274}"/>
              </a:ext>
            </a:extLst>
          </p:cNvPr>
          <p:cNvPicPr>
            <a:picLocks noChangeAspect="1"/>
          </p:cNvPicPr>
          <p:nvPr/>
        </p:nvPicPr>
        <p:blipFill>
          <a:blip r:embed="rId4"/>
          <a:stretch>
            <a:fillRect/>
          </a:stretch>
        </p:blipFill>
        <p:spPr>
          <a:xfrm>
            <a:off x="838200" y="1447143"/>
            <a:ext cx="1407289" cy="1887263"/>
          </a:xfrm>
          <a:prstGeom prst="rect">
            <a:avLst/>
          </a:prstGeom>
        </p:spPr>
      </p:pic>
      <p:sp>
        <p:nvSpPr>
          <p:cNvPr id="9" name="TextBox 8">
            <a:extLst>
              <a:ext uri="{FF2B5EF4-FFF2-40B4-BE49-F238E27FC236}">
                <a16:creationId xmlns:a16="http://schemas.microsoft.com/office/drawing/2014/main" id="{746F9D23-06D2-48AD-AE81-636CEA356058}"/>
              </a:ext>
            </a:extLst>
          </p:cNvPr>
          <p:cNvSpPr txBox="1"/>
          <p:nvPr/>
        </p:nvSpPr>
        <p:spPr>
          <a:xfrm>
            <a:off x="662722" y="3258234"/>
            <a:ext cx="1758244" cy="646331"/>
          </a:xfrm>
          <a:prstGeom prst="rect">
            <a:avLst/>
          </a:prstGeom>
          <a:noFill/>
        </p:spPr>
        <p:txBody>
          <a:bodyPr wrap="square" rtlCol="0">
            <a:spAutoFit/>
          </a:bodyPr>
          <a:lstStyle/>
          <a:p>
            <a:pPr algn="ctr"/>
            <a:r>
              <a:rPr lang="en-US" dirty="0"/>
              <a:t>Noise reduction headphones</a:t>
            </a:r>
          </a:p>
        </p:txBody>
      </p:sp>
      <p:pic>
        <p:nvPicPr>
          <p:cNvPr id="11" name="Picture 10" descr="A black triangular pillow holding a tablet device at an angle. ">
            <a:extLst>
              <a:ext uri="{FF2B5EF4-FFF2-40B4-BE49-F238E27FC236}">
                <a16:creationId xmlns:a16="http://schemas.microsoft.com/office/drawing/2014/main" id="{4C0C4BE9-00D6-4451-AC66-33370CA9C0A2}"/>
              </a:ext>
            </a:extLst>
          </p:cNvPr>
          <p:cNvPicPr>
            <a:picLocks noChangeAspect="1"/>
          </p:cNvPicPr>
          <p:nvPr/>
        </p:nvPicPr>
        <p:blipFill>
          <a:blip r:embed="rId5"/>
          <a:stretch>
            <a:fillRect/>
          </a:stretch>
        </p:blipFill>
        <p:spPr>
          <a:xfrm>
            <a:off x="3289074" y="1677380"/>
            <a:ext cx="2619375" cy="1743075"/>
          </a:xfrm>
          <a:prstGeom prst="rect">
            <a:avLst/>
          </a:prstGeom>
        </p:spPr>
      </p:pic>
      <p:sp>
        <p:nvSpPr>
          <p:cNvPr id="12" name="TextBox 11">
            <a:extLst>
              <a:ext uri="{FF2B5EF4-FFF2-40B4-BE49-F238E27FC236}">
                <a16:creationId xmlns:a16="http://schemas.microsoft.com/office/drawing/2014/main" id="{CF6F1E3E-FB7D-4D15-8402-7B54F02AADDA}"/>
              </a:ext>
            </a:extLst>
          </p:cNvPr>
          <p:cNvSpPr txBox="1"/>
          <p:nvPr/>
        </p:nvSpPr>
        <p:spPr>
          <a:xfrm>
            <a:off x="3339420" y="3396733"/>
            <a:ext cx="2569029" cy="369332"/>
          </a:xfrm>
          <a:prstGeom prst="rect">
            <a:avLst/>
          </a:prstGeom>
          <a:noFill/>
        </p:spPr>
        <p:txBody>
          <a:bodyPr wrap="square" rtlCol="0">
            <a:spAutoFit/>
          </a:bodyPr>
          <a:lstStyle/>
          <a:p>
            <a:pPr algn="ctr"/>
            <a:r>
              <a:rPr lang="en-US" dirty="0"/>
              <a:t>Wedge pillow</a:t>
            </a:r>
          </a:p>
        </p:txBody>
      </p:sp>
      <p:pic>
        <p:nvPicPr>
          <p:cNvPr id="13" name="Picture 12" descr="Pictured is a person's hand through the side of a mug. The person is able to hold the mug without grasping it.">
            <a:extLst>
              <a:ext uri="{FF2B5EF4-FFF2-40B4-BE49-F238E27FC236}">
                <a16:creationId xmlns:a16="http://schemas.microsoft.com/office/drawing/2014/main" id="{8DB70203-7CFE-410C-9B2B-380456DD510C}"/>
              </a:ext>
            </a:extLst>
          </p:cNvPr>
          <p:cNvPicPr>
            <a:picLocks noChangeAspect="1"/>
          </p:cNvPicPr>
          <p:nvPr/>
        </p:nvPicPr>
        <p:blipFill rotWithShape="1">
          <a:blip r:embed="rId6"/>
          <a:srcRect l="18875" t="13298" r="20000" b="15066"/>
          <a:stretch/>
        </p:blipFill>
        <p:spPr>
          <a:xfrm>
            <a:off x="6629064" y="1439029"/>
            <a:ext cx="1690679" cy="1981426"/>
          </a:xfrm>
          <a:prstGeom prst="rect">
            <a:avLst/>
          </a:prstGeom>
        </p:spPr>
      </p:pic>
      <p:sp>
        <p:nvSpPr>
          <p:cNvPr id="14" name="TextBox 13">
            <a:extLst>
              <a:ext uri="{FF2B5EF4-FFF2-40B4-BE49-F238E27FC236}">
                <a16:creationId xmlns:a16="http://schemas.microsoft.com/office/drawing/2014/main" id="{B94B975B-B01A-4D9B-9BC2-A949714FEE50}"/>
              </a:ext>
            </a:extLst>
          </p:cNvPr>
          <p:cNvSpPr txBox="1"/>
          <p:nvPr/>
        </p:nvSpPr>
        <p:spPr>
          <a:xfrm>
            <a:off x="6517486" y="3396733"/>
            <a:ext cx="1875372" cy="646331"/>
          </a:xfrm>
          <a:prstGeom prst="rect">
            <a:avLst/>
          </a:prstGeom>
          <a:noFill/>
        </p:spPr>
        <p:txBody>
          <a:bodyPr wrap="square" rtlCol="0">
            <a:spAutoFit/>
          </a:bodyPr>
          <a:lstStyle/>
          <a:p>
            <a:pPr algn="ctr"/>
            <a:r>
              <a:rPr lang="en-US" dirty="0"/>
              <a:t>Easy Grip Mugs/utensils</a:t>
            </a:r>
          </a:p>
        </p:txBody>
      </p:sp>
      <p:pic>
        <p:nvPicPr>
          <p:cNvPr id="15" name="Picture 14" descr="Pictured is a long bent pole at one end is a grip with a lever. When the lever is pulled, the hand at the other end of the pole closes to grab something.">
            <a:extLst>
              <a:ext uri="{FF2B5EF4-FFF2-40B4-BE49-F238E27FC236}">
                <a16:creationId xmlns:a16="http://schemas.microsoft.com/office/drawing/2014/main" id="{D63D2809-7BE4-42D1-9401-0524E7AB2F79}"/>
              </a:ext>
            </a:extLst>
          </p:cNvPr>
          <p:cNvPicPr>
            <a:picLocks noChangeAspect="1"/>
          </p:cNvPicPr>
          <p:nvPr/>
        </p:nvPicPr>
        <p:blipFill>
          <a:blip r:embed="rId7"/>
          <a:stretch>
            <a:fillRect/>
          </a:stretch>
        </p:blipFill>
        <p:spPr>
          <a:xfrm>
            <a:off x="8990012" y="1680225"/>
            <a:ext cx="2516188" cy="1748775"/>
          </a:xfrm>
          <a:prstGeom prst="rect">
            <a:avLst/>
          </a:prstGeom>
        </p:spPr>
      </p:pic>
      <p:sp>
        <p:nvSpPr>
          <p:cNvPr id="16" name="TextBox 15">
            <a:extLst>
              <a:ext uri="{FF2B5EF4-FFF2-40B4-BE49-F238E27FC236}">
                <a16:creationId xmlns:a16="http://schemas.microsoft.com/office/drawing/2014/main" id="{A259A673-FA08-4690-AE30-2B0358865240}"/>
              </a:ext>
            </a:extLst>
          </p:cNvPr>
          <p:cNvSpPr txBox="1"/>
          <p:nvPr/>
        </p:nvSpPr>
        <p:spPr>
          <a:xfrm>
            <a:off x="8990012" y="3420455"/>
            <a:ext cx="2539266" cy="369332"/>
          </a:xfrm>
          <a:prstGeom prst="rect">
            <a:avLst/>
          </a:prstGeom>
          <a:noFill/>
        </p:spPr>
        <p:txBody>
          <a:bodyPr wrap="square" rtlCol="0">
            <a:spAutoFit/>
          </a:bodyPr>
          <a:lstStyle/>
          <a:p>
            <a:pPr algn="ctr"/>
            <a:r>
              <a:rPr lang="en-US" dirty="0" err="1"/>
              <a:t>Reachers</a:t>
            </a:r>
            <a:endParaRPr lang="en-US" dirty="0"/>
          </a:p>
        </p:txBody>
      </p:sp>
      <p:pic>
        <p:nvPicPr>
          <p:cNvPr id="17" name="Picture 16">
            <a:extLst>
              <a:ext uri="{FF2B5EF4-FFF2-40B4-BE49-F238E27FC236}">
                <a16:creationId xmlns:a16="http://schemas.microsoft.com/office/drawing/2014/main" id="{CB9560C1-D519-4C0E-A386-4C659CFA3F98}"/>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2074585" y="4000356"/>
            <a:ext cx="1588586" cy="1820333"/>
          </a:xfrm>
          <a:prstGeom prst="rect">
            <a:avLst/>
          </a:prstGeom>
        </p:spPr>
      </p:pic>
      <p:sp>
        <p:nvSpPr>
          <p:cNvPr id="18" name="TextBox 17">
            <a:extLst>
              <a:ext uri="{FF2B5EF4-FFF2-40B4-BE49-F238E27FC236}">
                <a16:creationId xmlns:a16="http://schemas.microsoft.com/office/drawing/2014/main" id="{F209E5D1-868E-40A1-9C23-B9C6C31BAA71}"/>
              </a:ext>
            </a:extLst>
          </p:cNvPr>
          <p:cNvSpPr txBox="1"/>
          <p:nvPr/>
        </p:nvSpPr>
        <p:spPr>
          <a:xfrm>
            <a:off x="1684326" y="5715656"/>
            <a:ext cx="2427111" cy="369332"/>
          </a:xfrm>
          <a:prstGeom prst="rect">
            <a:avLst/>
          </a:prstGeom>
          <a:noFill/>
        </p:spPr>
        <p:txBody>
          <a:bodyPr wrap="square" rtlCol="0">
            <a:spAutoFit/>
          </a:bodyPr>
          <a:lstStyle/>
          <a:p>
            <a:pPr algn="ctr"/>
            <a:r>
              <a:rPr lang="en-US" dirty="0"/>
              <a:t>Wheelchairs</a:t>
            </a:r>
          </a:p>
        </p:txBody>
      </p:sp>
      <p:pic>
        <p:nvPicPr>
          <p:cNvPr id="19" name="Picture 18">
            <a:extLst>
              <a:ext uri="{FF2B5EF4-FFF2-40B4-BE49-F238E27FC236}">
                <a16:creationId xmlns:a16="http://schemas.microsoft.com/office/drawing/2014/main" id="{F59CCEFC-C2C0-4F9C-8649-14B8CB681B56}"/>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4586533" y="4043065"/>
            <a:ext cx="3475197" cy="1995756"/>
          </a:xfrm>
          <a:prstGeom prst="rect">
            <a:avLst/>
          </a:prstGeom>
        </p:spPr>
      </p:pic>
      <p:sp>
        <p:nvSpPr>
          <p:cNvPr id="20" name="TextBox 19">
            <a:extLst>
              <a:ext uri="{FF2B5EF4-FFF2-40B4-BE49-F238E27FC236}">
                <a16:creationId xmlns:a16="http://schemas.microsoft.com/office/drawing/2014/main" id="{7D3734A5-8503-48C6-B188-7D3817A584E5}"/>
              </a:ext>
            </a:extLst>
          </p:cNvPr>
          <p:cNvSpPr txBox="1"/>
          <p:nvPr/>
        </p:nvSpPr>
        <p:spPr>
          <a:xfrm>
            <a:off x="5128267" y="6038821"/>
            <a:ext cx="2427111" cy="369332"/>
          </a:xfrm>
          <a:prstGeom prst="rect">
            <a:avLst/>
          </a:prstGeom>
          <a:noFill/>
        </p:spPr>
        <p:txBody>
          <a:bodyPr wrap="square" rtlCol="0">
            <a:spAutoFit/>
          </a:bodyPr>
          <a:lstStyle/>
          <a:p>
            <a:pPr algn="ctr"/>
            <a:r>
              <a:rPr lang="en-US" dirty="0"/>
              <a:t>Pictures</a:t>
            </a:r>
          </a:p>
        </p:txBody>
      </p:sp>
      <p:pic>
        <p:nvPicPr>
          <p:cNvPr id="21" name="Picture 20" descr="A horizontal white box about the size of a sheet of paper with two white shelves sticking of vertically one behind the other. On the front shelf is a smart phone taking a picture of a piece of paper clipped to the back shelf.">
            <a:extLst>
              <a:ext uri="{FF2B5EF4-FFF2-40B4-BE49-F238E27FC236}">
                <a16:creationId xmlns:a16="http://schemas.microsoft.com/office/drawing/2014/main" id="{0BEDB0C5-2957-450B-A1D1-B7954F077BAE}"/>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8712344" y="3904565"/>
            <a:ext cx="1932757" cy="1873418"/>
          </a:xfrm>
          <a:prstGeom prst="rect">
            <a:avLst/>
          </a:prstGeom>
        </p:spPr>
      </p:pic>
      <p:sp>
        <p:nvSpPr>
          <p:cNvPr id="22" name="TextBox 21" descr="Pictured is a white box about the size of a piece of paper and 1 inch thick laying flat on a table. Two plastic shelves rise perpendicular into the air, one behind the other. On the front shelf is a smartphone with the camera on. On the rear shelf is set a document for scanning.">
            <a:extLst>
              <a:ext uri="{FF2B5EF4-FFF2-40B4-BE49-F238E27FC236}">
                <a16:creationId xmlns:a16="http://schemas.microsoft.com/office/drawing/2014/main" id="{5B2E150E-8852-4229-824B-9C7B92811FC2}"/>
              </a:ext>
            </a:extLst>
          </p:cNvPr>
          <p:cNvSpPr txBox="1"/>
          <p:nvPr/>
        </p:nvSpPr>
        <p:spPr>
          <a:xfrm>
            <a:off x="8356090" y="5777983"/>
            <a:ext cx="2643881" cy="369332"/>
          </a:xfrm>
          <a:prstGeom prst="rect">
            <a:avLst/>
          </a:prstGeom>
          <a:noFill/>
        </p:spPr>
        <p:txBody>
          <a:bodyPr wrap="square" rtlCol="0">
            <a:spAutoFit/>
          </a:bodyPr>
          <a:lstStyle/>
          <a:p>
            <a:pPr algn="ctr"/>
            <a:r>
              <a:rPr lang="en-US" dirty="0"/>
              <a:t>Mounts and holders</a:t>
            </a:r>
          </a:p>
        </p:txBody>
      </p:sp>
    </p:spTree>
    <p:extLst>
      <p:ext uri="{BB962C8B-B14F-4D97-AF65-F5344CB8AC3E}">
        <p14:creationId xmlns:p14="http://schemas.microsoft.com/office/powerpoint/2010/main" val="200150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4" grpId="0"/>
      <p:bldP spid="16" grpId="0"/>
      <p:bldP spid="18" grpId="0"/>
      <p:bldP spid="20"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6000"/>
            <a:lum/>
          </a:blip>
          <a:srcRect/>
          <a:stretch>
            <a:fillRect t="-14000" b="-1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D8CB1-BF01-4615-A5A8-3A7C278AC214}"/>
              </a:ext>
            </a:extLst>
          </p:cNvPr>
          <p:cNvSpPr>
            <a:spLocks noGrp="1"/>
          </p:cNvSpPr>
          <p:nvPr>
            <p:ph type="title"/>
          </p:nvPr>
        </p:nvSpPr>
        <p:spPr/>
        <p:txBody>
          <a:bodyPr/>
          <a:lstStyle/>
          <a:p>
            <a:pPr algn="ctr"/>
            <a:r>
              <a:rPr lang="en-US" dirty="0"/>
              <a:t>Medium Tech- Pre-programmed, limited</a:t>
            </a:r>
          </a:p>
        </p:txBody>
      </p:sp>
      <p:sp>
        <p:nvSpPr>
          <p:cNvPr id="6" name="AutoShape 2" descr="Noise reduction earmuffs">
            <a:extLst>
              <a:ext uri="{FF2B5EF4-FFF2-40B4-BE49-F238E27FC236}">
                <a16:creationId xmlns:a16="http://schemas.microsoft.com/office/drawing/2014/main" id="{6DD33FFF-7A85-4CAB-A627-7F8ADFE692C9}"/>
              </a:ext>
            </a:extLst>
          </p:cNvPr>
          <p:cNvSpPr>
            <a:spLocks noChangeAspect="1" noChangeArrowheads="1"/>
          </p:cNvSpPr>
          <p:nvPr/>
        </p:nvSpPr>
        <p:spPr bwMode="auto">
          <a:xfrm>
            <a:off x="4905375" y="2238375"/>
            <a:ext cx="2381250" cy="2381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Noise reduction earmuffs">
            <a:extLst>
              <a:ext uri="{FF2B5EF4-FFF2-40B4-BE49-F238E27FC236}">
                <a16:creationId xmlns:a16="http://schemas.microsoft.com/office/drawing/2014/main" id="{248945B4-62D1-4251-86D9-2DD6E7FA1DDB}"/>
              </a:ext>
            </a:extLst>
          </p:cNvPr>
          <p:cNvSpPr>
            <a:spLocks noChangeAspect="1" noChangeArrowheads="1"/>
          </p:cNvSpPr>
          <p:nvPr/>
        </p:nvSpPr>
        <p:spPr bwMode="auto">
          <a:xfrm>
            <a:off x="5057775" y="2390775"/>
            <a:ext cx="2381250" cy="2381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descr="Pictured is a black phone with extra large buttons and a small lit LED screen displaying the date, time, and Caller ID.">
            <a:extLst>
              <a:ext uri="{FF2B5EF4-FFF2-40B4-BE49-F238E27FC236}">
                <a16:creationId xmlns:a16="http://schemas.microsoft.com/office/drawing/2014/main" id="{8400ED45-8536-4AE5-AB93-8834F771427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14038" y="1450024"/>
            <a:ext cx="1906928" cy="1881502"/>
          </a:xfrm>
          <a:prstGeom prst="rect">
            <a:avLst/>
          </a:prstGeom>
        </p:spPr>
      </p:pic>
      <p:sp>
        <p:nvSpPr>
          <p:cNvPr id="9" name="TextBox 8">
            <a:extLst>
              <a:ext uri="{FF2B5EF4-FFF2-40B4-BE49-F238E27FC236}">
                <a16:creationId xmlns:a16="http://schemas.microsoft.com/office/drawing/2014/main" id="{746F9D23-06D2-48AD-AE81-636CEA356058}"/>
              </a:ext>
            </a:extLst>
          </p:cNvPr>
          <p:cNvSpPr txBox="1"/>
          <p:nvPr/>
        </p:nvSpPr>
        <p:spPr>
          <a:xfrm>
            <a:off x="662722" y="3258234"/>
            <a:ext cx="1758244" cy="646331"/>
          </a:xfrm>
          <a:prstGeom prst="rect">
            <a:avLst/>
          </a:prstGeom>
          <a:noFill/>
        </p:spPr>
        <p:txBody>
          <a:bodyPr wrap="square" rtlCol="0">
            <a:spAutoFit/>
          </a:bodyPr>
          <a:lstStyle/>
          <a:p>
            <a:pPr algn="ctr"/>
            <a:r>
              <a:rPr lang="en-US" dirty="0"/>
              <a:t>Specialized home phones</a:t>
            </a:r>
          </a:p>
        </p:txBody>
      </p:sp>
      <p:pic>
        <p:nvPicPr>
          <p:cNvPr id="11" name="Picture 10" descr="Pictured is a circular device about 4 inches in diameter with a power cord to plug into a wall.">
            <a:extLst>
              <a:ext uri="{FF2B5EF4-FFF2-40B4-BE49-F238E27FC236}">
                <a16:creationId xmlns:a16="http://schemas.microsoft.com/office/drawing/2014/main" id="{4C0C4BE9-00D6-4451-AC66-33370CA9C0A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562162" y="1685925"/>
            <a:ext cx="2173891" cy="1743075"/>
          </a:xfrm>
          <a:prstGeom prst="rect">
            <a:avLst/>
          </a:prstGeom>
        </p:spPr>
      </p:pic>
      <p:sp>
        <p:nvSpPr>
          <p:cNvPr id="12" name="TextBox 11">
            <a:extLst>
              <a:ext uri="{FF2B5EF4-FFF2-40B4-BE49-F238E27FC236}">
                <a16:creationId xmlns:a16="http://schemas.microsoft.com/office/drawing/2014/main" id="{CF6F1E3E-FB7D-4D15-8402-7B54F02AADDA}"/>
              </a:ext>
            </a:extLst>
          </p:cNvPr>
          <p:cNvSpPr txBox="1"/>
          <p:nvPr/>
        </p:nvSpPr>
        <p:spPr>
          <a:xfrm>
            <a:off x="3339420" y="3396733"/>
            <a:ext cx="2569029" cy="369332"/>
          </a:xfrm>
          <a:prstGeom prst="rect">
            <a:avLst/>
          </a:prstGeom>
          <a:noFill/>
        </p:spPr>
        <p:txBody>
          <a:bodyPr wrap="square" rtlCol="0">
            <a:spAutoFit/>
          </a:bodyPr>
          <a:lstStyle/>
          <a:p>
            <a:pPr algn="ctr"/>
            <a:r>
              <a:rPr lang="en-US" dirty="0"/>
              <a:t>Bed shakers</a:t>
            </a:r>
          </a:p>
        </p:txBody>
      </p:sp>
      <p:pic>
        <p:nvPicPr>
          <p:cNvPr id="13" name="Picture 12" descr="A big red button.">
            <a:extLst>
              <a:ext uri="{FF2B5EF4-FFF2-40B4-BE49-F238E27FC236}">
                <a16:creationId xmlns:a16="http://schemas.microsoft.com/office/drawing/2014/main" id="{8DB70203-7CFE-410C-9B2B-380456DD510C}"/>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6593685" y="1680225"/>
            <a:ext cx="1690679" cy="1683820"/>
          </a:xfrm>
          <a:prstGeom prst="rect">
            <a:avLst/>
          </a:prstGeom>
        </p:spPr>
      </p:pic>
      <p:sp>
        <p:nvSpPr>
          <p:cNvPr id="14" name="TextBox 13">
            <a:extLst>
              <a:ext uri="{FF2B5EF4-FFF2-40B4-BE49-F238E27FC236}">
                <a16:creationId xmlns:a16="http://schemas.microsoft.com/office/drawing/2014/main" id="{B94B975B-B01A-4D9B-9BC2-A949714FEE50}"/>
              </a:ext>
            </a:extLst>
          </p:cNvPr>
          <p:cNvSpPr txBox="1"/>
          <p:nvPr/>
        </p:nvSpPr>
        <p:spPr>
          <a:xfrm>
            <a:off x="6517486" y="3396733"/>
            <a:ext cx="1875372" cy="369332"/>
          </a:xfrm>
          <a:prstGeom prst="rect">
            <a:avLst/>
          </a:prstGeom>
          <a:noFill/>
        </p:spPr>
        <p:txBody>
          <a:bodyPr wrap="square" rtlCol="0">
            <a:spAutoFit/>
          </a:bodyPr>
          <a:lstStyle/>
          <a:p>
            <a:pPr algn="ctr"/>
            <a:r>
              <a:rPr lang="en-US" dirty="0"/>
              <a:t>Switches</a:t>
            </a:r>
          </a:p>
        </p:txBody>
      </p:sp>
      <p:pic>
        <p:nvPicPr>
          <p:cNvPr id="15" name="Picture 14" descr="Pictured is a tablet in a blue case. Displayed on the screen is a grid with pictures and words.">
            <a:extLst>
              <a:ext uri="{FF2B5EF4-FFF2-40B4-BE49-F238E27FC236}">
                <a16:creationId xmlns:a16="http://schemas.microsoft.com/office/drawing/2014/main" id="{D63D2809-7BE4-42D1-9401-0524E7AB2F79}"/>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9141996" y="1680225"/>
            <a:ext cx="2164324" cy="1748775"/>
          </a:xfrm>
          <a:prstGeom prst="rect">
            <a:avLst/>
          </a:prstGeom>
        </p:spPr>
      </p:pic>
      <p:sp>
        <p:nvSpPr>
          <p:cNvPr id="16" name="TextBox 15">
            <a:extLst>
              <a:ext uri="{FF2B5EF4-FFF2-40B4-BE49-F238E27FC236}">
                <a16:creationId xmlns:a16="http://schemas.microsoft.com/office/drawing/2014/main" id="{A259A673-FA08-4690-AE30-2B0358865240}"/>
              </a:ext>
            </a:extLst>
          </p:cNvPr>
          <p:cNvSpPr txBox="1"/>
          <p:nvPr/>
        </p:nvSpPr>
        <p:spPr>
          <a:xfrm>
            <a:off x="8990012" y="3420455"/>
            <a:ext cx="2539266" cy="646331"/>
          </a:xfrm>
          <a:prstGeom prst="rect">
            <a:avLst/>
          </a:prstGeom>
          <a:noFill/>
        </p:spPr>
        <p:txBody>
          <a:bodyPr wrap="square" rtlCol="0">
            <a:spAutoFit/>
          </a:bodyPr>
          <a:lstStyle/>
          <a:p>
            <a:pPr algn="ctr"/>
            <a:r>
              <a:rPr lang="en-US" dirty="0"/>
              <a:t>Dedicated speech devices</a:t>
            </a:r>
          </a:p>
        </p:txBody>
      </p:sp>
      <p:pic>
        <p:nvPicPr>
          <p:cNvPr id="17" name="Picture 16" descr="Pictured is a small device with a 3.5 inch screen. On the back is a camera. The side has an on/off button and charging port.">
            <a:extLst>
              <a:ext uri="{FF2B5EF4-FFF2-40B4-BE49-F238E27FC236}">
                <a16:creationId xmlns:a16="http://schemas.microsoft.com/office/drawing/2014/main" id="{CB9560C1-D519-4C0E-A386-4C659CFA3F98}"/>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2056934" y="4166720"/>
            <a:ext cx="1820333" cy="1820333"/>
          </a:xfrm>
          <a:prstGeom prst="rect">
            <a:avLst/>
          </a:prstGeom>
        </p:spPr>
      </p:pic>
      <p:sp>
        <p:nvSpPr>
          <p:cNvPr id="18" name="TextBox 17">
            <a:extLst>
              <a:ext uri="{FF2B5EF4-FFF2-40B4-BE49-F238E27FC236}">
                <a16:creationId xmlns:a16="http://schemas.microsoft.com/office/drawing/2014/main" id="{F209E5D1-868E-40A1-9C23-B9C6C31BAA71}"/>
              </a:ext>
            </a:extLst>
          </p:cNvPr>
          <p:cNvSpPr txBox="1"/>
          <p:nvPr/>
        </p:nvSpPr>
        <p:spPr>
          <a:xfrm>
            <a:off x="1753545" y="5962649"/>
            <a:ext cx="2427111" cy="369332"/>
          </a:xfrm>
          <a:prstGeom prst="rect">
            <a:avLst/>
          </a:prstGeom>
          <a:noFill/>
        </p:spPr>
        <p:txBody>
          <a:bodyPr wrap="square" rtlCol="0">
            <a:spAutoFit/>
          </a:bodyPr>
          <a:lstStyle/>
          <a:p>
            <a:pPr algn="ctr"/>
            <a:r>
              <a:rPr lang="en-US" dirty="0"/>
              <a:t>Magnifiers</a:t>
            </a:r>
          </a:p>
        </p:txBody>
      </p:sp>
      <p:pic>
        <p:nvPicPr>
          <p:cNvPr id="19" name="Picture 18" descr="Depicted are a hand-sized device with buttons with pictures of different devices on them. There is a bed shaker, a charging dock and signaler for cell phones.">
            <a:extLst>
              <a:ext uri="{FF2B5EF4-FFF2-40B4-BE49-F238E27FC236}">
                <a16:creationId xmlns:a16="http://schemas.microsoft.com/office/drawing/2014/main" id="{F59CCEFC-C2C0-4F9C-8649-14B8CB681B56}"/>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5334768" y="4067764"/>
            <a:ext cx="1900238" cy="1900238"/>
          </a:xfrm>
          <a:prstGeom prst="rect">
            <a:avLst/>
          </a:prstGeom>
        </p:spPr>
      </p:pic>
      <p:sp>
        <p:nvSpPr>
          <p:cNvPr id="20" name="TextBox 19">
            <a:extLst>
              <a:ext uri="{FF2B5EF4-FFF2-40B4-BE49-F238E27FC236}">
                <a16:creationId xmlns:a16="http://schemas.microsoft.com/office/drawing/2014/main" id="{7D3734A5-8503-48C6-B188-7D3817A584E5}"/>
              </a:ext>
            </a:extLst>
          </p:cNvPr>
          <p:cNvSpPr txBox="1"/>
          <p:nvPr/>
        </p:nvSpPr>
        <p:spPr>
          <a:xfrm>
            <a:off x="5069454" y="5930383"/>
            <a:ext cx="2427111" cy="369332"/>
          </a:xfrm>
          <a:prstGeom prst="rect">
            <a:avLst/>
          </a:prstGeom>
          <a:noFill/>
        </p:spPr>
        <p:txBody>
          <a:bodyPr wrap="square" rtlCol="0">
            <a:spAutoFit/>
          </a:bodyPr>
          <a:lstStyle/>
          <a:p>
            <a:pPr algn="ctr"/>
            <a:r>
              <a:rPr lang="en-US" dirty="0"/>
              <a:t>Alert systems</a:t>
            </a:r>
          </a:p>
        </p:txBody>
      </p:sp>
      <p:pic>
        <p:nvPicPr>
          <p:cNvPr id="21" name="Picture 20" descr="Pictured is a C-Pen reading device about the size of a pen.">
            <a:extLst>
              <a:ext uri="{FF2B5EF4-FFF2-40B4-BE49-F238E27FC236}">
                <a16:creationId xmlns:a16="http://schemas.microsoft.com/office/drawing/2014/main" id="{0BEDB0C5-2957-450B-A1D1-B7954F077BAE}"/>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8535601" y="4063611"/>
            <a:ext cx="2451501" cy="1873418"/>
          </a:xfrm>
          <a:prstGeom prst="rect">
            <a:avLst/>
          </a:prstGeom>
        </p:spPr>
      </p:pic>
      <p:sp>
        <p:nvSpPr>
          <p:cNvPr id="22" name="TextBox 21">
            <a:extLst>
              <a:ext uri="{FF2B5EF4-FFF2-40B4-BE49-F238E27FC236}">
                <a16:creationId xmlns:a16="http://schemas.microsoft.com/office/drawing/2014/main" id="{5B2E150E-8852-4229-824B-9C7B92811FC2}"/>
              </a:ext>
            </a:extLst>
          </p:cNvPr>
          <p:cNvSpPr txBox="1"/>
          <p:nvPr/>
        </p:nvSpPr>
        <p:spPr>
          <a:xfrm>
            <a:off x="8439410" y="5962649"/>
            <a:ext cx="2643881" cy="369332"/>
          </a:xfrm>
          <a:prstGeom prst="rect">
            <a:avLst/>
          </a:prstGeom>
          <a:noFill/>
        </p:spPr>
        <p:txBody>
          <a:bodyPr wrap="square" rtlCol="0">
            <a:spAutoFit/>
          </a:bodyPr>
          <a:lstStyle/>
          <a:p>
            <a:pPr algn="ctr"/>
            <a:r>
              <a:rPr lang="en-US" dirty="0"/>
              <a:t>Reading devices</a:t>
            </a:r>
          </a:p>
        </p:txBody>
      </p:sp>
    </p:spTree>
    <p:extLst>
      <p:ext uri="{BB962C8B-B14F-4D97-AF65-F5344CB8AC3E}">
        <p14:creationId xmlns:p14="http://schemas.microsoft.com/office/powerpoint/2010/main" val="3730498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4" grpId="0"/>
      <p:bldP spid="16" grpId="0"/>
      <p:bldP spid="18" grpId="0"/>
      <p:bldP spid="20"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6000"/>
            <a:lum/>
          </a:blip>
          <a:srcRect/>
          <a:stretch>
            <a:fillRect t="-14000" b="-1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D8CB1-BF01-4615-A5A8-3A7C278AC214}"/>
              </a:ext>
            </a:extLst>
          </p:cNvPr>
          <p:cNvSpPr>
            <a:spLocks noGrp="1"/>
          </p:cNvSpPr>
          <p:nvPr>
            <p:ph type="title"/>
          </p:nvPr>
        </p:nvSpPr>
        <p:spPr/>
        <p:txBody>
          <a:bodyPr/>
          <a:lstStyle/>
          <a:p>
            <a:pPr algn="ctr"/>
            <a:r>
              <a:rPr lang="en-US" dirty="0"/>
              <a:t>High Tech - multifunctional</a:t>
            </a:r>
          </a:p>
        </p:txBody>
      </p:sp>
      <p:sp>
        <p:nvSpPr>
          <p:cNvPr id="7" name="AutoShape 4" descr="Noise reduction earmuffs">
            <a:extLst>
              <a:ext uri="{FF2B5EF4-FFF2-40B4-BE49-F238E27FC236}">
                <a16:creationId xmlns:a16="http://schemas.microsoft.com/office/drawing/2014/main" id="{248945B4-62D1-4251-86D9-2DD6E7FA1DDB}"/>
              </a:ext>
            </a:extLst>
          </p:cNvPr>
          <p:cNvSpPr>
            <a:spLocks noChangeAspect="1" noChangeArrowheads="1"/>
          </p:cNvSpPr>
          <p:nvPr/>
        </p:nvSpPr>
        <p:spPr bwMode="auto">
          <a:xfrm>
            <a:off x="5057775" y="2390775"/>
            <a:ext cx="2381250" cy="2381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 name="Picture 16" descr="Pictured is a blue electronic tablet running an app with a grid that has pictures and words. Pushing the picture causes the device to speak the word.">
            <a:extLst>
              <a:ext uri="{FF2B5EF4-FFF2-40B4-BE49-F238E27FC236}">
                <a16:creationId xmlns:a16="http://schemas.microsoft.com/office/drawing/2014/main" id="{CB9560C1-D519-4C0E-A386-4C659CFA3F9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89452" y="1690688"/>
            <a:ext cx="3931458" cy="3178389"/>
          </a:xfrm>
          <a:prstGeom prst="rect">
            <a:avLst/>
          </a:prstGeom>
        </p:spPr>
      </p:pic>
      <p:sp>
        <p:nvSpPr>
          <p:cNvPr id="18" name="TextBox 17">
            <a:extLst>
              <a:ext uri="{FF2B5EF4-FFF2-40B4-BE49-F238E27FC236}">
                <a16:creationId xmlns:a16="http://schemas.microsoft.com/office/drawing/2014/main" id="{F209E5D1-868E-40A1-9C23-B9C6C31BAA71}"/>
              </a:ext>
            </a:extLst>
          </p:cNvPr>
          <p:cNvSpPr txBox="1"/>
          <p:nvPr/>
        </p:nvSpPr>
        <p:spPr>
          <a:xfrm>
            <a:off x="231832" y="4869078"/>
            <a:ext cx="3538657" cy="369332"/>
          </a:xfrm>
          <a:prstGeom prst="rect">
            <a:avLst/>
          </a:prstGeom>
          <a:noFill/>
        </p:spPr>
        <p:txBody>
          <a:bodyPr wrap="square" rtlCol="0">
            <a:spAutoFit/>
          </a:bodyPr>
          <a:lstStyle/>
          <a:p>
            <a:pPr algn="ctr"/>
            <a:r>
              <a:rPr lang="en-US" dirty="0"/>
              <a:t>Speech devices</a:t>
            </a:r>
          </a:p>
        </p:txBody>
      </p:sp>
      <p:pic>
        <p:nvPicPr>
          <p:cNvPr id="19" name="Picture 18" descr="Pictured is a chromebook laptop computer. It is thin and black. There is a picture of a sunset over a beach on the laptop screen.">
            <a:extLst>
              <a:ext uri="{FF2B5EF4-FFF2-40B4-BE49-F238E27FC236}">
                <a16:creationId xmlns:a16="http://schemas.microsoft.com/office/drawing/2014/main" id="{F59CCEFC-C2C0-4F9C-8649-14B8CB681B5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120911" y="1619589"/>
            <a:ext cx="4208666" cy="3249488"/>
          </a:xfrm>
          <a:prstGeom prst="rect">
            <a:avLst/>
          </a:prstGeom>
        </p:spPr>
      </p:pic>
      <p:sp>
        <p:nvSpPr>
          <p:cNvPr id="20" name="TextBox 19">
            <a:extLst>
              <a:ext uri="{FF2B5EF4-FFF2-40B4-BE49-F238E27FC236}">
                <a16:creationId xmlns:a16="http://schemas.microsoft.com/office/drawing/2014/main" id="{7D3734A5-8503-48C6-B188-7D3817A584E5}"/>
              </a:ext>
            </a:extLst>
          </p:cNvPr>
          <p:cNvSpPr txBox="1"/>
          <p:nvPr/>
        </p:nvSpPr>
        <p:spPr>
          <a:xfrm>
            <a:off x="4120910" y="4869078"/>
            <a:ext cx="4208667" cy="369332"/>
          </a:xfrm>
          <a:prstGeom prst="rect">
            <a:avLst/>
          </a:prstGeom>
          <a:noFill/>
        </p:spPr>
        <p:txBody>
          <a:bodyPr wrap="square" rtlCol="0">
            <a:spAutoFit/>
          </a:bodyPr>
          <a:lstStyle/>
          <a:p>
            <a:pPr algn="ctr"/>
            <a:r>
              <a:rPr lang="en-US" dirty="0"/>
              <a:t>Chromebook laptop computers</a:t>
            </a:r>
          </a:p>
        </p:txBody>
      </p:sp>
      <p:pic>
        <p:nvPicPr>
          <p:cNvPr id="21" name="Picture 20" descr="Displayed is an iPad tablet.">
            <a:extLst>
              <a:ext uri="{FF2B5EF4-FFF2-40B4-BE49-F238E27FC236}">
                <a16:creationId xmlns:a16="http://schemas.microsoft.com/office/drawing/2014/main" id="{0BEDB0C5-2957-450B-A1D1-B7954F077BAE}"/>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679999" y="1619588"/>
            <a:ext cx="3468731" cy="3249489"/>
          </a:xfrm>
          <a:prstGeom prst="rect">
            <a:avLst/>
          </a:prstGeom>
        </p:spPr>
      </p:pic>
      <p:sp>
        <p:nvSpPr>
          <p:cNvPr id="22" name="TextBox 21">
            <a:extLst>
              <a:ext uri="{FF2B5EF4-FFF2-40B4-BE49-F238E27FC236}">
                <a16:creationId xmlns:a16="http://schemas.microsoft.com/office/drawing/2014/main" id="{5B2E150E-8852-4229-824B-9C7B92811FC2}"/>
              </a:ext>
            </a:extLst>
          </p:cNvPr>
          <p:cNvSpPr txBox="1"/>
          <p:nvPr/>
        </p:nvSpPr>
        <p:spPr>
          <a:xfrm>
            <a:off x="8679998" y="4882604"/>
            <a:ext cx="3024224" cy="369332"/>
          </a:xfrm>
          <a:prstGeom prst="rect">
            <a:avLst/>
          </a:prstGeom>
          <a:noFill/>
        </p:spPr>
        <p:txBody>
          <a:bodyPr wrap="square" rtlCol="0">
            <a:spAutoFit/>
          </a:bodyPr>
          <a:lstStyle/>
          <a:p>
            <a:pPr algn="ctr"/>
            <a:r>
              <a:rPr lang="en-US" dirty="0"/>
              <a:t>iPad</a:t>
            </a:r>
          </a:p>
        </p:txBody>
      </p:sp>
    </p:spTree>
    <p:extLst>
      <p:ext uri="{BB962C8B-B14F-4D97-AF65-F5344CB8AC3E}">
        <p14:creationId xmlns:p14="http://schemas.microsoft.com/office/powerpoint/2010/main" val="505872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6000"/>
            <a:lum/>
          </a:blip>
          <a:srcRect/>
          <a:stretch>
            <a:fillRect t="-14000" b="-14000"/>
          </a:stretch>
        </a:blipFill>
        <a:effectLst/>
      </p:bgPr>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4FA0E72-EBB0-4AFB-A6C5-B4DD9CCF0034}"/>
              </a:ext>
            </a:extLst>
          </p:cNvPr>
          <p:cNvSpPr>
            <a:spLocks noGrp="1"/>
          </p:cNvSpPr>
          <p:nvPr>
            <p:ph idx="1"/>
          </p:nvPr>
        </p:nvSpPr>
        <p:spPr>
          <a:xfrm>
            <a:off x="838201" y="1204736"/>
            <a:ext cx="10515600" cy="454731"/>
          </a:xfrm>
        </p:spPr>
        <p:txBody>
          <a:bodyPr>
            <a:noAutofit/>
          </a:bodyPr>
          <a:lstStyle/>
          <a:p>
            <a:pPr marL="0" indent="0" algn="ctr">
              <a:buNone/>
            </a:pPr>
            <a:r>
              <a:rPr lang="en-US" sz="5400" dirty="0"/>
              <a:t>Nobody’s disability is unique,</a:t>
            </a:r>
          </a:p>
        </p:txBody>
      </p:sp>
      <p:sp>
        <p:nvSpPr>
          <p:cNvPr id="8" name="TextBox 7">
            <a:extLst>
              <a:ext uri="{FF2B5EF4-FFF2-40B4-BE49-F238E27FC236}">
                <a16:creationId xmlns:a16="http://schemas.microsoft.com/office/drawing/2014/main" id="{37F88989-E1AF-4883-8909-23111F1CDB93}"/>
              </a:ext>
            </a:extLst>
          </p:cNvPr>
          <p:cNvSpPr txBox="1"/>
          <p:nvPr/>
        </p:nvSpPr>
        <p:spPr>
          <a:xfrm>
            <a:off x="3663475" y="3244334"/>
            <a:ext cx="242374" cy="369332"/>
          </a:xfrm>
          <a:prstGeom prst="rect">
            <a:avLst/>
          </a:prstGeom>
          <a:noFill/>
        </p:spPr>
        <p:txBody>
          <a:bodyPr wrap="none" rtlCol="0">
            <a:spAutoFit/>
          </a:bodyPr>
          <a:lstStyle/>
          <a:p>
            <a:r>
              <a:rPr lang="en-US" dirty="0"/>
              <a:t>.</a:t>
            </a:r>
          </a:p>
        </p:txBody>
      </p:sp>
      <p:sp>
        <p:nvSpPr>
          <p:cNvPr id="9" name="Rectangle 8">
            <a:extLst>
              <a:ext uri="{FF2B5EF4-FFF2-40B4-BE49-F238E27FC236}">
                <a16:creationId xmlns:a16="http://schemas.microsoft.com/office/drawing/2014/main" id="{5EAA557B-CBCF-4D0D-9372-F345EAF3EBDC}"/>
              </a:ext>
            </a:extLst>
          </p:cNvPr>
          <p:cNvSpPr/>
          <p:nvPr/>
        </p:nvSpPr>
        <p:spPr>
          <a:xfrm>
            <a:off x="1083434" y="3429000"/>
            <a:ext cx="10515599" cy="1754326"/>
          </a:xfrm>
          <a:prstGeom prst="rect">
            <a:avLst/>
          </a:prstGeom>
        </p:spPr>
        <p:txBody>
          <a:bodyPr wrap="square">
            <a:spAutoFit/>
          </a:bodyPr>
          <a:lstStyle/>
          <a:p>
            <a:pPr algn="ctr"/>
            <a:r>
              <a:rPr lang="en-US" sz="5400" dirty="0"/>
              <a:t>But everyone experiences their disability uniquely.</a:t>
            </a:r>
          </a:p>
        </p:txBody>
      </p:sp>
      <p:sp>
        <p:nvSpPr>
          <p:cNvPr id="10" name="Content Placeholder 6">
            <a:extLst>
              <a:ext uri="{FF2B5EF4-FFF2-40B4-BE49-F238E27FC236}">
                <a16:creationId xmlns:a16="http://schemas.microsoft.com/office/drawing/2014/main" id="{A260AEDF-009F-48C0-B4DA-547B316360BA}"/>
              </a:ext>
            </a:extLst>
          </p:cNvPr>
          <p:cNvSpPr txBox="1">
            <a:spLocks/>
          </p:cNvSpPr>
          <p:nvPr/>
        </p:nvSpPr>
        <p:spPr>
          <a:xfrm>
            <a:off x="838200" y="2469905"/>
            <a:ext cx="10515600" cy="4547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5400" dirty="0">
                <a:solidFill>
                  <a:schemeClr val="accent1"/>
                </a:solidFill>
              </a:rPr>
              <a:t>You don’t need to start from scratch,</a:t>
            </a:r>
          </a:p>
        </p:txBody>
      </p:sp>
      <p:sp>
        <p:nvSpPr>
          <p:cNvPr id="11" name="Content Placeholder 6">
            <a:extLst>
              <a:ext uri="{FF2B5EF4-FFF2-40B4-BE49-F238E27FC236}">
                <a16:creationId xmlns:a16="http://schemas.microsoft.com/office/drawing/2014/main" id="{51C5E1A8-FFE9-4452-8966-2A449D32F836}"/>
              </a:ext>
            </a:extLst>
          </p:cNvPr>
          <p:cNvSpPr txBox="1">
            <a:spLocks/>
          </p:cNvSpPr>
          <p:nvPr/>
        </p:nvSpPr>
        <p:spPr>
          <a:xfrm>
            <a:off x="838200" y="5460324"/>
            <a:ext cx="10515600" cy="4547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5400" dirty="0">
                <a:solidFill>
                  <a:schemeClr val="accent1"/>
                </a:solidFill>
              </a:rPr>
              <a:t>But you may need to adapt.</a:t>
            </a:r>
          </a:p>
        </p:txBody>
      </p:sp>
    </p:spTree>
    <p:extLst>
      <p:ext uri="{BB962C8B-B14F-4D97-AF65-F5344CB8AC3E}">
        <p14:creationId xmlns:p14="http://schemas.microsoft.com/office/powerpoint/2010/main" val="4076600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6000"/>
            <a:lum/>
          </a:blip>
          <a:srcRect/>
          <a:stretch>
            <a:fillRect t="-14000" b="-1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D8CB1-BF01-4615-A5A8-3A7C278AC214}"/>
              </a:ext>
            </a:extLst>
          </p:cNvPr>
          <p:cNvSpPr>
            <a:spLocks noGrp="1"/>
          </p:cNvSpPr>
          <p:nvPr>
            <p:ph type="title"/>
          </p:nvPr>
        </p:nvSpPr>
        <p:spPr/>
        <p:txBody>
          <a:bodyPr>
            <a:normAutofit/>
          </a:bodyPr>
          <a:lstStyle/>
          <a:p>
            <a:pPr algn="ctr"/>
            <a:r>
              <a:rPr lang="en-US" sz="6000" b="1" dirty="0"/>
              <a:t>Common Items for AT Making:</a:t>
            </a:r>
          </a:p>
        </p:txBody>
      </p:sp>
      <p:pic>
        <p:nvPicPr>
          <p:cNvPr id="1026" name="Picture 2" descr="What Is an Inkjet Printer?">
            <a:extLst>
              <a:ext uri="{FF2B5EF4-FFF2-40B4-BE49-F238E27FC236}">
                <a16:creationId xmlns:a16="http://schemas.microsoft.com/office/drawing/2014/main" id="{6B7C8572-C47A-4280-A34C-277BB16BF3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37258" y="1563366"/>
            <a:ext cx="1875670" cy="18756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elcro's video implores consumers to say 'hook and loop' - The Lima News">
            <a:extLst>
              <a:ext uri="{FF2B5EF4-FFF2-40B4-BE49-F238E27FC236}">
                <a16:creationId xmlns:a16="http://schemas.microsoft.com/office/drawing/2014/main" id="{5C20916A-86F1-4891-A684-8EB95A4808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1451" y="1715011"/>
            <a:ext cx="2581275" cy="17240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200x3mm nylon self locking cable ties cable wire zip ties|self locking  cables ties|zip tieswire zip tie - AliExpress">
            <a:extLst>
              <a:ext uri="{FF2B5EF4-FFF2-40B4-BE49-F238E27FC236}">
                <a16:creationId xmlns:a16="http://schemas.microsoft.com/office/drawing/2014/main" id="{2B185CFB-2E7D-45EB-B865-466D925FC3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99276" y="1715011"/>
            <a:ext cx="1800225" cy="17811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48 x 108 x 2&amp;quot; - 1.7 lb. Density, Polyethylene Foam Plank, Laminated, Black  - BGR">
            <a:extLst>
              <a:ext uri="{FF2B5EF4-FFF2-40B4-BE49-F238E27FC236}">
                <a16:creationId xmlns:a16="http://schemas.microsoft.com/office/drawing/2014/main" id="{41FC9FEF-9B9F-4A6E-A68A-56F00EE4F0D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78130" y="1690689"/>
            <a:ext cx="1875670" cy="187567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Echo Dot (4th Gen, 2020 release) | Smart speaker with Alexa | Charcoal">
            <a:extLst>
              <a:ext uri="{FF2B5EF4-FFF2-40B4-BE49-F238E27FC236}">
                <a16:creationId xmlns:a16="http://schemas.microsoft.com/office/drawing/2014/main" id="{1C8A7EBA-A1CF-470D-8CD8-72C732AC297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6066" y="3976505"/>
            <a:ext cx="2085975" cy="20764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Whiteboard Markers Panel Discussion - YouTube">
            <a:extLst>
              <a:ext uri="{FF2B5EF4-FFF2-40B4-BE49-F238E27FC236}">
                <a16:creationId xmlns:a16="http://schemas.microsoft.com/office/drawing/2014/main" id="{B8861F43-571A-4C77-B3C5-27B1AF0532A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52997" y="3976507"/>
            <a:ext cx="3686006" cy="20764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oronavirus can infect the brain and replicate, new study claims">
            <a:extLst>
              <a:ext uri="{FF2B5EF4-FFF2-40B4-BE49-F238E27FC236}">
                <a16:creationId xmlns:a16="http://schemas.microsoft.com/office/drawing/2014/main" id="{9DC58124-B8B6-4CA8-970B-66BFD73B3DA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02670" y="3976506"/>
            <a:ext cx="3103264" cy="2076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6000"/>
            <a:lum/>
          </a:blip>
          <a:srcRect/>
          <a:stretch>
            <a:fillRect t="-14000" b="-1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D8CB1-BF01-4615-A5A8-3A7C278AC214}"/>
              </a:ext>
            </a:extLst>
          </p:cNvPr>
          <p:cNvSpPr>
            <a:spLocks noGrp="1"/>
          </p:cNvSpPr>
          <p:nvPr>
            <p:ph type="title"/>
          </p:nvPr>
        </p:nvSpPr>
        <p:spPr/>
        <p:txBody>
          <a:bodyPr>
            <a:normAutofit/>
          </a:bodyPr>
          <a:lstStyle/>
          <a:p>
            <a:pPr algn="ctr"/>
            <a:r>
              <a:rPr lang="en-US" sz="6000" b="1" dirty="0"/>
              <a:t>Situation:</a:t>
            </a:r>
          </a:p>
        </p:txBody>
      </p:sp>
      <p:sp>
        <p:nvSpPr>
          <p:cNvPr id="3" name="Content Placeholder 2">
            <a:extLst>
              <a:ext uri="{FF2B5EF4-FFF2-40B4-BE49-F238E27FC236}">
                <a16:creationId xmlns:a16="http://schemas.microsoft.com/office/drawing/2014/main" id="{3CB13861-2220-416F-9192-502D67325DFE}"/>
              </a:ext>
            </a:extLst>
          </p:cNvPr>
          <p:cNvSpPr>
            <a:spLocks noGrp="1"/>
          </p:cNvSpPr>
          <p:nvPr>
            <p:ph idx="1"/>
          </p:nvPr>
        </p:nvSpPr>
        <p:spPr/>
        <p:txBody>
          <a:bodyPr>
            <a:normAutofit/>
          </a:bodyPr>
          <a:lstStyle/>
          <a:p>
            <a:pPr marL="0" indent="0">
              <a:buNone/>
            </a:pPr>
            <a:endParaRPr lang="en-US" dirty="0"/>
          </a:p>
          <a:p>
            <a:pPr marL="0" indent="0">
              <a:buNone/>
            </a:pPr>
            <a:r>
              <a:rPr lang="en-US" dirty="0"/>
              <a:t>Deonte has autism and is without speech causing heightened anxiety. One of Deonte’s goals is to help with getting ready for dinner which is proving to be a challenging task for him. Each night seems the same. Deonte enters the kitchen and  gets frustrated because he can’t remember which items are in which cabinets and it is causing him great stress and anxiety. </a:t>
            </a:r>
          </a:p>
          <a:p>
            <a:pPr marL="0" indent="0">
              <a:buNone/>
            </a:pPr>
            <a:endParaRPr lang="en-US" dirty="0"/>
          </a:p>
          <a:p>
            <a:pPr marL="0" indent="0">
              <a:buNone/>
            </a:pPr>
            <a:r>
              <a:rPr lang="en-US" dirty="0"/>
              <a:t>What tech could you use to help Deonte be successful?</a:t>
            </a:r>
          </a:p>
        </p:txBody>
      </p:sp>
    </p:spTree>
    <p:extLst>
      <p:ext uri="{BB962C8B-B14F-4D97-AF65-F5344CB8AC3E}">
        <p14:creationId xmlns:p14="http://schemas.microsoft.com/office/powerpoint/2010/main" val="4197394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950</TotalTime>
  <Words>996</Words>
  <Application>Microsoft Office PowerPoint</Application>
  <PresentationFormat>Widescreen</PresentationFormat>
  <Paragraphs>120</Paragraphs>
  <Slides>15</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Fira Sans</vt:lpstr>
      <vt:lpstr>Open Sans</vt:lpstr>
      <vt:lpstr>Office Theme</vt:lpstr>
      <vt:lpstr>Introduction to Assistive Technology at UCP of Central PA</vt:lpstr>
      <vt:lpstr>What is Assistive Technology?</vt:lpstr>
      <vt:lpstr>Types of AT</vt:lpstr>
      <vt:lpstr>Low Tech – No electronics, limited</vt:lpstr>
      <vt:lpstr>Medium Tech- Pre-programmed, limited</vt:lpstr>
      <vt:lpstr>High Tech - multifunctional</vt:lpstr>
      <vt:lpstr>PowerPoint Presentation</vt:lpstr>
      <vt:lpstr>Common Items for AT Making:</vt:lpstr>
      <vt:lpstr>Situation:</vt:lpstr>
      <vt:lpstr>Situation:</vt:lpstr>
      <vt:lpstr>Situation:</vt:lpstr>
      <vt:lpstr>Situation:</vt:lpstr>
      <vt:lpstr>Our Programs in Conjunction with TechOWL</vt:lpstr>
      <vt:lpstr>Learn More About Us</vt:lpstr>
      <vt:lpstr>Changing Hands in action…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Assistive Technology Through TechOWL</dc:title>
  <dc:creator>Borst, Paul</dc:creator>
  <cp:lastModifiedBy>Beamer, Rebecca</cp:lastModifiedBy>
  <cp:revision>45</cp:revision>
  <dcterms:created xsi:type="dcterms:W3CDTF">2021-02-25T18:16:38Z</dcterms:created>
  <dcterms:modified xsi:type="dcterms:W3CDTF">2021-07-21T15:28:58Z</dcterms:modified>
</cp:coreProperties>
</file>