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70" r:id="rId5"/>
    <p:sldId id="263" r:id="rId6"/>
    <p:sldId id="264" r:id="rId7"/>
    <p:sldId id="265" r:id="rId8"/>
    <p:sldId id="272" r:id="rId9"/>
    <p:sldId id="273" r:id="rId10"/>
    <p:sldId id="266" r:id="rId11"/>
    <p:sldId id="267"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21" autoAdjust="0"/>
  </p:normalViewPr>
  <p:slideViewPr>
    <p:cSldViewPr snapToGrid="0">
      <p:cViewPr varScale="1">
        <p:scale>
          <a:sx n="88" d="100"/>
          <a:sy n="88"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DBBA7-0216-4945-946F-28DA7D247B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816955-6498-4274-98EE-16CB29AAF070}">
      <dgm:prSet custT="1"/>
      <dgm:spPr/>
      <dgm:t>
        <a:bodyPr/>
        <a:lstStyle/>
        <a:p>
          <a:pPr>
            <a:lnSpc>
              <a:spcPct val="100000"/>
            </a:lnSpc>
          </a:pPr>
          <a:r>
            <a:rPr lang="en-US" sz="1800" dirty="0"/>
            <a:t>Define and identify professional boundaries </a:t>
          </a:r>
        </a:p>
      </dgm:t>
    </dgm:pt>
    <dgm:pt modelId="{D8145F7C-AD95-40A0-8D27-7945281D96D6}" type="parTrans" cxnId="{AE1F5044-1747-41D0-8FF1-80240473F38C}">
      <dgm:prSet/>
      <dgm:spPr/>
      <dgm:t>
        <a:bodyPr/>
        <a:lstStyle/>
        <a:p>
          <a:endParaRPr lang="en-US"/>
        </a:p>
      </dgm:t>
    </dgm:pt>
    <dgm:pt modelId="{B45DD5CB-D69A-4AED-9B85-FCB79124F17C}" type="sibTrans" cxnId="{AE1F5044-1747-41D0-8FF1-80240473F38C}">
      <dgm:prSet/>
      <dgm:spPr/>
      <dgm:t>
        <a:bodyPr/>
        <a:lstStyle/>
        <a:p>
          <a:pPr>
            <a:lnSpc>
              <a:spcPct val="100000"/>
            </a:lnSpc>
          </a:pPr>
          <a:endParaRPr lang="en-US"/>
        </a:p>
      </dgm:t>
    </dgm:pt>
    <dgm:pt modelId="{6DABC57C-060A-4683-A645-64E281723E26}">
      <dgm:prSet custT="1"/>
      <dgm:spPr/>
      <dgm:t>
        <a:bodyPr/>
        <a:lstStyle/>
        <a:p>
          <a:pPr>
            <a:lnSpc>
              <a:spcPct val="100000"/>
            </a:lnSpc>
          </a:pPr>
          <a:r>
            <a:rPr lang="en-US" sz="1800" dirty="0"/>
            <a:t>Understand the importance of establishing professional boundaries</a:t>
          </a:r>
        </a:p>
      </dgm:t>
    </dgm:pt>
    <dgm:pt modelId="{EF38DC5E-DB42-4ACE-A2CF-7C6F75C96E6E}" type="parTrans" cxnId="{A13BAE82-C02D-4000-91A1-598D12454787}">
      <dgm:prSet/>
      <dgm:spPr/>
      <dgm:t>
        <a:bodyPr/>
        <a:lstStyle/>
        <a:p>
          <a:endParaRPr lang="en-US"/>
        </a:p>
      </dgm:t>
    </dgm:pt>
    <dgm:pt modelId="{80970888-16DB-4CEC-89AF-093A3AA63885}" type="sibTrans" cxnId="{A13BAE82-C02D-4000-91A1-598D12454787}">
      <dgm:prSet/>
      <dgm:spPr/>
      <dgm:t>
        <a:bodyPr/>
        <a:lstStyle/>
        <a:p>
          <a:pPr>
            <a:lnSpc>
              <a:spcPct val="100000"/>
            </a:lnSpc>
          </a:pPr>
          <a:endParaRPr lang="en-US"/>
        </a:p>
      </dgm:t>
    </dgm:pt>
    <dgm:pt modelId="{CFD7802C-1D2E-43B3-820A-1B108BE404A5}">
      <dgm:prSet custT="1"/>
      <dgm:spPr/>
      <dgm:t>
        <a:bodyPr/>
        <a:lstStyle/>
        <a:p>
          <a:pPr>
            <a:lnSpc>
              <a:spcPct val="100000"/>
            </a:lnSpc>
          </a:pPr>
          <a:r>
            <a:rPr lang="en-US" sz="1800" dirty="0"/>
            <a:t>Describe common situations where boundaries can be blurred</a:t>
          </a:r>
        </a:p>
      </dgm:t>
    </dgm:pt>
    <dgm:pt modelId="{DE21BAAC-20A0-4A5D-91A7-BFE29361950C}" type="parTrans" cxnId="{E3262CE5-BA7E-4F1D-99A7-6C7550612B9A}">
      <dgm:prSet/>
      <dgm:spPr/>
      <dgm:t>
        <a:bodyPr/>
        <a:lstStyle/>
        <a:p>
          <a:endParaRPr lang="en-US"/>
        </a:p>
      </dgm:t>
    </dgm:pt>
    <dgm:pt modelId="{ECF5F6D1-CFA3-4638-9DD6-A8BBA582F6F0}" type="sibTrans" cxnId="{E3262CE5-BA7E-4F1D-99A7-6C7550612B9A}">
      <dgm:prSet/>
      <dgm:spPr/>
      <dgm:t>
        <a:bodyPr/>
        <a:lstStyle/>
        <a:p>
          <a:pPr>
            <a:lnSpc>
              <a:spcPct val="100000"/>
            </a:lnSpc>
          </a:pPr>
          <a:endParaRPr lang="en-US"/>
        </a:p>
      </dgm:t>
    </dgm:pt>
    <dgm:pt modelId="{27FABA31-C14F-47BF-8FEA-61B9C5FF2EF9}">
      <dgm:prSet custT="1"/>
      <dgm:spPr/>
      <dgm:t>
        <a:bodyPr/>
        <a:lstStyle/>
        <a:p>
          <a:pPr>
            <a:lnSpc>
              <a:spcPct val="100000"/>
            </a:lnSpc>
          </a:pPr>
          <a:r>
            <a:rPr lang="en-US" sz="1800" dirty="0"/>
            <a:t>Review UCP’s Conflict of Interest and Gift Acceptance Policies </a:t>
          </a:r>
        </a:p>
      </dgm:t>
    </dgm:pt>
    <dgm:pt modelId="{B97386A6-7DDC-4AA5-9E47-044EC0B98CB1}" type="parTrans" cxnId="{9D5C0589-D4A0-4B28-A5D8-D5FDA553B505}">
      <dgm:prSet/>
      <dgm:spPr/>
      <dgm:t>
        <a:bodyPr/>
        <a:lstStyle/>
        <a:p>
          <a:endParaRPr lang="en-US"/>
        </a:p>
      </dgm:t>
    </dgm:pt>
    <dgm:pt modelId="{315E1C7E-E070-4779-ADD4-F1F7416D28F9}" type="sibTrans" cxnId="{9D5C0589-D4A0-4B28-A5D8-D5FDA553B505}">
      <dgm:prSet/>
      <dgm:spPr/>
      <dgm:t>
        <a:bodyPr/>
        <a:lstStyle/>
        <a:p>
          <a:endParaRPr lang="en-US"/>
        </a:p>
      </dgm:t>
    </dgm:pt>
    <dgm:pt modelId="{B2951A50-3956-4907-A165-14DD60B1A915}" type="pres">
      <dgm:prSet presAssocID="{B8CDBBA7-0216-4945-946F-28DA7D247B75}" presName="root" presStyleCnt="0">
        <dgm:presLayoutVars>
          <dgm:dir/>
          <dgm:resizeHandles val="exact"/>
        </dgm:presLayoutVars>
      </dgm:prSet>
      <dgm:spPr/>
    </dgm:pt>
    <dgm:pt modelId="{943F3376-2F14-4F94-A485-3CEE9B0B0565}" type="pres">
      <dgm:prSet presAssocID="{F8816955-6498-4274-98EE-16CB29AAF070}" presName="compNode" presStyleCnt="0"/>
      <dgm:spPr/>
    </dgm:pt>
    <dgm:pt modelId="{54580FF3-F81A-45A4-97BE-F03C6A2AF298}" type="pres">
      <dgm:prSet presAssocID="{F8816955-6498-4274-98EE-16CB29AAF070}" presName="bgRect" presStyleLbl="bgShp" presStyleIdx="0" presStyleCnt="4"/>
      <dgm:spPr>
        <a:solidFill>
          <a:schemeClr val="accent4">
            <a:lumMod val="40000"/>
            <a:lumOff val="60000"/>
          </a:schemeClr>
        </a:solidFill>
      </dgm:spPr>
    </dgm:pt>
    <dgm:pt modelId="{FCB1ED9F-0764-437C-9C41-D3008FA608C3}" type="pres">
      <dgm:prSet presAssocID="{F8816955-6498-4274-98EE-16CB29AAF0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972922AC-E443-4D65-A127-2AB8A96B3592}" type="pres">
      <dgm:prSet presAssocID="{F8816955-6498-4274-98EE-16CB29AAF070}" presName="spaceRect" presStyleCnt="0"/>
      <dgm:spPr/>
    </dgm:pt>
    <dgm:pt modelId="{CA52982A-47AA-40C2-B99D-D571B80BCBE7}" type="pres">
      <dgm:prSet presAssocID="{F8816955-6498-4274-98EE-16CB29AAF070}" presName="parTx" presStyleLbl="revTx" presStyleIdx="0" presStyleCnt="4">
        <dgm:presLayoutVars>
          <dgm:chMax val="0"/>
          <dgm:chPref val="0"/>
        </dgm:presLayoutVars>
      </dgm:prSet>
      <dgm:spPr/>
    </dgm:pt>
    <dgm:pt modelId="{01C318B8-F5EF-4A92-8DAB-8B661F3DCAB2}" type="pres">
      <dgm:prSet presAssocID="{B45DD5CB-D69A-4AED-9B85-FCB79124F17C}" presName="sibTrans" presStyleCnt="0"/>
      <dgm:spPr/>
    </dgm:pt>
    <dgm:pt modelId="{B53D9458-F129-401D-923E-44C14A9793CB}" type="pres">
      <dgm:prSet presAssocID="{6DABC57C-060A-4683-A645-64E281723E26}" presName="compNode" presStyleCnt="0"/>
      <dgm:spPr/>
    </dgm:pt>
    <dgm:pt modelId="{69F9A02B-6493-4829-8C0D-C5A1DA93A655}" type="pres">
      <dgm:prSet presAssocID="{6DABC57C-060A-4683-A645-64E281723E26}" presName="bgRect" presStyleLbl="bgShp" presStyleIdx="1" presStyleCnt="4"/>
      <dgm:spPr>
        <a:solidFill>
          <a:schemeClr val="accent4">
            <a:lumMod val="40000"/>
            <a:lumOff val="60000"/>
          </a:schemeClr>
        </a:solidFill>
      </dgm:spPr>
    </dgm:pt>
    <dgm:pt modelId="{CD4AAB56-75E1-43AF-8150-A679CCBDCEB1}" type="pres">
      <dgm:prSet presAssocID="{6DABC57C-060A-4683-A645-64E281723E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3FFD59D-4EE0-44C2-BD80-31CDF2E8F933}" type="pres">
      <dgm:prSet presAssocID="{6DABC57C-060A-4683-A645-64E281723E26}" presName="spaceRect" presStyleCnt="0"/>
      <dgm:spPr/>
    </dgm:pt>
    <dgm:pt modelId="{A0F5E51C-886E-46B1-9601-FE411531505F}" type="pres">
      <dgm:prSet presAssocID="{6DABC57C-060A-4683-A645-64E281723E26}" presName="parTx" presStyleLbl="revTx" presStyleIdx="1" presStyleCnt="4">
        <dgm:presLayoutVars>
          <dgm:chMax val="0"/>
          <dgm:chPref val="0"/>
        </dgm:presLayoutVars>
      </dgm:prSet>
      <dgm:spPr/>
    </dgm:pt>
    <dgm:pt modelId="{9D8446D5-EF0F-46BD-A00E-1F50C4613FF1}" type="pres">
      <dgm:prSet presAssocID="{80970888-16DB-4CEC-89AF-093A3AA63885}" presName="sibTrans" presStyleCnt="0"/>
      <dgm:spPr/>
    </dgm:pt>
    <dgm:pt modelId="{CAC4CE82-3650-4562-948F-C3BEE8AE884E}" type="pres">
      <dgm:prSet presAssocID="{CFD7802C-1D2E-43B3-820A-1B108BE404A5}" presName="compNode" presStyleCnt="0"/>
      <dgm:spPr/>
    </dgm:pt>
    <dgm:pt modelId="{D8E74867-24BA-4103-AA6F-8258B8DD8C83}" type="pres">
      <dgm:prSet presAssocID="{CFD7802C-1D2E-43B3-820A-1B108BE404A5}" presName="bgRect" presStyleLbl="bgShp" presStyleIdx="2" presStyleCnt="4"/>
      <dgm:spPr>
        <a:solidFill>
          <a:schemeClr val="accent4">
            <a:lumMod val="40000"/>
            <a:lumOff val="60000"/>
          </a:schemeClr>
        </a:solidFill>
      </dgm:spPr>
    </dgm:pt>
    <dgm:pt modelId="{04308DAD-97FC-4DB0-A14A-8D0C913DE168}" type="pres">
      <dgm:prSet presAssocID="{CFD7802C-1D2E-43B3-820A-1B108BE404A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ing"/>
        </a:ext>
      </dgm:extLst>
    </dgm:pt>
    <dgm:pt modelId="{455B7582-6EB4-4182-900F-4E6192453832}" type="pres">
      <dgm:prSet presAssocID="{CFD7802C-1D2E-43B3-820A-1B108BE404A5}" presName="spaceRect" presStyleCnt="0"/>
      <dgm:spPr/>
    </dgm:pt>
    <dgm:pt modelId="{73FA2716-016A-41F6-98CD-B05E601D26A2}" type="pres">
      <dgm:prSet presAssocID="{CFD7802C-1D2E-43B3-820A-1B108BE404A5}" presName="parTx" presStyleLbl="revTx" presStyleIdx="2" presStyleCnt="4">
        <dgm:presLayoutVars>
          <dgm:chMax val="0"/>
          <dgm:chPref val="0"/>
        </dgm:presLayoutVars>
      </dgm:prSet>
      <dgm:spPr/>
    </dgm:pt>
    <dgm:pt modelId="{1556816E-18D3-4B3D-A4EB-5E6E87F0E4E7}" type="pres">
      <dgm:prSet presAssocID="{ECF5F6D1-CFA3-4638-9DD6-A8BBA582F6F0}" presName="sibTrans" presStyleCnt="0"/>
      <dgm:spPr/>
    </dgm:pt>
    <dgm:pt modelId="{8024F0E7-11F0-4E50-9AEA-9B2BF5C4A069}" type="pres">
      <dgm:prSet presAssocID="{27FABA31-C14F-47BF-8FEA-61B9C5FF2EF9}" presName="compNode" presStyleCnt="0"/>
      <dgm:spPr/>
    </dgm:pt>
    <dgm:pt modelId="{1CEC27FA-5A6F-4B1B-95C2-004C817EF4AA}" type="pres">
      <dgm:prSet presAssocID="{27FABA31-C14F-47BF-8FEA-61B9C5FF2EF9}" presName="bgRect" presStyleLbl="bgShp" presStyleIdx="3" presStyleCnt="4"/>
      <dgm:spPr>
        <a:solidFill>
          <a:schemeClr val="accent4">
            <a:lumMod val="40000"/>
            <a:lumOff val="60000"/>
          </a:schemeClr>
        </a:solidFill>
      </dgm:spPr>
    </dgm:pt>
    <dgm:pt modelId="{239BE985-37D9-416A-8387-F86C6533E6C3}" type="pres">
      <dgm:prSet presAssocID="{27FABA31-C14F-47BF-8FEA-61B9C5FF2E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
        </a:ext>
      </dgm:extLst>
    </dgm:pt>
    <dgm:pt modelId="{6CB33C12-476D-4A7C-8DCB-E676C739C201}" type="pres">
      <dgm:prSet presAssocID="{27FABA31-C14F-47BF-8FEA-61B9C5FF2EF9}" presName="spaceRect" presStyleCnt="0"/>
      <dgm:spPr/>
    </dgm:pt>
    <dgm:pt modelId="{32B2A5FF-9C54-4BA2-AEBE-1B357064D92C}" type="pres">
      <dgm:prSet presAssocID="{27FABA31-C14F-47BF-8FEA-61B9C5FF2EF9}" presName="parTx" presStyleLbl="revTx" presStyleIdx="3" presStyleCnt="4">
        <dgm:presLayoutVars>
          <dgm:chMax val="0"/>
          <dgm:chPref val="0"/>
        </dgm:presLayoutVars>
      </dgm:prSet>
      <dgm:spPr/>
    </dgm:pt>
  </dgm:ptLst>
  <dgm:cxnLst>
    <dgm:cxn modelId="{ED06710A-DFBD-49E3-8ED8-BFC627C2F081}" type="presOf" srcId="{6DABC57C-060A-4683-A645-64E281723E26}" destId="{A0F5E51C-886E-46B1-9601-FE411531505F}" srcOrd="0" destOrd="0" presId="urn:microsoft.com/office/officeart/2018/2/layout/IconVerticalSolidList"/>
    <dgm:cxn modelId="{AE1F5044-1747-41D0-8FF1-80240473F38C}" srcId="{B8CDBBA7-0216-4945-946F-28DA7D247B75}" destId="{F8816955-6498-4274-98EE-16CB29AAF070}" srcOrd="0" destOrd="0" parTransId="{D8145F7C-AD95-40A0-8D27-7945281D96D6}" sibTransId="{B45DD5CB-D69A-4AED-9B85-FCB79124F17C}"/>
    <dgm:cxn modelId="{3E111156-C06E-42F0-BCB9-89AF532DC7A2}" type="presOf" srcId="{F8816955-6498-4274-98EE-16CB29AAF070}" destId="{CA52982A-47AA-40C2-B99D-D571B80BCBE7}" srcOrd="0" destOrd="0" presId="urn:microsoft.com/office/officeart/2018/2/layout/IconVerticalSolidList"/>
    <dgm:cxn modelId="{A13BAE82-C02D-4000-91A1-598D12454787}" srcId="{B8CDBBA7-0216-4945-946F-28DA7D247B75}" destId="{6DABC57C-060A-4683-A645-64E281723E26}" srcOrd="1" destOrd="0" parTransId="{EF38DC5E-DB42-4ACE-A2CF-7C6F75C96E6E}" sibTransId="{80970888-16DB-4CEC-89AF-093A3AA63885}"/>
    <dgm:cxn modelId="{9D5C0589-D4A0-4B28-A5D8-D5FDA553B505}" srcId="{B8CDBBA7-0216-4945-946F-28DA7D247B75}" destId="{27FABA31-C14F-47BF-8FEA-61B9C5FF2EF9}" srcOrd="3" destOrd="0" parTransId="{B97386A6-7DDC-4AA5-9E47-044EC0B98CB1}" sibTransId="{315E1C7E-E070-4779-ADD4-F1F7416D28F9}"/>
    <dgm:cxn modelId="{37D39E8C-A6A0-42B4-954F-DB70E74A4D7C}" type="presOf" srcId="{CFD7802C-1D2E-43B3-820A-1B108BE404A5}" destId="{73FA2716-016A-41F6-98CD-B05E601D26A2}" srcOrd="0" destOrd="0" presId="urn:microsoft.com/office/officeart/2018/2/layout/IconVerticalSolidList"/>
    <dgm:cxn modelId="{57DE5EDD-99FB-476A-925C-0D1BD4889261}" type="presOf" srcId="{27FABA31-C14F-47BF-8FEA-61B9C5FF2EF9}" destId="{32B2A5FF-9C54-4BA2-AEBE-1B357064D92C}" srcOrd="0" destOrd="0" presId="urn:microsoft.com/office/officeart/2018/2/layout/IconVerticalSolidList"/>
    <dgm:cxn modelId="{E3262CE5-BA7E-4F1D-99A7-6C7550612B9A}" srcId="{B8CDBBA7-0216-4945-946F-28DA7D247B75}" destId="{CFD7802C-1D2E-43B3-820A-1B108BE404A5}" srcOrd="2" destOrd="0" parTransId="{DE21BAAC-20A0-4A5D-91A7-BFE29361950C}" sibTransId="{ECF5F6D1-CFA3-4638-9DD6-A8BBA582F6F0}"/>
    <dgm:cxn modelId="{600081F2-8F48-4A8E-835E-BC9F8388D037}" type="presOf" srcId="{B8CDBBA7-0216-4945-946F-28DA7D247B75}" destId="{B2951A50-3956-4907-A165-14DD60B1A915}" srcOrd="0" destOrd="0" presId="urn:microsoft.com/office/officeart/2018/2/layout/IconVerticalSolidList"/>
    <dgm:cxn modelId="{8E78F1B9-0FA0-4358-948C-6FA774AEC61B}" type="presParOf" srcId="{B2951A50-3956-4907-A165-14DD60B1A915}" destId="{943F3376-2F14-4F94-A485-3CEE9B0B0565}" srcOrd="0" destOrd="0" presId="urn:microsoft.com/office/officeart/2018/2/layout/IconVerticalSolidList"/>
    <dgm:cxn modelId="{D763F687-9BE7-44C4-B3C7-317ED5B678E6}" type="presParOf" srcId="{943F3376-2F14-4F94-A485-3CEE9B0B0565}" destId="{54580FF3-F81A-45A4-97BE-F03C6A2AF298}" srcOrd="0" destOrd="0" presId="urn:microsoft.com/office/officeart/2018/2/layout/IconVerticalSolidList"/>
    <dgm:cxn modelId="{C3B39CE3-0BCD-4083-9AFD-394228B72E43}" type="presParOf" srcId="{943F3376-2F14-4F94-A485-3CEE9B0B0565}" destId="{FCB1ED9F-0764-437C-9C41-D3008FA608C3}" srcOrd="1" destOrd="0" presId="urn:microsoft.com/office/officeart/2018/2/layout/IconVerticalSolidList"/>
    <dgm:cxn modelId="{92BF7949-34D1-4EE3-806A-E34F4E406E67}" type="presParOf" srcId="{943F3376-2F14-4F94-A485-3CEE9B0B0565}" destId="{972922AC-E443-4D65-A127-2AB8A96B3592}" srcOrd="2" destOrd="0" presId="urn:microsoft.com/office/officeart/2018/2/layout/IconVerticalSolidList"/>
    <dgm:cxn modelId="{B7E75056-6926-4F24-8DC5-7A16F2A34BB0}" type="presParOf" srcId="{943F3376-2F14-4F94-A485-3CEE9B0B0565}" destId="{CA52982A-47AA-40C2-B99D-D571B80BCBE7}" srcOrd="3" destOrd="0" presId="urn:microsoft.com/office/officeart/2018/2/layout/IconVerticalSolidList"/>
    <dgm:cxn modelId="{2F8F3706-F263-4AB1-97E6-027262662D50}" type="presParOf" srcId="{B2951A50-3956-4907-A165-14DD60B1A915}" destId="{01C318B8-F5EF-4A92-8DAB-8B661F3DCAB2}" srcOrd="1" destOrd="0" presId="urn:microsoft.com/office/officeart/2018/2/layout/IconVerticalSolidList"/>
    <dgm:cxn modelId="{1E4698F3-7D55-42F0-81CB-9EA7C71AD122}" type="presParOf" srcId="{B2951A50-3956-4907-A165-14DD60B1A915}" destId="{B53D9458-F129-401D-923E-44C14A9793CB}" srcOrd="2" destOrd="0" presId="urn:microsoft.com/office/officeart/2018/2/layout/IconVerticalSolidList"/>
    <dgm:cxn modelId="{3AEFFAB4-76CD-494B-A745-5811A53ECF19}" type="presParOf" srcId="{B53D9458-F129-401D-923E-44C14A9793CB}" destId="{69F9A02B-6493-4829-8C0D-C5A1DA93A655}" srcOrd="0" destOrd="0" presId="urn:microsoft.com/office/officeart/2018/2/layout/IconVerticalSolidList"/>
    <dgm:cxn modelId="{4E2B7538-E28A-477A-A917-AF617AC09F79}" type="presParOf" srcId="{B53D9458-F129-401D-923E-44C14A9793CB}" destId="{CD4AAB56-75E1-43AF-8150-A679CCBDCEB1}" srcOrd="1" destOrd="0" presId="urn:microsoft.com/office/officeart/2018/2/layout/IconVerticalSolidList"/>
    <dgm:cxn modelId="{4E5DF828-5BF0-4D1D-AB5D-D6164D60E79C}" type="presParOf" srcId="{B53D9458-F129-401D-923E-44C14A9793CB}" destId="{A3FFD59D-4EE0-44C2-BD80-31CDF2E8F933}" srcOrd="2" destOrd="0" presId="urn:microsoft.com/office/officeart/2018/2/layout/IconVerticalSolidList"/>
    <dgm:cxn modelId="{C949E22F-7247-4F87-ADEC-5E880ED35F38}" type="presParOf" srcId="{B53D9458-F129-401D-923E-44C14A9793CB}" destId="{A0F5E51C-886E-46B1-9601-FE411531505F}" srcOrd="3" destOrd="0" presId="urn:microsoft.com/office/officeart/2018/2/layout/IconVerticalSolidList"/>
    <dgm:cxn modelId="{7F06550B-9F0E-4521-BDA1-42AF048FD3C2}" type="presParOf" srcId="{B2951A50-3956-4907-A165-14DD60B1A915}" destId="{9D8446D5-EF0F-46BD-A00E-1F50C4613FF1}" srcOrd="3" destOrd="0" presId="urn:microsoft.com/office/officeart/2018/2/layout/IconVerticalSolidList"/>
    <dgm:cxn modelId="{93A48C8C-DAA0-40EF-BCDA-BA8439041FDF}" type="presParOf" srcId="{B2951A50-3956-4907-A165-14DD60B1A915}" destId="{CAC4CE82-3650-4562-948F-C3BEE8AE884E}" srcOrd="4" destOrd="0" presId="urn:microsoft.com/office/officeart/2018/2/layout/IconVerticalSolidList"/>
    <dgm:cxn modelId="{6D810D0F-6A06-4CE9-862E-503FC334EDD8}" type="presParOf" srcId="{CAC4CE82-3650-4562-948F-C3BEE8AE884E}" destId="{D8E74867-24BA-4103-AA6F-8258B8DD8C83}" srcOrd="0" destOrd="0" presId="urn:microsoft.com/office/officeart/2018/2/layout/IconVerticalSolidList"/>
    <dgm:cxn modelId="{06314210-2467-4A2E-81FD-150C4B7C49AD}" type="presParOf" srcId="{CAC4CE82-3650-4562-948F-C3BEE8AE884E}" destId="{04308DAD-97FC-4DB0-A14A-8D0C913DE168}" srcOrd="1" destOrd="0" presId="urn:microsoft.com/office/officeart/2018/2/layout/IconVerticalSolidList"/>
    <dgm:cxn modelId="{5DFA9360-BB0B-49B2-A02D-856E7B1CD58F}" type="presParOf" srcId="{CAC4CE82-3650-4562-948F-C3BEE8AE884E}" destId="{455B7582-6EB4-4182-900F-4E6192453832}" srcOrd="2" destOrd="0" presId="urn:microsoft.com/office/officeart/2018/2/layout/IconVerticalSolidList"/>
    <dgm:cxn modelId="{4057684E-2B5B-4B4E-B44F-366CBAA1B52E}" type="presParOf" srcId="{CAC4CE82-3650-4562-948F-C3BEE8AE884E}" destId="{73FA2716-016A-41F6-98CD-B05E601D26A2}" srcOrd="3" destOrd="0" presId="urn:microsoft.com/office/officeart/2018/2/layout/IconVerticalSolidList"/>
    <dgm:cxn modelId="{98CB5A86-BEE4-4680-A696-1DAF1B818F9A}" type="presParOf" srcId="{B2951A50-3956-4907-A165-14DD60B1A915}" destId="{1556816E-18D3-4B3D-A4EB-5E6E87F0E4E7}" srcOrd="5" destOrd="0" presId="urn:microsoft.com/office/officeart/2018/2/layout/IconVerticalSolidList"/>
    <dgm:cxn modelId="{94C7518A-559B-44B5-8323-677CF5685F50}" type="presParOf" srcId="{B2951A50-3956-4907-A165-14DD60B1A915}" destId="{8024F0E7-11F0-4E50-9AEA-9B2BF5C4A069}" srcOrd="6" destOrd="0" presId="urn:microsoft.com/office/officeart/2018/2/layout/IconVerticalSolidList"/>
    <dgm:cxn modelId="{297D2DB0-9E0A-4AE3-BCC0-E92C515417B4}" type="presParOf" srcId="{8024F0E7-11F0-4E50-9AEA-9B2BF5C4A069}" destId="{1CEC27FA-5A6F-4B1B-95C2-004C817EF4AA}" srcOrd="0" destOrd="0" presId="urn:microsoft.com/office/officeart/2018/2/layout/IconVerticalSolidList"/>
    <dgm:cxn modelId="{25CC096C-65C1-4C54-A903-F02460F8433A}" type="presParOf" srcId="{8024F0E7-11F0-4E50-9AEA-9B2BF5C4A069}" destId="{239BE985-37D9-416A-8387-F86C6533E6C3}" srcOrd="1" destOrd="0" presId="urn:microsoft.com/office/officeart/2018/2/layout/IconVerticalSolidList"/>
    <dgm:cxn modelId="{843DDC61-D887-4D10-BE4A-0FD570D7932B}" type="presParOf" srcId="{8024F0E7-11F0-4E50-9AEA-9B2BF5C4A069}" destId="{6CB33C12-476D-4A7C-8DCB-E676C739C201}" srcOrd="2" destOrd="0" presId="urn:microsoft.com/office/officeart/2018/2/layout/IconVerticalSolidList"/>
    <dgm:cxn modelId="{93543AD6-925F-4BEE-B9BE-D2EE42E6CF9C}" type="presParOf" srcId="{8024F0E7-11F0-4E50-9AEA-9B2BF5C4A069}" destId="{32B2A5FF-9C54-4BA2-AEBE-1B357064D9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80FF3-F81A-45A4-97BE-F03C6A2AF298}">
      <dsp:nvSpPr>
        <dsp:cNvPr id="0" name=""/>
        <dsp:cNvSpPr/>
      </dsp:nvSpPr>
      <dsp:spPr>
        <a:xfrm>
          <a:off x="0" y="1743"/>
          <a:ext cx="6132689" cy="883579"/>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FCB1ED9F-0764-437C-9C41-D3008FA608C3}">
      <dsp:nvSpPr>
        <dsp:cNvPr id="0" name=""/>
        <dsp:cNvSpPr/>
      </dsp:nvSpPr>
      <dsp:spPr>
        <a:xfrm>
          <a:off x="267282" y="200548"/>
          <a:ext cx="485968" cy="485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2982A-47AA-40C2-B99D-D571B80BCBE7}">
      <dsp:nvSpPr>
        <dsp:cNvPr id="0" name=""/>
        <dsp:cNvSpPr/>
      </dsp:nvSpPr>
      <dsp:spPr>
        <a:xfrm>
          <a:off x="1020533" y="1743"/>
          <a:ext cx="5112155" cy="88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800100">
            <a:lnSpc>
              <a:spcPct val="100000"/>
            </a:lnSpc>
            <a:spcBef>
              <a:spcPct val="0"/>
            </a:spcBef>
            <a:spcAft>
              <a:spcPct val="35000"/>
            </a:spcAft>
            <a:buNone/>
          </a:pPr>
          <a:r>
            <a:rPr lang="en-US" sz="1800" kern="1200" dirty="0"/>
            <a:t>Define and identify professional boundaries </a:t>
          </a:r>
        </a:p>
      </dsp:txBody>
      <dsp:txXfrm>
        <a:off x="1020533" y="1743"/>
        <a:ext cx="5112155" cy="883579"/>
      </dsp:txXfrm>
    </dsp:sp>
    <dsp:sp modelId="{69F9A02B-6493-4829-8C0D-C5A1DA93A655}">
      <dsp:nvSpPr>
        <dsp:cNvPr id="0" name=""/>
        <dsp:cNvSpPr/>
      </dsp:nvSpPr>
      <dsp:spPr>
        <a:xfrm>
          <a:off x="0" y="1106217"/>
          <a:ext cx="6132689" cy="883579"/>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D4AAB56-75E1-43AF-8150-A679CCBDCEB1}">
      <dsp:nvSpPr>
        <dsp:cNvPr id="0" name=""/>
        <dsp:cNvSpPr/>
      </dsp:nvSpPr>
      <dsp:spPr>
        <a:xfrm>
          <a:off x="267282" y="1305022"/>
          <a:ext cx="485968" cy="485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5E51C-886E-46B1-9601-FE411531505F}">
      <dsp:nvSpPr>
        <dsp:cNvPr id="0" name=""/>
        <dsp:cNvSpPr/>
      </dsp:nvSpPr>
      <dsp:spPr>
        <a:xfrm>
          <a:off x="1020533" y="1106217"/>
          <a:ext cx="5112155" cy="88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800100">
            <a:lnSpc>
              <a:spcPct val="100000"/>
            </a:lnSpc>
            <a:spcBef>
              <a:spcPct val="0"/>
            </a:spcBef>
            <a:spcAft>
              <a:spcPct val="35000"/>
            </a:spcAft>
            <a:buNone/>
          </a:pPr>
          <a:r>
            <a:rPr lang="en-US" sz="1800" kern="1200" dirty="0"/>
            <a:t>Understand the importance of establishing professional boundaries</a:t>
          </a:r>
        </a:p>
      </dsp:txBody>
      <dsp:txXfrm>
        <a:off x="1020533" y="1106217"/>
        <a:ext cx="5112155" cy="883579"/>
      </dsp:txXfrm>
    </dsp:sp>
    <dsp:sp modelId="{D8E74867-24BA-4103-AA6F-8258B8DD8C83}">
      <dsp:nvSpPr>
        <dsp:cNvPr id="0" name=""/>
        <dsp:cNvSpPr/>
      </dsp:nvSpPr>
      <dsp:spPr>
        <a:xfrm>
          <a:off x="0" y="2210691"/>
          <a:ext cx="6132689" cy="883579"/>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4308DAD-97FC-4DB0-A14A-8D0C913DE168}">
      <dsp:nvSpPr>
        <dsp:cNvPr id="0" name=""/>
        <dsp:cNvSpPr/>
      </dsp:nvSpPr>
      <dsp:spPr>
        <a:xfrm>
          <a:off x="267282" y="2409496"/>
          <a:ext cx="485968" cy="485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A2716-016A-41F6-98CD-B05E601D26A2}">
      <dsp:nvSpPr>
        <dsp:cNvPr id="0" name=""/>
        <dsp:cNvSpPr/>
      </dsp:nvSpPr>
      <dsp:spPr>
        <a:xfrm>
          <a:off x="1020533" y="2210691"/>
          <a:ext cx="5112155" cy="88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800100">
            <a:lnSpc>
              <a:spcPct val="100000"/>
            </a:lnSpc>
            <a:spcBef>
              <a:spcPct val="0"/>
            </a:spcBef>
            <a:spcAft>
              <a:spcPct val="35000"/>
            </a:spcAft>
            <a:buNone/>
          </a:pPr>
          <a:r>
            <a:rPr lang="en-US" sz="1800" kern="1200" dirty="0"/>
            <a:t>Describe common situations where boundaries can be blurred</a:t>
          </a:r>
        </a:p>
      </dsp:txBody>
      <dsp:txXfrm>
        <a:off x="1020533" y="2210691"/>
        <a:ext cx="5112155" cy="883579"/>
      </dsp:txXfrm>
    </dsp:sp>
    <dsp:sp modelId="{1CEC27FA-5A6F-4B1B-95C2-004C817EF4AA}">
      <dsp:nvSpPr>
        <dsp:cNvPr id="0" name=""/>
        <dsp:cNvSpPr/>
      </dsp:nvSpPr>
      <dsp:spPr>
        <a:xfrm>
          <a:off x="0" y="3315165"/>
          <a:ext cx="6132689" cy="883579"/>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239BE985-37D9-416A-8387-F86C6533E6C3}">
      <dsp:nvSpPr>
        <dsp:cNvPr id="0" name=""/>
        <dsp:cNvSpPr/>
      </dsp:nvSpPr>
      <dsp:spPr>
        <a:xfrm>
          <a:off x="267282" y="3513970"/>
          <a:ext cx="485968" cy="485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2A5FF-9C54-4BA2-AEBE-1B357064D92C}">
      <dsp:nvSpPr>
        <dsp:cNvPr id="0" name=""/>
        <dsp:cNvSpPr/>
      </dsp:nvSpPr>
      <dsp:spPr>
        <a:xfrm>
          <a:off x="1020533" y="3315165"/>
          <a:ext cx="5112155" cy="88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800100">
            <a:lnSpc>
              <a:spcPct val="100000"/>
            </a:lnSpc>
            <a:spcBef>
              <a:spcPct val="0"/>
            </a:spcBef>
            <a:spcAft>
              <a:spcPct val="35000"/>
            </a:spcAft>
            <a:buNone/>
          </a:pPr>
          <a:r>
            <a:rPr lang="en-US" sz="1800" kern="1200" dirty="0"/>
            <a:t>Review UCP’s Conflict of Interest and Gift Acceptance Policies </a:t>
          </a:r>
        </a:p>
      </dsp:txBody>
      <dsp:txXfrm>
        <a:off x="1020533" y="3315165"/>
        <a:ext cx="5112155" cy="8835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FA20-2DEF-4FB8-956A-E85F72DABFE9}"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94DC2-8210-42DB-BA48-4C20C3CEA72B}" type="slidenum">
              <a:rPr lang="en-US" smtClean="0"/>
              <a:t>‹#›</a:t>
            </a:fld>
            <a:endParaRPr lang="en-US"/>
          </a:p>
        </p:txBody>
      </p:sp>
    </p:spTree>
    <p:extLst>
      <p:ext uri="{BB962C8B-B14F-4D97-AF65-F5344CB8AC3E}">
        <p14:creationId xmlns:p14="http://schemas.microsoft.com/office/powerpoint/2010/main" val="298504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NADSP - Develop a respectful relationship with the people I support that is based on mutual trust and maintains professional boundaries.</a:t>
            </a:r>
          </a:p>
        </p:txBody>
      </p:sp>
      <p:sp>
        <p:nvSpPr>
          <p:cNvPr id="4" name="Slide Number Placeholder 3"/>
          <p:cNvSpPr>
            <a:spLocks noGrp="1"/>
          </p:cNvSpPr>
          <p:nvPr>
            <p:ph type="sldNum" sz="quarter" idx="5"/>
          </p:nvPr>
        </p:nvSpPr>
        <p:spPr/>
        <p:txBody>
          <a:bodyPr/>
          <a:lstStyle/>
          <a:p>
            <a:fld id="{26794DC2-8210-42DB-BA48-4C20C3CEA72B}" type="slidenum">
              <a:rPr lang="en-US" smtClean="0"/>
              <a:t>3</a:t>
            </a:fld>
            <a:endParaRPr lang="en-US"/>
          </a:p>
        </p:txBody>
      </p:sp>
    </p:spTree>
    <p:extLst>
      <p:ext uri="{BB962C8B-B14F-4D97-AF65-F5344CB8AC3E}">
        <p14:creationId xmlns:p14="http://schemas.microsoft.com/office/powerpoint/2010/main" val="289054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rPr>
              <a:t>Professional boundaries apply to families, co-workers, and all others too.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794DC2-8210-42DB-BA48-4C20C3CEA72B}" type="slidenum">
              <a:rPr lang="en-US" smtClean="0"/>
              <a:t>4</a:t>
            </a:fld>
            <a:endParaRPr lang="en-US"/>
          </a:p>
        </p:txBody>
      </p:sp>
    </p:spTree>
    <p:extLst>
      <p:ext uri="{BB962C8B-B14F-4D97-AF65-F5344CB8AC3E}">
        <p14:creationId xmlns:p14="http://schemas.microsoft.com/office/powerpoint/2010/main" val="268206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p>
          <a:p>
            <a:r>
              <a:rPr lang="en-US" dirty="0"/>
              <a:t>ADD: How does this benefit the participant? Direct conflict of interest. </a:t>
            </a:r>
          </a:p>
          <a:p>
            <a:r>
              <a:rPr lang="en-US" dirty="0"/>
              <a:t>EX: borrowed mop</a:t>
            </a:r>
          </a:p>
        </p:txBody>
      </p:sp>
      <p:sp>
        <p:nvSpPr>
          <p:cNvPr id="4" name="Slide Number Placeholder 3"/>
          <p:cNvSpPr>
            <a:spLocks noGrp="1"/>
          </p:cNvSpPr>
          <p:nvPr>
            <p:ph type="sldNum" sz="quarter" idx="5"/>
          </p:nvPr>
        </p:nvSpPr>
        <p:spPr/>
        <p:txBody>
          <a:bodyPr/>
          <a:lstStyle/>
          <a:p>
            <a:fld id="{26794DC2-8210-42DB-BA48-4C20C3CEA72B}" type="slidenum">
              <a:rPr lang="en-US" smtClean="0"/>
              <a:t>5</a:t>
            </a:fld>
            <a:endParaRPr lang="en-US"/>
          </a:p>
        </p:txBody>
      </p:sp>
    </p:spTree>
    <p:extLst>
      <p:ext uri="{BB962C8B-B14F-4D97-AF65-F5344CB8AC3E}">
        <p14:creationId xmlns:p14="http://schemas.microsoft.com/office/powerpoint/2010/main" val="331696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p>
          <a:p>
            <a:endParaRPr lang="en-US" dirty="0"/>
          </a:p>
          <a:p>
            <a:pPr algn="l"/>
            <a:r>
              <a:rPr lang="en-US" sz="1800" b="0" i="0" u="none" strike="noStrike" baseline="0" dirty="0">
                <a:latin typeface="Arial" panose="020B0604020202020204" pitchFamily="34" charset="0"/>
              </a:rPr>
              <a:t>This graphic depicts the idea of maintaining a therapeutic or helpful relationship with your client, neither over-involved nor under-involved. Staying within the zone helps you to stay “in bounds.” </a:t>
            </a:r>
          </a:p>
          <a:p>
            <a:pPr algn="l"/>
            <a:endParaRPr lang="en-US" sz="1800" b="0" i="0" u="none" strike="noStrike" baseline="0" dirty="0">
              <a:latin typeface="Arial" panose="020B0604020202020204" pitchFamily="34" charset="0"/>
            </a:endParaRPr>
          </a:p>
          <a:p>
            <a:pPr algn="l"/>
            <a:r>
              <a:rPr lang="en-US" dirty="0"/>
              <a:t>Under involved – distant, cold, detached, preoccupied</a:t>
            </a:r>
          </a:p>
          <a:p>
            <a:r>
              <a:rPr lang="en-US" dirty="0"/>
              <a:t>Over involved – enmeshed, intrusive, dependent</a:t>
            </a:r>
          </a:p>
        </p:txBody>
      </p:sp>
      <p:sp>
        <p:nvSpPr>
          <p:cNvPr id="4" name="Slide Number Placeholder 3"/>
          <p:cNvSpPr>
            <a:spLocks noGrp="1"/>
          </p:cNvSpPr>
          <p:nvPr>
            <p:ph type="sldNum" sz="quarter" idx="5"/>
          </p:nvPr>
        </p:nvSpPr>
        <p:spPr/>
        <p:txBody>
          <a:bodyPr/>
          <a:lstStyle/>
          <a:p>
            <a:fld id="{26794DC2-8210-42DB-BA48-4C20C3CEA72B}" type="slidenum">
              <a:rPr lang="en-US" smtClean="0"/>
              <a:t>6</a:t>
            </a:fld>
            <a:endParaRPr lang="en-US"/>
          </a:p>
        </p:txBody>
      </p:sp>
    </p:spTree>
    <p:extLst>
      <p:ext uri="{BB962C8B-B14F-4D97-AF65-F5344CB8AC3E}">
        <p14:creationId xmlns:p14="http://schemas.microsoft.com/office/powerpoint/2010/main" val="215605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p>
          <a:p>
            <a:pPr algn="l"/>
            <a:r>
              <a:rPr lang="en-US" sz="1800" b="0" i="0" u="none" strike="noStrike" baseline="0" dirty="0">
                <a:latin typeface="Arial" panose="020B0604020202020204" pitchFamily="34" charset="0"/>
              </a:rPr>
              <a:t>To learn more about how to stay in the zone of helpfulness, let’s review the </a:t>
            </a:r>
            <a:r>
              <a:rPr lang="en-US" sz="1800" b="1" i="0" u="none" strike="noStrike" baseline="0" dirty="0">
                <a:latin typeface="Arial" panose="020B0604020202020204" pitchFamily="34" charset="0"/>
              </a:rPr>
              <a:t>Maintaining Professional Boundaries chart</a:t>
            </a:r>
            <a:r>
              <a:rPr lang="en-US" sz="1800" b="0" i="0" u="none" strike="noStrike" baseline="0" dirty="0">
                <a:latin typeface="Arial" panose="020B0604020202020204" pitchFamily="34" charset="0"/>
              </a:rPr>
              <a:t>. The chart gives examples of boundary crossings and offers tips for staying in bounds in specific situations.</a:t>
            </a:r>
          </a:p>
          <a:p>
            <a:pPr algn="l"/>
            <a:r>
              <a:rPr lang="en-US" sz="1800" b="0" i="0" u="none" strike="noStrike" baseline="0" dirty="0">
                <a:latin typeface="Arial" panose="020B0604020202020204" pitchFamily="34" charset="0"/>
              </a:rPr>
              <a:t>Reference under involved vs. over involved chart of categories. </a:t>
            </a:r>
            <a:endParaRPr lang="en-US" dirty="0"/>
          </a:p>
        </p:txBody>
      </p:sp>
      <p:sp>
        <p:nvSpPr>
          <p:cNvPr id="4" name="Slide Number Placeholder 3"/>
          <p:cNvSpPr>
            <a:spLocks noGrp="1"/>
          </p:cNvSpPr>
          <p:nvPr>
            <p:ph type="sldNum" sz="quarter" idx="5"/>
          </p:nvPr>
        </p:nvSpPr>
        <p:spPr/>
        <p:txBody>
          <a:bodyPr/>
          <a:lstStyle/>
          <a:p>
            <a:fld id="{26794DC2-8210-42DB-BA48-4C20C3CEA72B}" type="slidenum">
              <a:rPr lang="en-US" smtClean="0"/>
              <a:t>7</a:t>
            </a:fld>
            <a:endParaRPr lang="en-US"/>
          </a:p>
        </p:txBody>
      </p:sp>
    </p:spTree>
    <p:extLst>
      <p:ext uri="{BB962C8B-B14F-4D97-AF65-F5344CB8AC3E}">
        <p14:creationId xmlns:p14="http://schemas.microsoft.com/office/powerpoint/2010/main" val="75424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baseline="0" dirty="0">
                <a:solidFill>
                  <a:srgbClr val="000000"/>
                </a:solidFill>
                <a:latin typeface="Arial" panose="020B0604020202020204" pitchFamily="34" charset="0"/>
              </a:rPr>
              <a:t>Using what you’ve learned about professional boundaries so far, we’re going to explore some examples of boundary crossings using the scenarios that follow in the guide.</a:t>
            </a:r>
          </a:p>
          <a:p>
            <a:pPr marL="0" indent="0">
              <a:buNone/>
            </a:pPr>
            <a:endParaRPr lang="en-US" sz="1200" dirty="0">
              <a:solidFill>
                <a:srgbClr val="000000"/>
              </a:solidFill>
              <a:latin typeface="Arial" panose="020B0604020202020204" pitchFamily="34" charset="0"/>
            </a:endParaRPr>
          </a:p>
          <a:p>
            <a:pPr marL="0" indent="0">
              <a:buNone/>
            </a:pPr>
            <a:r>
              <a:rPr lang="en-US" sz="1200" b="0" i="0" u="none" strike="noStrike" baseline="0" dirty="0">
                <a:solidFill>
                  <a:srgbClr val="000000"/>
                </a:solidFill>
                <a:latin typeface="Arial" panose="020B0604020202020204" pitchFamily="34" charset="0"/>
              </a:rPr>
              <a:t>Please choose one person to take notes about your discussion and report back to the larger group at the end of your discussion. When you look at the example, please discuss:</a:t>
            </a:r>
          </a:p>
          <a:p>
            <a:pPr marL="0" indent="0">
              <a:buNone/>
            </a:pPr>
            <a:r>
              <a:rPr lang="en-US" sz="1200" b="0" i="0" u="none" strike="noStrike" baseline="0" dirty="0">
                <a:solidFill>
                  <a:srgbClr val="000000"/>
                </a:solidFill>
                <a:latin typeface="Arial" panose="020B0604020202020204" pitchFamily="34" charset="0"/>
              </a:rPr>
              <a:t>What observations can you make about this situation?</a:t>
            </a:r>
          </a:p>
          <a:p>
            <a:pPr marL="0" indent="0">
              <a:buNone/>
            </a:pPr>
            <a:r>
              <a:rPr lang="en-US" sz="1200" b="0" i="0" u="none" strike="noStrike" baseline="0" dirty="0">
                <a:solidFill>
                  <a:srgbClr val="000000"/>
                </a:solidFill>
                <a:latin typeface="Arial" panose="020B0604020202020204" pitchFamily="34" charset="0"/>
              </a:rPr>
              <a:t>How could the caregiver’s actions affect the client?</a:t>
            </a:r>
          </a:p>
          <a:p>
            <a:pPr marL="0" indent="0">
              <a:buNone/>
            </a:pPr>
            <a:r>
              <a:rPr lang="en-US" sz="1200" b="0" i="0" u="none" strike="noStrike" baseline="0" dirty="0">
                <a:solidFill>
                  <a:srgbClr val="000000"/>
                </a:solidFill>
                <a:latin typeface="Arial" panose="020B0604020202020204" pitchFamily="34" charset="0"/>
              </a:rPr>
              <a:t>How could the situation affect the caregiver?</a:t>
            </a:r>
          </a:p>
          <a:p>
            <a:pPr marL="0" indent="0">
              <a:buNone/>
            </a:pPr>
            <a:endParaRPr lang="en-US" sz="1200" b="0" i="0" u="none" strike="noStrike" baseline="0" dirty="0">
              <a:solidFill>
                <a:srgbClr val="000000"/>
              </a:solidFill>
              <a:latin typeface="Arial" panose="020B0604020202020204" pitchFamily="34" charset="0"/>
            </a:endParaRPr>
          </a:p>
          <a:p>
            <a:pPr marL="0" indent="0">
              <a:buNone/>
            </a:pPr>
            <a:r>
              <a:rPr lang="en-US" sz="1200" dirty="0">
                <a:solidFill>
                  <a:srgbClr val="000000"/>
                </a:solidFill>
                <a:latin typeface="Arial" panose="020B0604020202020204" pitchFamily="34" charset="0"/>
              </a:rPr>
              <a:t>5-7 minutes for discussion</a:t>
            </a: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26794DC2-8210-42DB-BA48-4C20C3CEA72B}" type="slidenum">
              <a:rPr lang="en-US" smtClean="0"/>
              <a:t>11</a:t>
            </a:fld>
            <a:endParaRPr lang="en-US"/>
          </a:p>
        </p:txBody>
      </p:sp>
    </p:spTree>
    <p:extLst>
      <p:ext uri="{BB962C8B-B14F-4D97-AF65-F5344CB8AC3E}">
        <p14:creationId xmlns:p14="http://schemas.microsoft.com/office/powerpoint/2010/main" val="209651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5BFD-064E-4A78-BC8E-A98B6D3E14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85C95B-8920-4EBF-8A16-6F5BDEDAD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6E0F9-E449-4280-A2B0-897383FF6FB0}"/>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5" name="Footer Placeholder 4">
            <a:extLst>
              <a:ext uri="{FF2B5EF4-FFF2-40B4-BE49-F238E27FC236}">
                <a16:creationId xmlns:a16="http://schemas.microsoft.com/office/drawing/2014/main" id="{7C88AB26-108A-4BD8-9899-A711710E6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34E7E-FFAF-4C68-BAF5-926D345F9099}"/>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31611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DD95-87B4-48FF-B1C6-B531B230C3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3A5899-4260-4F9F-8916-8B01C379A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AD26E-362A-4584-ADE8-3A1FB8890426}"/>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5" name="Footer Placeholder 4">
            <a:extLst>
              <a:ext uri="{FF2B5EF4-FFF2-40B4-BE49-F238E27FC236}">
                <a16:creationId xmlns:a16="http://schemas.microsoft.com/office/drawing/2014/main" id="{FFB88D2D-B485-4799-A508-A22912F1C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B7DBA-3C44-4F42-B7EC-54E113A761C5}"/>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359376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F2641-E903-4BB4-A4E9-B369F2A680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4A3B8B-0760-4969-B1E1-72015C2480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0A5C9-6F94-4E69-AA7D-D965328408B9}"/>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5" name="Footer Placeholder 4">
            <a:extLst>
              <a:ext uri="{FF2B5EF4-FFF2-40B4-BE49-F238E27FC236}">
                <a16:creationId xmlns:a16="http://schemas.microsoft.com/office/drawing/2014/main" id="{C3E5ECEB-F7E8-405A-97E1-1D517C9DC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E1209-17DE-4490-8470-9765F73B7274}"/>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95178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3889-57CA-493B-BCAD-58EF3F9B3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B5D9C-2609-48B0-9648-0F5955272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A36C5-2B65-48B2-9A15-239AC822DBBE}"/>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5" name="Footer Placeholder 4">
            <a:extLst>
              <a:ext uri="{FF2B5EF4-FFF2-40B4-BE49-F238E27FC236}">
                <a16:creationId xmlns:a16="http://schemas.microsoft.com/office/drawing/2014/main" id="{90634FD8-4D05-4DFF-8A61-B0BF504AD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B54FE-F841-4721-AEE8-10B8E2E6D1C2}"/>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41768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80E8-49BB-46A0-B651-4A2443CAE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DF7AB7-0862-4096-A016-98E587931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2CB7D4-D247-4899-A760-35D0D07CD170}"/>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5" name="Footer Placeholder 4">
            <a:extLst>
              <a:ext uri="{FF2B5EF4-FFF2-40B4-BE49-F238E27FC236}">
                <a16:creationId xmlns:a16="http://schemas.microsoft.com/office/drawing/2014/main" id="{5E430034-0E2C-40C9-B14D-BB26C3629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AEF12-BFBD-4A3D-A329-AA143E4DB67B}"/>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208250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E07A-DEBD-4255-BE52-EAACD33F5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932B3-1B3A-4482-B3E1-FD66363866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68FD4A-967D-45ED-97C1-54AACCA87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81501-1664-4715-A030-0348B9FE794B}"/>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6" name="Footer Placeholder 5">
            <a:extLst>
              <a:ext uri="{FF2B5EF4-FFF2-40B4-BE49-F238E27FC236}">
                <a16:creationId xmlns:a16="http://schemas.microsoft.com/office/drawing/2014/main" id="{FF48F8F3-3F4F-4E6C-8415-F46BFCBCF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AA091-F63C-4FCE-9B12-28354788BE4F}"/>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299668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0252-A359-4579-BD1A-694B7CFB31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EC52E-A0B5-49EB-9166-B4C1875A4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47844-1D1B-49EA-9B21-B14846CFFD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7FFDB-9E7D-43FA-B271-311291BC1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6DDE0-4D25-4B38-A937-AF52DFDC58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F9B366-422B-4D9A-9508-CD71165CF8DE}"/>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8" name="Footer Placeholder 7">
            <a:extLst>
              <a:ext uri="{FF2B5EF4-FFF2-40B4-BE49-F238E27FC236}">
                <a16:creationId xmlns:a16="http://schemas.microsoft.com/office/drawing/2014/main" id="{B92999C4-6D46-4A61-84EC-9503FA2556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8CE182-8D27-489E-8944-DF8491563014}"/>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28101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4B9B-A2DB-498C-81D2-0BF3E1ED8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4B0D2-0826-4F01-9A37-EF7F93A7BC61}"/>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4" name="Footer Placeholder 3">
            <a:extLst>
              <a:ext uri="{FF2B5EF4-FFF2-40B4-BE49-F238E27FC236}">
                <a16:creationId xmlns:a16="http://schemas.microsoft.com/office/drawing/2014/main" id="{F20EEDCD-48FA-4454-B2FF-25E12E3F6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72790-72E6-493D-ABD1-43ACEF8FC31C}"/>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420663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EFB4A-13E0-4827-8279-51783A1AB44F}"/>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3" name="Footer Placeholder 2">
            <a:extLst>
              <a:ext uri="{FF2B5EF4-FFF2-40B4-BE49-F238E27FC236}">
                <a16:creationId xmlns:a16="http://schemas.microsoft.com/office/drawing/2014/main" id="{D336C35E-4B4A-4864-ACA9-347FE4441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E3DC3-B398-4125-9496-0A73CD4850A8}"/>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278316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0C69-F5CC-44F4-8FCD-AC90DC07D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25926-3511-4900-BAE9-69F00DC47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61ECC-DDC4-4EAB-86D2-C7E362220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551B5-8C6D-4971-AB3B-66D431A0785E}"/>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6" name="Footer Placeholder 5">
            <a:extLst>
              <a:ext uri="{FF2B5EF4-FFF2-40B4-BE49-F238E27FC236}">
                <a16:creationId xmlns:a16="http://schemas.microsoft.com/office/drawing/2014/main" id="{6AF28848-E3C0-4C64-BEE1-D692F0D72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B7B35-FA03-412E-A5A3-537AA42BDA48}"/>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264342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D1F2-2619-426D-988C-CCCDB8D35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86A43-F698-490C-9151-E36AA40DB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21D107-5934-475F-8A8E-3263C5A0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D17DA-992B-444B-A594-208F72B468D5}"/>
              </a:ext>
            </a:extLst>
          </p:cNvPr>
          <p:cNvSpPr>
            <a:spLocks noGrp="1"/>
          </p:cNvSpPr>
          <p:nvPr>
            <p:ph type="dt" sz="half" idx="10"/>
          </p:nvPr>
        </p:nvSpPr>
        <p:spPr/>
        <p:txBody>
          <a:bodyPr/>
          <a:lstStyle/>
          <a:p>
            <a:fld id="{AB9D2A4C-441F-4B15-97D2-2E293EB5569A}" type="datetimeFigureOut">
              <a:rPr lang="en-US" smtClean="0"/>
              <a:t>6/29/2021</a:t>
            </a:fld>
            <a:endParaRPr lang="en-US"/>
          </a:p>
        </p:txBody>
      </p:sp>
      <p:sp>
        <p:nvSpPr>
          <p:cNvPr id="6" name="Footer Placeholder 5">
            <a:extLst>
              <a:ext uri="{FF2B5EF4-FFF2-40B4-BE49-F238E27FC236}">
                <a16:creationId xmlns:a16="http://schemas.microsoft.com/office/drawing/2014/main" id="{76169F11-5E22-49C6-8E14-48E491EF6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AF6F0-4BB7-45A0-80FF-B1A208C6762A}"/>
              </a:ext>
            </a:extLst>
          </p:cNvPr>
          <p:cNvSpPr>
            <a:spLocks noGrp="1"/>
          </p:cNvSpPr>
          <p:nvPr>
            <p:ph type="sldNum" sz="quarter" idx="12"/>
          </p:nvPr>
        </p:nvSpPr>
        <p:spPr/>
        <p:txBody>
          <a:bodyPr/>
          <a:lstStyle/>
          <a:p>
            <a:fld id="{2C25CE27-D225-4976-AF4A-DCA087B2E0DA}" type="slidenum">
              <a:rPr lang="en-US" smtClean="0"/>
              <a:t>‹#›</a:t>
            </a:fld>
            <a:endParaRPr lang="en-US"/>
          </a:p>
        </p:txBody>
      </p:sp>
    </p:spTree>
    <p:extLst>
      <p:ext uri="{BB962C8B-B14F-4D97-AF65-F5344CB8AC3E}">
        <p14:creationId xmlns:p14="http://schemas.microsoft.com/office/powerpoint/2010/main" val="125063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00B18-9001-412F-9434-61BAA4353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C743A-51C8-4F97-81FF-3D6EC4BBB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65F2B-87A5-409B-8838-EC7C0103C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D2A4C-441F-4B15-97D2-2E293EB5569A}" type="datetimeFigureOut">
              <a:rPr lang="en-US" smtClean="0"/>
              <a:t>6/29/2021</a:t>
            </a:fld>
            <a:endParaRPr lang="en-US"/>
          </a:p>
        </p:txBody>
      </p:sp>
      <p:sp>
        <p:nvSpPr>
          <p:cNvPr id="5" name="Footer Placeholder 4">
            <a:extLst>
              <a:ext uri="{FF2B5EF4-FFF2-40B4-BE49-F238E27FC236}">
                <a16:creationId xmlns:a16="http://schemas.microsoft.com/office/drawing/2014/main" id="{352F4861-14F0-429B-8712-5B50F6A41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570641-6C28-4074-8CF8-A32C308E3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5CE27-D225-4976-AF4A-DCA087B2E0DA}" type="slidenum">
              <a:rPr lang="en-US" smtClean="0"/>
              <a:t>‹#›</a:t>
            </a:fld>
            <a:endParaRPr lang="en-US"/>
          </a:p>
        </p:txBody>
      </p:sp>
    </p:spTree>
    <p:extLst>
      <p:ext uri="{BB962C8B-B14F-4D97-AF65-F5344CB8AC3E}">
        <p14:creationId xmlns:p14="http://schemas.microsoft.com/office/powerpoint/2010/main" val="328691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BBAA34E2-66E5-461C-A768-8BD7B52FB5EE}"/>
              </a:ext>
            </a:extLst>
          </p:cNvPr>
          <p:cNvSpPr>
            <a:spLocks noGrp="1"/>
          </p:cNvSpPr>
          <p:nvPr>
            <p:ph type="ctrTitle"/>
          </p:nvPr>
        </p:nvSpPr>
        <p:spPr>
          <a:xfrm>
            <a:off x="755904" y="4494130"/>
            <a:ext cx="10640754" cy="905184"/>
          </a:xfrm>
        </p:spPr>
        <p:txBody>
          <a:bodyPr anchor="b">
            <a:normAutofit/>
          </a:bodyPr>
          <a:lstStyle/>
          <a:p>
            <a:r>
              <a:rPr lang="en-US" sz="4800" b="1" dirty="0">
                <a:solidFill>
                  <a:srgbClr val="FF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Maintaining Professional Boundaries</a:t>
            </a:r>
            <a:endParaRPr lang="en-US" sz="4800" dirty="0">
              <a:solidFill>
                <a:srgbClr val="FFFFFF"/>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Subtitle 2">
            <a:extLst>
              <a:ext uri="{FF2B5EF4-FFF2-40B4-BE49-F238E27FC236}">
                <a16:creationId xmlns:a16="http://schemas.microsoft.com/office/drawing/2014/main" id="{1F50D716-C931-4482-BD5F-327A087223F5}"/>
              </a:ext>
            </a:extLst>
          </p:cNvPr>
          <p:cNvSpPr>
            <a:spLocks noGrp="1"/>
          </p:cNvSpPr>
          <p:nvPr>
            <p:ph type="subTitle" idx="1"/>
          </p:nvPr>
        </p:nvSpPr>
        <p:spPr>
          <a:xfrm>
            <a:off x="1514122" y="5265889"/>
            <a:ext cx="9163757" cy="450447"/>
          </a:xfrm>
        </p:spPr>
        <p:txBody>
          <a:bodyPr anchor="ctr">
            <a:normAutofit/>
          </a:bodyPr>
          <a:lstStyle/>
          <a:p>
            <a:endParaRPr lang="en-US" dirty="0">
              <a:solidFill>
                <a:srgbClr val="FFFFFF"/>
              </a:solidFill>
            </a:endParaRPr>
          </a:p>
        </p:txBody>
      </p:sp>
      <p:pic>
        <p:nvPicPr>
          <p:cNvPr id="4" name="Picture 3" descr="Logo, company name&#10;&#10;Description automatically generated">
            <a:extLst>
              <a:ext uri="{FF2B5EF4-FFF2-40B4-BE49-F238E27FC236}">
                <a16:creationId xmlns:a16="http://schemas.microsoft.com/office/drawing/2014/main" id="{A7A94F75-9CFE-41A0-9E74-6380CB259D87}"/>
              </a:ext>
            </a:extLst>
          </p:cNvPr>
          <p:cNvPicPr>
            <a:picLocks noChangeAspect="1"/>
          </p:cNvPicPr>
          <p:nvPr/>
        </p:nvPicPr>
        <p:blipFill>
          <a:blip r:embed="rId3"/>
          <a:stretch>
            <a:fillRect/>
          </a:stretch>
        </p:blipFill>
        <p:spPr>
          <a:xfrm>
            <a:off x="2503715" y="371721"/>
            <a:ext cx="7184572" cy="3201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745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ky, outdoor, sign&#10;&#10;Description automatically generated">
            <a:extLst>
              <a:ext uri="{FF2B5EF4-FFF2-40B4-BE49-F238E27FC236}">
                <a16:creationId xmlns:a16="http://schemas.microsoft.com/office/drawing/2014/main" id="{84C9C8F4-5F82-4A46-A2FF-806CC0ACD9E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032" r="20711" b="2"/>
          <a:stretch/>
        </p:blipFill>
        <p:spPr>
          <a:xfrm>
            <a:off x="5797543" y="10"/>
            <a:ext cx="6394152" cy="6857990"/>
          </a:xfrm>
          <a:prstGeom prst="rect">
            <a:avLst/>
          </a:prstGeom>
        </p:spPr>
      </p:pic>
      <p:pic>
        <p:nvPicPr>
          <p:cNvPr id="24" name="Picture 2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96B70D4-C60E-4C1F-A69B-A931BE3DC634}"/>
              </a:ext>
            </a:extLst>
          </p:cNvPr>
          <p:cNvSpPr>
            <a:spLocks noGrp="1"/>
          </p:cNvSpPr>
          <p:nvPr>
            <p:ph type="title"/>
          </p:nvPr>
        </p:nvSpPr>
        <p:spPr>
          <a:xfrm>
            <a:off x="272143" y="228601"/>
            <a:ext cx="6030686" cy="1208314"/>
          </a:xfrm>
        </p:spPr>
        <p:txBody>
          <a:bodyPr>
            <a:normAutofit/>
          </a:bodyPr>
          <a:lstStyle/>
          <a:p>
            <a:r>
              <a:rPr lang="en-US" b="1" dirty="0">
                <a:solidFill>
                  <a:srgbClr val="000000"/>
                </a:solidFill>
                <a:effectLst>
                  <a:outerShdw blurRad="38100" dist="38100" dir="2700000" algn="tl">
                    <a:srgbClr val="000000">
                      <a:alpha val="43137"/>
                    </a:srgbClr>
                  </a:outerShdw>
                </a:effectLst>
              </a:rPr>
              <a:t>Getting Back In-Bounds</a:t>
            </a:r>
          </a:p>
        </p:txBody>
      </p:sp>
      <p:sp>
        <p:nvSpPr>
          <p:cNvPr id="3" name="Content Placeholder 2">
            <a:extLst>
              <a:ext uri="{FF2B5EF4-FFF2-40B4-BE49-F238E27FC236}">
                <a16:creationId xmlns:a16="http://schemas.microsoft.com/office/drawing/2014/main" id="{C73C935E-FB2A-4484-8404-6CC881D44365}"/>
              </a:ext>
            </a:extLst>
          </p:cNvPr>
          <p:cNvSpPr>
            <a:spLocks noGrp="1"/>
          </p:cNvSpPr>
          <p:nvPr>
            <p:ph idx="1"/>
          </p:nvPr>
        </p:nvSpPr>
        <p:spPr>
          <a:xfrm>
            <a:off x="271838" y="859971"/>
            <a:ext cx="5704419" cy="5769429"/>
          </a:xfrm>
        </p:spPr>
        <p:txBody>
          <a:bodyPr anchor="ctr">
            <a:normAutofit/>
          </a:bodyPr>
          <a:lstStyle/>
          <a:p>
            <a:pPr marL="0" indent="0">
              <a:buNone/>
            </a:pPr>
            <a:r>
              <a:rPr lang="en-US" sz="2000" b="0" i="1" u="none" strike="noStrike" baseline="0" dirty="0">
                <a:solidFill>
                  <a:srgbClr val="000000"/>
                </a:solidFill>
              </a:rPr>
              <a:t>Have you ever crossed any professional boundaries? Or considered doing so? What should a you do if </a:t>
            </a:r>
            <a:r>
              <a:rPr lang="en-US" sz="2000" i="1" dirty="0">
                <a:solidFill>
                  <a:srgbClr val="000000"/>
                </a:solidFill>
              </a:rPr>
              <a:t>you find yourself </a:t>
            </a:r>
            <a:r>
              <a:rPr lang="en-US" sz="2000" b="0" i="1" u="none" strike="noStrike" baseline="0" dirty="0">
                <a:solidFill>
                  <a:srgbClr val="000000"/>
                </a:solidFill>
              </a:rPr>
              <a:t>stepping over the line?</a:t>
            </a:r>
          </a:p>
          <a:p>
            <a:pPr>
              <a:buFont typeface="Wingdings" panose="05000000000000000000" pitchFamily="2" charset="2"/>
              <a:buChar char="q"/>
            </a:pPr>
            <a:r>
              <a:rPr lang="en-US" sz="2000" b="0" i="0" u="none" strike="noStrike" baseline="0" dirty="0">
                <a:solidFill>
                  <a:srgbClr val="000000"/>
                </a:solidFill>
              </a:rPr>
              <a:t> Talk to a trusted colleague</a:t>
            </a:r>
          </a:p>
          <a:p>
            <a:pPr>
              <a:buFont typeface="Wingdings" panose="05000000000000000000" pitchFamily="2" charset="2"/>
              <a:buChar char="q"/>
            </a:pPr>
            <a:r>
              <a:rPr lang="en-US" sz="2000" b="0" i="0" u="none" strike="noStrike" baseline="0" dirty="0">
                <a:solidFill>
                  <a:srgbClr val="000000"/>
                </a:solidFill>
              </a:rPr>
              <a:t> Talk to your supervisor or manager</a:t>
            </a:r>
          </a:p>
          <a:p>
            <a:pPr>
              <a:buFont typeface="Wingdings" panose="05000000000000000000" pitchFamily="2" charset="2"/>
              <a:buChar char="q"/>
            </a:pPr>
            <a:r>
              <a:rPr lang="en-US" sz="2000" b="0" i="0" u="none" strike="noStrike" baseline="0" dirty="0">
                <a:solidFill>
                  <a:srgbClr val="000000"/>
                </a:solidFill>
              </a:rPr>
              <a:t> Consider asking about another location/site for re-assignment</a:t>
            </a:r>
          </a:p>
          <a:p>
            <a:pPr>
              <a:buFont typeface="Wingdings" panose="05000000000000000000" pitchFamily="2" charset="2"/>
              <a:buChar char="q"/>
            </a:pPr>
            <a:r>
              <a:rPr lang="en-US" sz="2000" b="0" i="0" u="none" strike="noStrike" baseline="0" dirty="0">
                <a:solidFill>
                  <a:srgbClr val="000000"/>
                </a:solidFill>
              </a:rPr>
              <a:t> Explain that you are unable to behave in certain ways due to professional guidelines (i.e. accept gifts, keep secrets)</a:t>
            </a:r>
          </a:p>
          <a:p>
            <a:pPr>
              <a:buFont typeface="Wingdings" panose="05000000000000000000" pitchFamily="2" charset="2"/>
              <a:buChar char="q"/>
            </a:pPr>
            <a:r>
              <a:rPr lang="en-US" sz="2000" dirty="0">
                <a:solidFill>
                  <a:srgbClr val="000000"/>
                </a:solidFill>
              </a:rPr>
              <a:t> D</a:t>
            </a:r>
            <a:r>
              <a:rPr lang="en-US" sz="2000" b="0" i="0" u="none" strike="noStrike" baseline="0" dirty="0">
                <a:solidFill>
                  <a:srgbClr val="000000"/>
                </a:solidFill>
              </a:rPr>
              <a:t>raw a line between your work life and your private life</a:t>
            </a:r>
          </a:p>
          <a:p>
            <a:pPr>
              <a:buFont typeface="Wingdings" panose="05000000000000000000" pitchFamily="2" charset="2"/>
              <a:buChar char="q"/>
            </a:pPr>
            <a:r>
              <a:rPr lang="en-US" sz="2000" dirty="0">
                <a:solidFill>
                  <a:srgbClr val="000000"/>
                </a:solidFill>
              </a:rPr>
              <a:t> Apologize and learn from your mistake </a:t>
            </a:r>
          </a:p>
          <a:p>
            <a:pPr>
              <a:buFont typeface="Wingdings" panose="05000000000000000000" pitchFamily="2" charset="2"/>
              <a:buChar char="q"/>
            </a:pPr>
            <a:r>
              <a:rPr lang="en-US" sz="2000" i="1" dirty="0">
                <a:solidFill>
                  <a:srgbClr val="000000"/>
                </a:solidFill>
              </a:rPr>
              <a:t> Other ideas?</a:t>
            </a:r>
          </a:p>
        </p:txBody>
      </p:sp>
    </p:spTree>
    <p:extLst>
      <p:ext uri="{BB962C8B-B14F-4D97-AF65-F5344CB8AC3E}">
        <p14:creationId xmlns:p14="http://schemas.microsoft.com/office/powerpoint/2010/main" val="361507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517607F-41FD-4840-81ED-C725E1AE912C}"/>
              </a:ext>
            </a:extLst>
          </p:cNvPr>
          <p:cNvSpPr>
            <a:spLocks noGrp="1"/>
          </p:cNvSpPr>
          <p:nvPr>
            <p:ph type="title"/>
          </p:nvPr>
        </p:nvSpPr>
        <p:spPr>
          <a:xfrm>
            <a:off x="489857" y="87086"/>
            <a:ext cx="5118777" cy="2023023"/>
          </a:xfrm>
        </p:spPr>
        <p:txBody>
          <a:bodyPr>
            <a:normAutofit/>
          </a:bodyPr>
          <a:lstStyle/>
          <a:p>
            <a:pPr algn="ctr"/>
            <a:r>
              <a:rPr lang="en-US" sz="6000" b="1" dirty="0">
                <a:solidFill>
                  <a:srgbClr val="C00000"/>
                </a:solidFill>
                <a:effectLst>
                  <a:outerShdw blurRad="38100" dist="38100" dir="2700000" algn="tl">
                    <a:srgbClr val="000000">
                      <a:alpha val="43137"/>
                    </a:srgbClr>
                  </a:outerShdw>
                </a:effectLst>
              </a:rPr>
              <a:t>Activity Break</a:t>
            </a:r>
          </a:p>
        </p:txBody>
      </p:sp>
      <p:sp>
        <p:nvSpPr>
          <p:cNvPr id="3" name="Content Placeholder 2">
            <a:extLst>
              <a:ext uri="{FF2B5EF4-FFF2-40B4-BE49-F238E27FC236}">
                <a16:creationId xmlns:a16="http://schemas.microsoft.com/office/drawing/2014/main" id="{DC9104EA-CFB5-4E98-8191-EE1819C6E4D3}"/>
              </a:ext>
            </a:extLst>
          </p:cNvPr>
          <p:cNvSpPr>
            <a:spLocks noGrp="1"/>
          </p:cNvSpPr>
          <p:nvPr>
            <p:ph idx="1"/>
          </p:nvPr>
        </p:nvSpPr>
        <p:spPr>
          <a:xfrm>
            <a:off x="393025" y="1219200"/>
            <a:ext cx="5811832" cy="5551713"/>
          </a:xfrm>
        </p:spPr>
        <p:txBody>
          <a:bodyPr anchor="ctr">
            <a:noAutofit/>
          </a:bodyPr>
          <a:lstStyle/>
          <a:p>
            <a:pPr marL="0" indent="0" algn="ctr">
              <a:buNone/>
            </a:pPr>
            <a:r>
              <a:rPr lang="en-US" sz="3200" b="1" i="0" u="none" strike="noStrike" baseline="0" dirty="0">
                <a:solidFill>
                  <a:srgbClr val="000000"/>
                </a:solidFill>
              </a:rPr>
              <a:t>Group Breakout </a:t>
            </a:r>
            <a:r>
              <a:rPr lang="en-US" sz="3200" b="1" dirty="0">
                <a:solidFill>
                  <a:srgbClr val="000000"/>
                </a:solidFill>
              </a:rPr>
              <a:t>S</a:t>
            </a:r>
            <a:r>
              <a:rPr lang="en-US" sz="3200" b="1" i="0" u="none" strike="noStrike" baseline="0" dirty="0">
                <a:solidFill>
                  <a:srgbClr val="000000"/>
                </a:solidFill>
              </a:rPr>
              <a:t>ession:</a:t>
            </a:r>
            <a:endParaRPr lang="en-US" sz="2400" dirty="0">
              <a:solidFill>
                <a:srgbClr val="000000"/>
              </a:solidFill>
            </a:endParaRPr>
          </a:p>
          <a:p>
            <a:pPr marL="0" indent="0">
              <a:buNone/>
            </a:pPr>
            <a:r>
              <a:rPr lang="en-US" sz="2400" dirty="0">
                <a:solidFill>
                  <a:srgbClr val="000000"/>
                </a:solidFill>
              </a:rPr>
              <a:t>Review the scenario and </a:t>
            </a:r>
            <a:r>
              <a:rPr lang="en-US" sz="2400" b="0" i="0" u="none" strike="noStrike" baseline="0" dirty="0">
                <a:solidFill>
                  <a:srgbClr val="000000"/>
                </a:solidFill>
              </a:rPr>
              <a:t>discuss:</a:t>
            </a:r>
          </a:p>
          <a:p>
            <a:pPr>
              <a:buFont typeface="Wingdings" panose="05000000000000000000" pitchFamily="2" charset="2"/>
              <a:buChar char="q"/>
            </a:pPr>
            <a:r>
              <a:rPr lang="en-US" sz="2400" b="0" i="1" u="none" strike="noStrike" baseline="0" dirty="0">
                <a:solidFill>
                  <a:srgbClr val="000000"/>
                </a:solidFill>
              </a:rPr>
              <a:t> What observations can you make about the situation?</a:t>
            </a:r>
          </a:p>
          <a:p>
            <a:pPr>
              <a:buFont typeface="Wingdings" panose="05000000000000000000" pitchFamily="2" charset="2"/>
              <a:buChar char="q"/>
            </a:pPr>
            <a:r>
              <a:rPr lang="en-US" sz="2400" b="0" i="1" u="none" strike="noStrike" baseline="0" dirty="0">
                <a:solidFill>
                  <a:srgbClr val="000000"/>
                </a:solidFill>
              </a:rPr>
              <a:t> How could the caregiver’s actions affect the </a:t>
            </a:r>
            <a:r>
              <a:rPr lang="en-US" sz="2400" i="1" dirty="0">
                <a:solidFill>
                  <a:srgbClr val="000000"/>
                </a:solidFill>
              </a:rPr>
              <a:t>participant</a:t>
            </a:r>
            <a:r>
              <a:rPr lang="en-US" sz="2400" b="0" i="1" u="none" strike="noStrike" baseline="0" dirty="0">
                <a:solidFill>
                  <a:srgbClr val="000000"/>
                </a:solidFill>
              </a:rPr>
              <a:t>?</a:t>
            </a:r>
          </a:p>
          <a:p>
            <a:pPr>
              <a:buFont typeface="Wingdings" panose="05000000000000000000" pitchFamily="2" charset="2"/>
              <a:buChar char="q"/>
            </a:pPr>
            <a:r>
              <a:rPr lang="en-US" sz="2400" b="0" i="1" u="none" strike="noStrike" baseline="0" dirty="0">
                <a:solidFill>
                  <a:srgbClr val="000000"/>
                </a:solidFill>
              </a:rPr>
              <a:t> How could the situation affect the caregiver?</a:t>
            </a:r>
          </a:p>
          <a:p>
            <a:pPr marL="0" indent="0">
              <a:buNone/>
            </a:pPr>
            <a:endParaRPr lang="en-US" sz="2400" b="0" i="0" u="none" strike="noStrike" baseline="0" dirty="0">
              <a:solidFill>
                <a:srgbClr val="000000"/>
              </a:solidFill>
            </a:endParaRPr>
          </a:p>
          <a:p>
            <a:pPr marL="0" indent="0">
              <a:buNone/>
            </a:pPr>
            <a:r>
              <a:rPr lang="en-US" sz="2400" dirty="0">
                <a:solidFill>
                  <a:srgbClr val="000000"/>
                </a:solidFill>
              </a:rPr>
              <a:t>5 minutes to discuss </a:t>
            </a:r>
            <a:r>
              <a:rPr lang="en-US" sz="2400">
                <a:solidFill>
                  <a:srgbClr val="000000"/>
                </a:solidFill>
              </a:rPr>
              <a:t>&amp; 2 </a:t>
            </a:r>
            <a:r>
              <a:rPr lang="en-US" sz="2400" dirty="0">
                <a:solidFill>
                  <a:srgbClr val="000000"/>
                </a:solidFill>
              </a:rPr>
              <a:t>minutes to report</a:t>
            </a:r>
          </a:p>
        </p:txBody>
      </p:sp>
      <p:sp>
        <p:nvSpPr>
          <p:cNvPr id="26"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descr="A picture containing text, sign, yellow, outdoor&#10;&#10;Description automatically generated">
            <a:extLst>
              <a:ext uri="{FF2B5EF4-FFF2-40B4-BE49-F238E27FC236}">
                <a16:creationId xmlns:a16="http://schemas.microsoft.com/office/drawing/2014/main" id="{93447A77-B7F1-4D60-BD64-88F92A71207A}"/>
              </a:ext>
            </a:extLst>
          </p:cNvPr>
          <p:cNvPicPr>
            <a:picLocks noChangeAspect="1"/>
          </p:cNvPicPr>
          <p:nvPr/>
        </p:nvPicPr>
        <p:blipFill rotWithShape="1">
          <a:blip r:embed="rId4">
            <a:extLst>
              <a:ext uri="{28A0092B-C50C-407E-A947-70E740481C1C}">
                <a14:useLocalDpi xmlns:a14="http://schemas.microsoft.com/office/drawing/2010/main" val="0"/>
              </a:ext>
            </a:extLst>
          </a:blip>
          <a:srcRect r="404"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70723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343F2-A690-4F39-AB8E-6864FD3238E4}"/>
              </a:ext>
            </a:extLst>
          </p:cNvPr>
          <p:cNvSpPr>
            <a:spLocks noGrp="1"/>
          </p:cNvSpPr>
          <p:nvPr>
            <p:ph type="title"/>
          </p:nvPr>
        </p:nvSpPr>
        <p:spPr>
          <a:xfrm>
            <a:off x="4397829" y="329184"/>
            <a:ext cx="7467600" cy="1783080"/>
          </a:xfrm>
        </p:spPr>
        <p:txBody>
          <a:bodyPr anchor="b">
            <a:normAutofit/>
          </a:bodyPr>
          <a:lstStyle/>
          <a:p>
            <a:pPr algn="ctr"/>
            <a:r>
              <a:rPr lang="en-US" sz="4000" b="1" dirty="0">
                <a:effectLst>
                  <a:outerShdw blurRad="38100" dist="38100" dir="2700000" algn="tl">
                    <a:srgbClr val="000000">
                      <a:alpha val="43137"/>
                    </a:srgbClr>
                  </a:outerShdw>
                </a:effectLst>
              </a:rPr>
              <a:t>Maintaining Professional Boundaries </a:t>
            </a:r>
            <a:r>
              <a:rPr lang="en-US" sz="4000" b="1" i="1" dirty="0">
                <a:effectLst>
                  <a:outerShdw blurRad="38100" dist="38100" dir="2700000" algn="tl">
                    <a:srgbClr val="000000">
                      <a:alpha val="43137"/>
                    </a:srgbClr>
                  </a:outerShdw>
                </a:effectLst>
              </a:rPr>
              <a:t>Wrap-Up</a:t>
            </a:r>
          </a:p>
        </p:txBody>
      </p:sp>
      <p:pic>
        <p:nvPicPr>
          <p:cNvPr id="4" name="Picture 3">
            <a:extLst>
              <a:ext uri="{FF2B5EF4-FFF2-40B4-BE49-F238E27FC236}">
                <a16:creationId xmlns:a16="http://schemas.microsoft.com/office/drawing/2014/main" id="{90CAC265-7EB7-4166-BF13-9EACB8A5AEF7}"/>
              </a:ext>
            </a:extLst>
          </p:cNvPr>
          <p:cNvPicPr>
            <a:picLocks noChangeAspect="1"/>
          </p:cNvPicPr>
          <p:nvPr/>
        </p:nvPicPr>
        <p:blipFill rotWithShape="1">
          <a:blip r:embed="rId2"/>
          <a:srcRect l="5791" r="93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104738-E0F0-4E4B-8BDE-8C9DEB367FF1}"/>
              </a:ext>
            </a:extLst>
          </p:cNvPr>
          <p:cNvSpPr>
            <a:spLocks noGrp="1"/>
          </p:cNvSpPr>
          <p:nvPr>
            <p:ph idx="1"/>
          </p:nvPr>
        </p:nvSpPr>
        <p:spPr>
          <a:xfrm>
            <a:off x="5105400" y="2706624"/>
            <a:ext cx="6443472" cy="3483864"/>
          </a:xfrm>
        </p:spPr>
        <p:txBody>
          <a:bodyPr>
            <a:normAutofit/>
          </a:bodyPr>
          <a:lstStyle/>
          <a:p>
            <a:pPr marL="0" indent="0">
              <a:buNone/>
            </a:pPr>
            <a:r>
              <a:rPr lang="en-US" dirty="0"/>
              <a:t>Maintain a helpful but professional relationship with participants by staying in the </a:t>
            </a:r>
            <a:r>
              <a:rPr lang="en-US" i="1" dirty="0"/>
              <a:t>zone of helpfulness</a:t>
            </a:r>
          </a:p>
          <a:p>
            <a:pPr marL="0" indent="0">
              <a:buNone/>
            </a:pPr>
            <a:endParaRPr lang="en-US" sz="1900" i="1"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174191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8FE93-CA7E-49E4-B81A-DC3FB12BFA46}"/>
              </a:ext>
            </a:extLst>
          </p:cNvPr>
          <p:cNvSpPr>
            <a:spLocks noGrp="1"/>
          </p:cNvSpPr>
          <p:nvPr>
            <p:ph type="title"/>
          </p:nvPr>
        </p:nvSpPr>
        <p:spPr>
          <a:xfrm>
            <a:off x="589560" y="327007"/>
            <a:ext cx="5279408" cy="1657241"/>
          </a:xfrm>
        </p:spPr>
        <p:txBody>
          <a:bodyPr anchor="ctr">
            <a:normAutofit fontScale="90000"/>
          </a:bodyPr>
          <a:lstStyle/>
          <a:p>
            <a:pPr algn="ctr"/>
            <a:r>
              <a:rPr lang="en-US"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Professional Boundaries Training Objectives</a:t>
            </a:r>
            <a:endParaRPr lang="en-US" b="1" dirty="0">
              <a:effectLst>
                <a:outerShdw blurRad="38100" dist="38100" dir="2700000" algn="tl">
                  <a:srgbClr val="000000">
                    <a:alpha val="43137"/>
                  </a:srgbClr>
                </a:outerShdw>
              </a:effectLst>
            </a:endParaRPr>
          </a:p>
        </p:txBody>
      </p:sp>
      <p:grpSp>
        <p:nvGrpSpPr>
          <p:cNvPr id="5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34876AEC-0E94-44F7-997B-12437A5CEB37}"/>
              </a:ext>
            </a:extLst>
          </p:cNvPr>
          <p:cNvGraphicFramePr>
            <a:graphicFrameLocks noGrp="1"/>
          </p:cNvGraphicFramePr>
          <p:nvPr>
            <p:ph idx="1"/>
            <p:extLst>
              <p:ext uri="{D42A27DB-BD31-4B8C-83A1-F6EECF244321}">
                <p14:modId xmlns:p14="http://schemas.microsoft.com/office/powerpoint/2010/main" val="1190315305"/>
              </p:ext>
            </p:extLst>
          </p:nvPr>
        </p:nvGraphicFramePr>
        <p:xfrm>
          <a:off x="355196" y="2330505"/>
          <a:ext cx="6132689" cy="420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CD0737BC-CE51-471A-A97D-C8C9EB0C057D}"/>
              </a:ext>
            </a:extLst>
          </p:cNvPr>
          <p:cNvPicPr>
            <a:picLocks noChangeAspect="1"/>
          </p:cNvPicPr>
          <p:nvPr/>
        </p:nvPicPr>
        <p:blipFill rotWithShape="1">
          <a:blip r:embed="rId7">
            <a:extLst>
              <a:ext uri="{28A0092B-C50C-407E-A947-70E740481C1C}">
                <a14:useLocalDpi xmlns:a14="http://schemas.microsoft.com/office/drawing/2010/main" val="0"/>
              </a:ext>
            </a:extLst>
          </a:blip>
          <a:srcRect l="1641" r="592" b="3"/>
          <a:stretch/>
        </p:blipFill>
        <p:spPr>
          <a:xfrm>
            <a:off x="7083423" y="581892"/>
            <a:ext cx="4397433" cy="2518756"/>
          </a:xfrm>
          <a:prstGeom prst="rect">
            <a:avLst/>
          </a:prstGeom>
        </p:spPr>
      </p:pic>
      <p:sp>
        <p:nvSpPr>
          <p:cNvPr id="60"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BE86DC-226A-46F3-9BF9-F9D129B2D765}"/>
              </a:ext>
            </a:extLst>
          </p:cNvPr>
          <p:cNvPicPr>
            <a:picLocks noChangeAspect="1"/>
          </p:cNvPicPr>
          <p:nvPr/>
        </p:nvPicPr>
        <p:blipFill rotWithShape="1">
          <a:blip r:embed="rId8">
            <a:extLst>
              <a:ext uri="{28A0092B-C50C-407E-A947-70E740481C1C}">
                <a14:useLocalDpi xmlns:a14="http://schemas.microsoft.com/office/drawing/2010/main" val="0"/>
              </a:ext>
            </a:extLst>
          </a:blip>
          <a:srcRect r="1832" b="-4"/>
          <a:stretch/>
        </p:blipFill>
        <p:spPr>
          <a:xfrm>
            <a:off x="7083423" y="3707894"/>
            <a:ext cx="4395569" cy="2518756"/>
          </a:xfrm>
          <a:prstGeom prst="rect">
            <a:avLst/>
          </a:prstGeom>
        </p:spPr>
      </p:pic>
    </p:spTree>
    <p:extLst>
      <p:ext uri="{BB962C8B-B14F-4D97-AF65-F5344CB8AC3E}">
        <p14:creationId xmlns:p14="http://schemas.microsoft.com/office/powerpoint/2010/main" val="398383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ground, footwear, parking meter&#10;&#10;Description automatically generated">
            <a:extLst>
              <a:ext uri="{FF2B5EF4-FFF2-40B4-BE49-F238E27FC236}">
                <a16:creationId xmlns:a16="http://schemas.microsoft.com/office/drawing/2014/main" id="{E168674E-CF56-4431-BCBE-B346D99F3DA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403" r="22361"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877A19E-356B-4A81-AB54-80D362585685}"/>
              </a:ext>
            </a:extLst>
          </p:cNvPr>
          <p:cNvSpPr>
            <a:spLocks noGrp="1"/>
          </p:cNvSpPr>
          <p:nvPr>
            <p:ph type="title"/>
          </p:nvPr>
        </p:nvSpPr>
        <p:spPr>
          <a:xfrm>
            <a:off x="304801" y="304800"/>
            <a:ext cx="5976256" cy="1967343"/>
          </a:xfrm>
        </p:spPr>
        <p:txBody>
          <a:bodyPr>
            <a:normAutofit/>
          </a:bodyPr>
          <a:lstStyle/>
          <a:p>
            <a:pPr algn="ctr"/>
            <a:r>
              <a:rPr lang="en-US" b="1" i="1" dirty="0">
                <a:solidFill>
                  <a:srgbClr val="000000"/>
                </a:solidFill>
                <a:effectLst>
                  <a:outerShdw blurRad="38100" dist="38100" dir="2700000" algn="tl">
                    <a:srgbClr val="000000">
                      <a:alpha val="43137"/>
                    </a:srgbClr>
                  </a:outerShdw>
                </a:effectLst>
              </a:rPr>
              <a:t>WHAT are </a:t>
            </a:r>
            <a:br>
              <a:rPr lang="en-US" b="1" i="1" dirty="0">
                <a:solidFill>
                  <a:srgbClr val="000000"/>
                </a:solidFill>
                <a:effectLst>
                  <a:outerShdw blurRad="38100" dist="38100" dir="2700000" algn="tl">
                    <a:srgbClr val="000000">
                      <a:alpha val="43137"/>
                    </a:srgbClr>
                  </a:outerShdw>
                </a:effectLst>
              </a:rPr>
            </a:br>
            <a:r>
              <a:rPr lang="en-US" b="1" i="1" dirty="0">
                <a:solidFill>
                  <a:srgbClr val="000000"/>
                </a:solidFill>
                <a:effectLst>
                  <a:outerShdw blurRad="38100" dist="38100" dir="2700000" algn="tl">
                    <a:srgbClr val="000000">
                      <a:alpha val="43137"/>
                    </a:srgbClr>
                  </a:outerShdw>
                </a:effectLst>
              </a:rPr>
              <a:t>Professional Boundaries?</a:t>
            </a:r>
          </a:p>
        </p:txBody>
      </p:sp>
      <p:sp>
        <p:nvSpPr>
          <p:cNvPr id="3" name="Content Placeholder 2">
            <a:extLst>
              <a:ext uri="{FF2B5EF4-FFF2-40B4-BE49-F238E27FC236}">
                <a16:creationId xmlns:a16="http://schemas.microsoft.com/office/drawing/2014/main" id="{396AC11B-A116-485D-BB14-953C47B35A5D}"/>
              </a:ext>
            </a:extLst>
          </p:cNvPr>
          <p:cNvSpPr>
            <a:spLocks noGrp="1"/>
          </p:cNvSpPr>
          <p:nvPr>
            <p:ph idx="1"/>
          </p:nvPr>
        </p:nvSpPr>
        <p:spPr>
          <a:xfrm>
            <a:off x="304801" y="2438400"/>
            <a:ext cx="5715000" cy="3622573"/>
          </a:xfrm>
        </p:spPr>
        <p:txBody>
          <a:bodyPr anchor="ctr">
            <a:normAutofit/>
          </a:bodyPr>
          <a:lstStyle/>
          <a:p>
            <a:pPr>
              <a:buFont typeface="Wingdings" panose="05000000000000000000" pitchFamily="2" charset="2"/>
              <a:buChar char="q"/>
            </a:pPr>
            <a:r>
              <a:rPr lang="en-US" sz="2400" dirty="0">
                <a:solidFill>
                  <a:srgbClr val="000000"/>
                </a:solidFill>
              </a:rPr>
              <a:t> </a:t>
            </a:r>
            <a:r>
              <a:rPr lang="en-US" dirty="0">
                <a:solidFill>
                  <a:srgbClr val="000000"/>
                </a:solidFill>
              </a:rPr>
              <a:t>Gu</a:t>
            </a:r>
            <a:r>
              <a:rPr lang="en-US" b="0" i="0" u="none" strike="noStrike" baseline="0" dirty="0">
                <a:solidFill>
                  <a:srgbClr val="000000"/>
                </a:solidFill>
              </a:rPr>
              <a:t>idelines for maintaining a positive and helpful relationship with </a:t>
            </a:r>
            <a:r>
              <a:rPr lang="en-US" dirty="0">
                <a:solidFill>
                  <a:srgbClr val="000000"/>
                </a:solidFill>
              </a:rPr>
              <a:t>participants, families,</a:t>
            </a:r>
            <a:r>
              <a:rPr lang="en-US" b="0" i="0" u="none" strike="noStrike" baseline="0" dirty="0">
                <a:solidFill>
                  <a:srgbClr val="000000"/>
                </a:solidFill>
              </a:rPr>
              <a:t> any customer or co-worker.</a:t>
            </a:r>
          </a:p>
          <a:p>
            <a:pPr>
              <a:buFont typeface="Wingdings" panose="05000000000000000000" pitchFamily="2" charset="2"/>
              <a:buChar char="q"/>
            </a:pPr>
            <a:r>
              <a:rPr lang="en-US" b="0" i="0" u="none" strike="noStrike" baseline="0" dirty="0">
                <a:solidFill>
                  <a:srgbClr val="000000"/>
                </a:solidFill>
              </a:rPr>
              <a:t> The space between the professional’s power and the participant’s vulnerability. </a:t>
            </a:r>
          </a:p>
          <a:p>
            <a:pPr marL="0" indent="0">
              <a:buNone/>
            </a:pPr>
            <a:r>
              <a:rPr lang="en-US" sz="2400" b="0" i="0" u="none" strike="noStrike" baseline="0" dirty="0">
                <a:solidFill>
                  <a:srgbClr val="000000"/>
                </a:solidFill>
              </a:rPr>
              <a:t> </a:t>
            </a:r>
          </a:p>
        </p:txBody>
      </p:sp>
    </p:spTree>
    <p:extLst>
      <p:ext uri="{BB962C8B-B14F-4D97-AF65-F5344CB8AC3E}">
        <p14:creationId xmlns:p14="http://schemas.microsoft.com/office/powerpoint/2010/main" val="103374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ground, footwear, parking meter&#10;&#10;Description automatically generated">
            <a:extLst>
              <a:ext uri="{FF2B5EF4-FFF2-40B4-BE49-F238E27FC236}">
                <a16:creationId xmlns:a16="http://schemas.microsoft.com/office/drawing/2014/main" id="{E168674E-CF56-4431-BCBE-B346D99F3DA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403" r="22361"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877A19E-356B-4A81-AB54-80D362585685}"/>
              </a:ext>
            </a:extLst>
          </p:cNvPr>
          <p:cNvSpPr>
            <a:spLocks noGrp="1"/>
          </p:cNvSpPr>
          <p:nvPr>
            <p:ph type="title"/>
          </p:nvPr>
        </p:nvSpPr>
        <p:spPr>
          <a:xfrm>
            <a:off x="304801" y="206830"/>
            <a:ext cx="5976256" cy="2373084"/>
          </a:xfrm>
        </p:spPr>
        <p:txBody>
          <a:bodyPr>
            <a:normAutofit/>
          </a:bodyPr>
          <a:lstStyle/>
          <a:p>
            <a:pPr algn="ctr"/>
            <a:r>
              <a:rPr lang="en-US" b="1" i="1" dirty="0">
                <a:solidFill>
                  <a:srgbClr val="000000"/>
                </a:solidFill>
                <a:effectLst>
                  <a:outerShdw blurRad="38100" dist="38100" dir="2700000" algn="tl">
                    <a:srgbClr val="000000">
                      <a:alpha val="43137"/>
                    </a:srgbClr>
                  </a:outerShdw>
                </a:effectLst>
              </a:rPr>
              <a:t>WHY are</a:t>
            </a:r>
            <a:br>
              <a:rPr lang="en-US" b="1" i="1" dirty="0">
                <a:solidFill>
                  <a:srgbClr val="000000"/>
                </a:solidFill>
                <a:effectLst>
                  <a:outerShdw blurRad="38100" dist="38100" dir="2700000" algn="tl">
                    <a:srgbClr val="000000">
                      <a:alpha val="43137"/>
                    </a:srgbClr>
                  </a:outerShdw>
                </a:effectLst>
              </a:rPr>
            </a:br>
            <a:r>
              <a:rPr lang="en-US" b="1" i="1" dirty="0">
                <a:solidFill>
                  <a:srgbClr val="000000"/>
                </a:solidFill>
                <a:effectLst>
                  <a:outerShdw blurRad="38100" dist="38100" dir="2700000" algn="tl">
                    <a:srgbClr val="000000">
                      <a:alpha val="43137"/>
                    </a:srgbClr>
                  </a:outerShdw>
                </a:effectLst>
              </a:rPr>
              <a:t>Professional Boundaries</a:t>
            </a:r>
            <a:br>
              <a:rPr lang="en-US" b="1" i="1" dirty="0">
                <a:solidFill>
                  <a:srgbClr val="000000"/>
                </a:solidFill>
                <a:effectLst>
                  <a:outerShdw blurRad="38100" dist="38100" dir="2700000" algn="tl">
                    <a:srgbClr val="000000">
                      <a:alpha val="43137"/>
                    </a:srgbClr>
                  </a:outerShdw>
                </a:effectLst>
              </a:rPr>
            </a:br>
            <a:r>
              <a:rPr lang="en-US" b="1" i="1" dirty="0">
                <a:solidFill>
                  <a:srgbClr val="000000"/>
                </a:solidFill>
                <a:effectLst>
                  <a:outerShdw blurRad="38100" dist="38100" dir="2700000" algn="tl">
                    <a:srgbClr val="000000">
                      <a:alpha val="43137"/>
                    </a:srgbClr>
                  </a:outerShdw>
                </a:effectLst>
              </a:rPr>
              <a:t>Important?</a:t>
            </a:r>
          </a:p>
        </p:txBody>
      </p:sp>
      <p:sp>
        <p:nvSpPr>
          <p:cNvPr id="3" name="Content Placeholder 2">
            <a:extLst>
              <a:ext uri="{FF2B5EF4-FFF2-40B4-BE49-F238E27FC236}">
                <a16:creationId xmlns:a16="http://schemas.microsoft.com/office/drawing/2014/main" id="{396AC11B-A116-485D-BB14-953C47B35A5D}"/>
              </a:ext>
            </a:extLst>
          </p:cNvPr>
          <p:cNvSpPr>
            <a:spLocks noGrp="1"/>
          </p:cNvSpPr>
          <p:nvPr>
            <p:ph idx="1"/>
          </p:nvPr>
        </p:nvSpPr>
        <p:spPr>
          <a:xfrm>
            <a:off x="304800" y="2318657"/>
            <a:ext cx="5976256" cy="4441372"/>
          </a:xfrm>
        </p:spPr>
        <p:txBody>
          <a:bodyPr anchor="ctr">
            <a:normAutofit/>
          </a:bodyPr>
          <a:lstStyle/>
          <a:p>
            <a:pPr>
              <a:buFont typeface="Wingdings" panose="05000000000000000000" pitchFamily="2" charset="2"/>
              <a:buChar char="q"/>
            </a:pPr>
            <a:r>
              <a:rPr lang="en-US" dirty="0">
                <a:solidFill>
                  <a:srgbClr val="000000"/>
                </a:solidFill>
              </a:rPr>
              <a:t> To ensure relationships are compassionate yet professional.</a:t>
            </a:r>
          </a:p>
          <a:p>
            <a:pPr>
              <a:buFont typeface="Wingdings" panose="05000000000000000000" pitchFamily="2" charset="2"/>
              <a:buChar char="q"/>
            </a:pPr>
            <a:r>
              <a:rPr lang="en-US" dirty="0">
                <a:solidFill>
                  <a:srgbClr val="000000"/>
                </a:solidFill>
              </a:rPr>
              <a:t> To prevent unnecessary conflicts. </a:t>
            </a:r>
          </a:p>
          <a:p>
            <a:pPr>
              <a:buFont typeface="Wingdings" panose="05000000000000000000" pitchFamily="2" charset="2"/>
              <a:buChar char="q"/>
            </a:pPr>
            <a:r>
              <a:rPr lang="en-US" dirty="0">
                <a:solidFill>
                  <a:srgbClr val="000000"/>
                </a:solidFill>
              </a:rPr>
              <a:t> To protect both participants and yourself.</a:t>
            </a:r>
          </a:p>
          <a:p>
            <a:pPr>
              <a:buFont typeface="Wingdings" panose="05000000000000000000" pitchFamily="2" charset="2"/>
              <a:buChar char="q"/>
            </a:pPr>
            <a:r>
              <a:rPr lang="en-US" dirty="0">
                <a:solidFill>
                  <a:srgbClr val="000000"/>
                </a:solidFill>
              </a:rPr>
              <a:t> Protect privacy and confidentiality. </a:t>
            </a:r>
          </a:p>
          <a:p>
            <a:pPr>
              <a:buFont typeface="Wingdings" panose="05000000000000000000" pitchFamily="2" charset="2"/>
              <a:buChar char="q"/>
            </a:pPr>
            <a:r>
              <a:rPr lang="en-US" dirty="0">
                <a:solidFill>
                  <a:srgbClr val="000000"/>
                </a:solidFill>
              </a:rPr>
              <a:t> Provide the best possible care or service!</a:t>
            </a:r>
          </a:p>
          <a:p>
            <a:pPr marL="0" indent="0">
              <a:buNone/>
            </a:pPr>
            <a:endParaRPr 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7466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BE1A2D-C0A8-40C7-AB64-FA4D31C32978}"/>
              </a:ext>
            </a:extLst>
          </p:cNvPr>
          <p:cNvSpPr>
            <a:spLocks noGrp="1"/>
          </p:cNvSpPr>
          <p:nvPr>
            <p:ph type="title"/>
          </p:nvPr>
        </p:nvSpPr>
        <p:spPr>
          <a:xfrm>
            <a:off x="3951513" y="239486"/>
            <a:ext cx="8142515" cy="1077685"/>
          </a:xfrm>
        </p:spPr>
        <p:txBody>
          <a:bodyPr>
            <a:normAutofit fontScale="90000"/>
          </a:bodyPr>
          <a:lstStyle/>
          <a:p>
            <a:pPr algn="ctr"/>
            <a:r>
              <a:rPr lang="en-US" b="1" dirty="0">
                <a:solidFill>
                  <a:schemeClr val="bg2">
                    <a:lumMod val="10000"/>
                  </a:schemeClr>
                </a:solidFill>
                <a:effectLst>
                  <a:outerShdw blurRad="38100" dist="38100" dir="2700000" algn="tl">
                    <a:srgbClr val="000000">
                      <a:alpha val="43137"/>
                    </a:srgbClr>
                  </a:outerShdw>
                </a:effectLst>
              </a:rPr>
              <a:t>The Caregiver-Participant Relationship</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Text, letter&#10;&#10;Description automatically generated">
            <a:extLst>
              <a:ext uri="{FF2B5EF4-FFF2-40B4-BE49-F238E27FC236}">
                <a16:creationId xmlns:a16="http://schemas.microsoft.com/office/drawing/2014/main" id="{C071DDE8-F059-4765-9352-CE3CB07F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2" y="1865829"/>
            <a:ext cx="4136572" cy="3088641"/>
          </a:xfrm>
          <a:prstGeom prst="rect">
            <a:avLst/>
          </a:prstGeom>
        </p:spPr>
      </p:pic>
      <p:sp>
        <p:nvSpPr>
          <p:cNvPr id="3" name="Content Placeholder 2">
            <a:extLst>
              <a:ext uri="{FF2B5EF4-FFF2-40B4-BE49-F238E27FC236}">
                <a16:creationId xmlns:a16="http://schemas.microsoft.com/office/drawing/2014/main" id="{CC606854-3012-48C0-85D0-F0B3BEF9105F}"/>
              </a:ext>
            </a:extLst>
          </p:cNvPr>
          <p:cNvSpPr>
            <a:spLocks noGrp="1"/>
          </p:cNvSpPr>
          <p:nvPr>
            <p:ph idx="1"/>
          </p:nvPr>
        </p:nvSpPr>
        <p:spPr>
          <a:xfrm>
            <a:off x="5810818" y="402771"/>
            <a:ext cx="6054612" cy="6335486"/>
          </a:xfrm>
        </p:spPr>
        <p:txBody>
          <a:bodyPr anchor="ctr">
            <a:normAutofit/>
          </a:bodyPr>
          <a:lstStyle/>
          <a:p>
            <a:pPr marL="0" indent="0">
              <a:buNone/>
            </a:pPr>
            <a:r>
              <a:rPr lang="en-US" sz="2000" b="1" i="0" u="none" strike="noStrike" baseline="0" dirty="0">
                <a:solidFill>
                  <a:srgbClr val="000000"/>
                </a:solidFill>
              </a:rPr>
              <a:t>The caregiver </a:t>
            </a:r>
            <a:r>
              <a:rPr lang="en-US" sz="2000" i="0" u="none" strike="noStrike" baseline="0" dirty="0">
                <a:solidFill>
                  <a:srgbClr val="000000"/>
                </a:solidFill>
              </a:rPr>
              <a:t>has a powerful </a:t>
            </a:r>
            <a:r>
              <a:rPr lang="en-US" sz="2000" b="1" i="0" u="none" strike="noStrike" baseline="0" dirty="0">
                <a:solidFill>
                  <a:srgbClr val="000000"/>
                </a:solidFill>
              </a:rPr>
              <a:t>role in the relationship. </a:t>
            </a:r>
            <a:r>
              <a:rPr lang="en-US" sz="2000" b="0" i="0" u="none" strike="noStrike" baseline="0" dirty="0">
                <a:solidFill>
                  <a:srgbClr val="000000"/>
                </a:solidFill>
              </a:rPr>
              <a:t>This power comes from:</a:t>
            </a:r>
          </a:p>
          <a:p>
            <a:pPr marL="457200" indent="-457200">
              <a:buFont typeface="+mj-lt"/>
              <a:buAutoNum type="arabicPeriod"/>
            </a:pPr>
            <a:r>
              <a:rPr lang="en-US" sz="2000" b="0" i="1" u="none" strike="noStrike" baseline="0" dirty="0">
                <a:solidFill>
                  <a:srgbClr val="000000"/>
                </a:solidFill>
              </a:rPr>
              <a:t>Control over the services provided</a:t>
            </a:r>
          </a:p>
          <a:p>
            <a:pPr marL="457200" indent="-457200">
              <a:buFont typeface="+mj-lt"/>
              <a:buAutoNum type="arabicPeriod"/>
            </a:pPr>
            <a:r>
              <a:rPr lang="en-US" sz="2000" b="0" i="1" u="none" strike="noStrike" baseline="0" dirty="0">
                <a:solidFill>
                  <a:srgbClr val="000000"/>
                </a:solidFill>
              </a:rPr>
              <a:t>Access to private knowledge</a:t>
            </a:r>
          </a:p>
          <a:p>
            <a:pPr marL="0" indent="0">
              <a:buNone/>
            </a:pPr>
            <a:r>
              <a:rPr lang="en-US" sz="2000" b="0" i="0" u="none" strike="noStrike" baseline="0" dirty="0">
                <a:solidFill>
                  <a:srgbClr val="000000"/>
                </a:solidFill>
              </a:rPr>
              <a:t>It is important not to let the balance of power slide to the caregiver’s side of the relationship. </a:t>
            </a:r>
          </a:p>
          <a:p>
            <a:pPr marL="0" indent="0">
              <a:buNone/>
            </a:pPr>
            <a:r>
              <a:rPr lang="en-US" sz="2000" b="0" i="0" u="none" strike="noStrike" baseline="0" dirty="0">
                <a:solidFill>
                  <a:srgbClr val="000000"/>
                </a:solidFill>
              </a:rPr>
              <a:t>Maintaining professional boundaries helps the caregiver </a:t>
            </a:r>
            <a:r>
              <a:rPr lang="en-US" sz="2000" b="1" i="0" u="none" strike="noStrike" baseline="0" dirty="0">
                <a:solidFill>
                  <a:srgbClr val="000000"/>
                </a:solidFill>
              </a:rPr>
              <a:t>maintain a helpful or “therapeutic” relationship</a:t>
            </a:r>
            <a:r>
              <a:rPr lang="en-US" sz="2000" b="0" i="0" u="none" strike="noStrike" baseline="0" dirty="0">
                <a:solidFill>
                  <a:srgbClr val="000000"/>
                </a:solidFill>
              </a:rPr>
              <a:t>.</a:t>
            </a:r>
          </a:p>
          <a:p>
            <a:pPr marL="0" indent="0" algn="ctr">
              <a:buNone/>
            </a:pPr>
            <a:endParaRPr lang="en-US" sz="2000" dirty="0">
              <a:solidFill>
                <a:srgbClr val="000000"/>
              </a:solidFill>
            </a:endParaRPr>
          </a:p>
          <a:p>
            <a:pPr marL="0" indent="0" algn="ctr">
              <a:buNone/>
            </a:pPr>
            <a:r>
              <a:rPr lang="en-US" sz="2000" dirty="0">
                <a:solidFill>
                  <a:srgbClr val="000000"/>
                </a:solidFill>
              </a:rPr>
              <a:t>A</a:t>
            </a:r>
            <a:r>
              <a:rPr lang="en-US" sz="2000" b="0" i="0" u="none" strike="noStrike" baseline="0" dirty="0">
                <a:solidFill>
                  <a:srgbClr val="000000"/>
                </a:solidFill>
              </a:rPr>
              <a:t>sk yourself: “</a:t>
            </a:r>
            <a:r>
              <a:rPr lang="en-US" sz="2000" b="0" i="1" u="none" strike="noStrike" baseline="0" dirty="0">
                <a:solidFill>
                  <a:srgbClr val="000000"/>
                </a:solidFill>
              </a:rPr>
              <a:t>Are my actions more about my needs than about the needs of my client</a:t>
            </a:r>
            <a:r>
              <a:rPr lang="en-US" sz="2000" i="1" dirty="0">
                <a:solidFill>
                  <a:srgbClr val="000000"/>
                </a:solidFill>
              </a:rPr>
              <a:t>?”</a:t>
            </a:r>
            <a:endParaRPr lang="en-US" sz="2000" b="0" i="1" u="none" strike="noStrike" baseline="0" dirty="0">
              <a:solidFill>
                <a:srgbClr val="000000"/>
              </a:solidFill>
            </a:endParaRPr>
          </a:p>
          <a:p>
            <a:pPr marL="0" indent="0" algn="ctr">
              <a:buNone/>
            </a:pPr>
            <a:r>
              <a:rPr lang="en-US" sz="2000" b="0" i="0" u="none" strike="noStrike" baseline="0" dirty="0">
                <a:solidFill>
                  <a:srgbClr val="000000"/>
                </a:solidFill>
              </a:rPr>
              <a:t>If so, you may be crossing a professional boundary.</a:t>
            </a:r>
            <a:endParaRPr lang="en-US" sz="2000" dirty="0">
              <a:solidFill>
                <a:srgbClr val="000000"/>
              </a:solidFill>
            </a:endParaRPr>
          </a:p>
        </p:txBody>
      </p:sp>
    </p:spTree>
    <p:extLst>
      <p:ext uri="{BB962C8B-B14F-4D97-AF65-F5344CB8AC3E}">
        <p14:creationId xmlns:p14="http://schemas.microsoft.com/office/powerpoint/2010/main" val="170874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637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9FB5D8-ABE1-4E36-B28A-093397D5C9AF}"/>
              </a:ext>
            </a:extLst>
          </p:cNvPr>
          <p:cNvSpPr>
            <a:spLocks noGrp="1"/>
          </p:cNvSpPr>
          <p:nvPr>
            <p:ph type="title"/>
          </p:nvPr>
        </p:nvSpPr>
        <p:spPr>
          <a:xfrm>
            <a:off x="718457" y="4659086"/>
            <a:ext cx="10646229" cy="1360714"/>
          </a:xfrm>
        </p:spPr>
        <p:txBody>
          <a:bodyPr vert="horz" lIns="91440" tIns="45720" rIns="91440" bIns="45720" rtlCol="0" anchor="b">
            <a:normAutofit fontScale="90000"/>
          </a:bodyPr>
          <a:lstStyle/>
          <a:p>
            <a:pPr algn="ctr"/>
            <a:br>
              <a:rPr lang="en-US" sz="3200" dirty="0">
                <a:solidFill>
                  <a:srgbClr val="47637B"/>
                </a:solidFill>
              </a:rPr>
            </a:br>
            <a:r>
              <a:rPr lang="en-US" sz="4000" i="1" dirty="0">
                <a:solidFill>
                  <a:schemeClr val="bg2">
                    <a:lumMod val="10000"/>
                  </a:schemeClr>
                </a:solidFill>
              </a:rPr>
              <a:t>Powerful Role of the Caregiver </a:t>
            </a:r>
            <a:br>
              <a:rPr lang="en-US" sz="4000" b="1" dirty="0">
                <a:solidFill>
                  <a:schemeClr val="bg2">
                    <a:lumMod val="10000"/>
                  </a:schemeClr>
                </a:solidFill>
              </a:rPr>
            </a:br>
            <a:r>
              <a:rPr lang="en-US" sz="4000" b="1" dirty="0">
                <a:solidFill>
                  <a:schemeClr val="bg2">
                    <a:lumMod val="10000"/>
                  </a:schemeClr>
                </a:solidFill>
              </a:rPr>
              <a:t>“Zone of Helpfulness” </a:t>
            </a:r>
            <a:br>
              <a:rPr lang="en-US" sz="4000" b="1" dirty="0">
                <a:solidFill>
                  <a:schemeClr val="bg2">
                    <a:lumMod val="10000"/>
                  </a:schemeClr>
                </a:solidFill>
              </a:rPr>
            </a:br>
            <a:endParaRPr lang="en-US" sz="3200" b="1" dirty="0">
              <a:solidFill>
                <a:schemeClr val="bg2">
                  <a:lumMod val="10000"/>
                </a:schemeClr>
              </a:solidFill>
            </a:endParaRPr>
          </a:p>
        </p:txBody>
      </p:sp>
      <p:sp>
        <p:nvSpPr>
          <p:cNvPr id="11" name="Content Placeholder 10">
            <a:extLst>
              <a:ext uri="{FF2B5EF4-FFF2-40B4-BE49-F238E27FC236}">
                <a16:creationId xmlns:a16="http://schemas.microsoft.com/office/drawing/2014/main" id="{459BCDF3-77FC-4C92-9F06-7DF8F5CC72AE}"/>
              </a:ext>
            </a:extLst>
          </p:cNvPr>
          <p:cNvSpPr>
            <a:spLocks noGrp="1"/>
          </p:cNvSpPr>
          <p:nvPr>
            <p:ph idx="1"/>
          </p:nvPr>
        </p:nvSpPr>
        <p:spPr>
          <a:xfrm>
            <a:off x="1709530" y="5910943"/>
            <a:ext cx="8767860" cy="461858"/>
          </a:xfrm>
        </p:spPr>
        <p:txBody>
          <a:bodyPr vert="horz" lIns="91440" tIns="45720" rIns="91440" bIns="45720" rtlCol="0">
            <a:normAutofit lnSpcReduction="10000"/>
          </a:bodyPr>
          <a:lstStyle/>
          <a:p>
            <a:pPr marL="0" indent="0" algn="ctr">
              <a:buNone/>
            </a:pPr>
            <a:r>
              <a:rPr lang="en-US" dirty="0">
                <a:solidFill>
                  <a:schemeClr val="bg2">
                    <a:lumMod val="10000"/>
                  </a:schemeClr>
                </a:solidFill>
                <a:effectLst>
                  <a:outerShdw blurRad="38100" dist="38100" dir="2700000" algn="tl">
                    <a:srgbClr val="000000">
                      <a:alpha val="43137"/>
                    </a:srgbClr>
                  </a:outerShdw>
                </a:effectLst>
              </a:rPr>
              <a:t>The Caregiver-Participant Relationship</a:t>
            </a:r>
          </a:p>
        </p:txBody>
      </p:sp>
      <p:pic>
        <p:nvPicPr>
          <p:cNvPr id="17" name="Picture 16" descr="Text&#10;&#10;Description automatically generated">
            <a:extLst>
              <a:ext uri="{FF2B5EF4-FFF2-40B4-BE49-F238E27FC236}">
                <a16:creationId xmlns:a16="http://schemas.microsoft.com/office/drawing/2014/main" id="{329DBD2B-B996-4375-8F80-EE58B38340CB}"/>
              </a:ext>
            </a:extLst>
          </p:cNvPr>
          <p:cNvPicPr>
            <a:picLocks noChangeAspect="1"/>
          </p:cNvPicPr>
          <p:nvPr/>
        </p:nvPicPr>
        <p:blipFill rotWithShape="1">
          <a:blip r:embed="rId3">
            <a:extLst>
              <a:ext uri="{28A0092B-C50C-407E-A947-70E740481C1C}">
                <a14:useLocalDpi xmlns:a14="http://schemas.microsoft.com/office/drawing/2010/main" val="0"/>
              </a:ext>
            </a:extLst>
          </a:blip>
          <a:srcRect r="1" b="1042"/>
          <a:stretch/>
        </p:blipFill>
        <p:spPr>
          <a:xfrm>
            <a:off x="243840" y="642257"/>
            <a:ext cx="11704320" cy="3767851"/>
          </a:xfrm>
          <a:prstGeom prst="rect">
            <a:avLst/>
          </a:prstGeom>
        </p:spPr>
      </p:pic>
    </p:spTree>
    <p:extLst>
      <p:ext uri="{BB962C8B-B14F-4D97-AF65-F5344CB8AC3E}">
        <p14:creationId xmlns:p14="http://schemas.microsoft.com/office/powerpoint/2010/main" val="414435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53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173673-C88D-4E67-A2B1-EB6F29F479D1}"/>
              </a:ext>
            </a:extLst>
          </p:cNvPr>
          <p:cNvSpPr>
            <a:spLocks noGrp="1"/>
          </p:cNvSpPr>
          <p:nvPr>
            <p:ph type="title"/>
          </p:nvPr>
        </p:nvSpPr>
        <p:spPr>
          <a:xfrm>
            <a:off x="524256" y="4680857"/>
            <a:ext cx="6692973" cy="1711425"/>
          </a:xfrm>
        </p:spPr>
        <p:txBody>
          <a:bodyPr>
            <a:normAutofit/>
          </a:bodyPr>
          <a:lstStyle/>
          <a:p>
            <a:pPr algn="r"/>
            <a:r>
              <a:rPr lang="en-US" sz="5400" b="1" dirty="0">
                <a:solidFill>
                  <a:srgbClr val="FFFFFF"/>
                </a:solidFill>
                <a:effectLst>
                  <a:outerShdw blurRad="38100" dist="38100" dir="2700000" algn="tl">
                    <a:srgbClr val="000000">
                      <a:alpha val="43137"/>
                    </a:srgbClr>
                  </a:outerShdw>
                </a:effectLst>
              </a:rPr>
              <a:t>Crossing Boundaries </a:t>
            </a:r>
            <a:br>
              <a:rPr lang="en-US" i="1" dirty="0">
                <a:solidFill>
                  <a:srgbClr val="FFFFFF"/>
                </a:solidFill>
              </a:rPr>
            </a:br>
            <a:endParaRPr lang="en-US" b="1" dirty="0">
              <a:solidFill>
                <a:srgbClr val="FFFFFF"/>
              </a:solidFill>
              <a:effectLst>
                <a:outerShdw blurRad="38100" dist="38100" dir="2700000" algn="tl">
                  <a:srgbClr val="000000">
                    <a:alpha val="43137"/>
                  </a:srgbClr>
                </a:outerShdw>
              </a:effectLst>
            </a:endParaRPr>
          </a:p>
        </p:txBody>
      </p:sp>
      <p:pic>
        <p:nvPicPr>
          <p:cNvPr id="7" name="Picture 6" descr="A picture containing text, building, yellow, parking meter&#10;&#10;Description automatically generated">
            <a:extLst>
              <a:ext uri="{FF2B5EF4-FFF2-40B4-BE49-F238E27FC236}">
                <a16:creationId xmlns:a16="http://schemas.microsoft.com/office/drawing/2014/main" id="{60CF3376-CECC-4666-967F-00BA3519D68D}"/>
              </a:ext>
            </a:extLst>
          </p:cNvPr>
          <p:cNvPicPr>
            <a:picLocks noChangeAspect="1"/>
          </p:cNvPicPr>
          <p:nvPr/>
        </p:nvPicPr>
        <p:blipFill rotWithShape="1">
          <a:blip r:embed="rId3">
            <a:extLst>
              <a:ext uri="{28A0092B-C50C-407E-A947-70E740481C1C}">
                <a14:useLocalDpi xmlns:a14="http://schemas.microsoft.com/office/drawing/2010/main" val="0"/>
              </a:ext>
            </a:extLst>
          </a:blip>
          <a:srcRect l="4351" r="1135"/>
          <a:stretch/>
        </p:blipFill>
        <p:spPr>
          <a:xfrm>
            <a:off x="327547" y="321733"/>
            <a:ext cx="7058306" cy="4107392"/>
          </a:xfrm>
          <a:prstGeom prst="rect">
            <a:avLst/>
          </a:prstGeom>
        </p:spPr>
      </p:pic>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4BFBE2-C23E-4A9C-80B7-CAEC72946066}"/>
              </a:ext>
            </a:extLst>
          </p:cNvPr>
          <p:cNvSpPr>
            <a:spLocks noGrp="1"/>
          </p:cNvSpPr>
          <p:nvPr>
            <p:ph idx="1"/>
          </p:nvPr>
        </p:nvSpPr>
        <p:spPr>
          <a:xfrm>
            <a:off x="7685314" y="0"/>
            <a:ext cx="4179139" cy="6392281"/>
          </a:xfrm>
        </p:spPr>
        <p:txBody>
          <a:bodyPr anchor="ctr">
            <a:normAutofit/>
          </a:bodyPr>
          <a:lstStyle/>
          <a:p>
            <a:pPr>
              <a:buFont typeface="Wingdings" panose="05000000000000000000" pitchFamily="2" charset="2"/>
              <a:buChar char="F"/>
            </a:pPr>
            <a:r>
              <a:rPr lang="en-US" sz="2400" dirty="0">
                <a:solidFill>
                  <a:srgbClr val="FFFFFF"/>
                </a:solidFill>
              </a:rPr>
              <a:t>Sharing of personal information</a:t>
            </a:r>
          </a:p>
          <a:p>
            <a:pPr>
              <a:buFont typeface="Wingdings" panose="05000000000000000000" pitchFamily="2" charset="2"/>
              <a:buChar char="F"/>
            </a:pPr>
            <a:r>
              <a:rPr lang="en-US" sz="2400" i="0" u="none" strike="noStrike" baseline="0" dirty="0">
                <a:solidFill>
                  <a:srgbClr val="FFFFFF"/>
                </a:solidFill>
              </a:rPr>
              <a:t>Not seeing </a:t>
            </a:r>
            <a:r>
              <a:rPr lang="en-US" sz="2400" dirty="0">
                <a:solidFill>
                  <a:srgbClr val="FFFFFF"/>
                </a:solidFill>
              </a:rPr>
              <a:t>b</a:t>
            </a:r>
            <a:r>
              <a:rPr lang="en-US" sz="2400" i="0" u="none" strike="noStrike" baseline="0" dirty="0">
                <a:solidFill>
                  <a:srgbClr val="FFFFFF"/>
                </a:solidFill>
              </a:rPr>
              <a:t>ehavior as symptomatic</a:t>
            </a:r>
            <a:endParaRPr lang="en-US" sz="2400" dirty="0">
              <a:solidFill>
                <a:srgbClr val="FFFFFF"/>
              </a:solidFill>
            </a:endParaRPr>
          </a:p>
          <a:p>
            <a:pPr>
              <a:buFont typeface="Wingdings" panose="05000000000000000000" pitchFamily="2" charset="2"/>
              <a:buChar char="F"/>
            </a:pPr>
            <a:r>
              <a:rPr lang="en-US" sz="2400" i="0" u="none" strike="noStrike" baseline="0" dirty="0">
                <a:solidFill>
                  <a:srgbClr val="FFFFFF"/>
                </a:solidFill>
              </a:rPr>
              <a:t>Unprofessional behavior or demeanor</a:t>
            </a:r>
          </a:p>
          <a:p>
            <a:pPr>
              <a:buFont typeface="Wingdings" panose="05000000000000000000" pitchFamily="2" charset="2"/>
              <a:buChar char="F"/>
            </a:pPr>
            <a:r>
              <a:rPr lang="en-US" sz="2400" i="0" u="none" strike="noStrike" baseline="0" dirty="0">
                <a:solidFill>
                  <a:srgbClr val="FFFFFF"/>
                </a:solidFill>
              </a:rPr>
              <a:t>Accepting gifts/favors</a:t>
            </a:r>
          </a:p>
          <a:p>
            <a:pPr>
              <a:buFont typeface="Wingdings" panose="05000000000000000000" pitchFamily="2" charset="2"/>
              <a:buChar char="F"/>
            </a:pPr>
            <a:r>
              <a:rPr lang="en-US" sz="2400" dirty="0">
                <a:solidFill>
                  <a:srgbClr val="FFFFFF"/>
                </a:solidFill>
              </a:rPr>
              <a:t>Conflict of interests</a:t>
            </a:r>
            <a:endParaRPr lang="en-US" sz="2400" i="0" u="none" strike="noStrike" baseline="0" dirty="0">
              <a:solidFill>
                <a:srgbClr val="FFFFFF"/>
              </a:solidFill>
            </a:endParaRPr>
          </a:p>
          <a:p>
            <a:pPr>
              <a:buFont typeface="Wingdings" panose="05000000000000000000" pitchFamily="2" charset="2"/>
              <a:buChar char="F"/>
            </a:pPr>
            <a:r>
              <a:rPr lang="en-US" sz="2400" i="0" u="none" strike="noStrike" baseline="0" dirty="0">
                <a:solidFill>
                  <a:srgbClr val="FFFFFF"/>
                </a:solidFill>
              </a:rPr>
              <a:t>Over-involvement</a:t>
            </a:r>
          </a:p>
          <a:p>
            <a:pPr>
              <a:buFont typeface="Wingdings" panose="05000000000000000000" pitchFamily="2" charset="2"/>
              <a:buChar char="F"/>
            </a:pPr>
            <a:r>
              <a:rPr lang="en-US" sz="2400" dirty="0">
                <a:solidFill>
                  <a:srgbClr val="FFFFFF"/>
                </a:solidFill>
              </a:rPr>
              <a:t>Touch</a:t>
            </a:r>
            <a:endParaRPr lang="en-US" sz="2400" i="0" u="none" strike="noStrike" baseline="0" dirty="0">
              <a:solidFill>
                <a:srgbClr val="FFFFFF"/>
              </a:solidFill>
            </a:endParaRPr>
          </a:p>
          <a:p>
            <a:pPr>
              <a:buFont typeface="Wingdings" panose="05000000000000000000" pitchFamily="2" charset="2"/>
              <a:buChar char="F"/>
            </a:pPr>
            <a:r>
              <a:rPr lang="en-US" sz="2400" i="0" u="none" strike="noStrike" baseline="0" dirty="0">
                <a:solidFill>
                  <a:srgbClr val="FFFFFF"/>
                </a:solidFill>
              </a:rPr>
              <a:t>Intimate </a:t>
            </a:r>
            <a:r>
              <a:rPr lang="en-US" sz="2400" dirty="0">
                <a:solidFill>
                  <a:srgbClr val="FFFFFF"/>
                </a:solidFill>
              </a:rPr>
              <a:t>r</a:t>
            </a:r>
            <a:r>
              <a:rPr lang="en-US" sz="2400" i="0" u="none" strike="noStrike" baseline="0" dirty="0">
                <a:solidFill>
                  <a:srgbClr val="FFFFFF"/>
                </a:solidFill>
              </a:rPr>
              <a:t>elationships</a:t>
            </a:r>
          </a:p>
          <a:p>
            <a:pPr>
              <a:buFont typeface="Wingdings" panose="05000000000000000000" pitchFamily="2" charset="2"/>
              <a:buChar char="F"/>
            </a:pPr>
            <a:r>
              <a:rPr lang="en-US" sz="2400" i="0" u="none" strike="noStrike" baseline="0" dirty="0">
                <a:solidFill>
                  <a:srgbClr val="FFFFFF"/>
                </a:solidFill>
              </a:rPr>
              <a:t>Secrets</a:t>
            </a:r>
            <a:endParaRPr lang="en-US" sz="2400" dirty="0">
              <a:solidFill>
                <a:srgbClr val="FFFFFF"/>
              </a:solidFill>
            </a:endParaRPr>
          </a:p>
        </p:txBody>
      </p:sp>
    </p:spTree>
    <p:extLst>
      <p:ext uri="{BB962C8B-B14F-4D97-AF65-F5344CB8AC3E}">
        <p14:creationId xmlns:p14="http://schemas.microsoft.com/office/powerpoint/2010/main" val="295537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6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3BBFC3-1812-4BFA-AF8F-8AECA8F65EAD}"/>
              </a:ext>
            </a:extLst>
          </p:cNvPr>
          <p:cNvSpPr>
            <a:spLocks noGrp="1"/>
          </p:cNvSpPr>
          <p:nvPr>
            <p:ph type="title"/>
          </p:nvPr>
        </p:nvSpPr>
        <p:spPr>
          <a:xfrm>
            <a:off x="524256" y="516804"/>
            <a:ext cx="6594189" cy="1625210"/>
          </a:xfrm>
        </p:spPr>
        <p:txBody>
          <a:bodyPr>
            <a:normAutofit/>
          </a:bodyPr>
          <a:lstStyle/>
          <a:p>
            <a:pPr algn="ctr"/>
            <a:r>
              <a:rPr lang="en-US" b="1" dirty="0">
                <a:solidFill>
                  <a:srgbClr val="FFFFFF"/>
                </a:solidFill>
                <a:effectLst>
                  <a:outerShdw blurRad="38100" dist="38100" dir="2700000" algn="tl">
                    <a:srgbClr val="000000">
                      <a:alpha val="43137"/>
                    </a:srgbClr>
                  </a:outerShdw>
                </a:effectLst>
              </a:rPr>
              <a:t>Social Media Professionalism</a:t>
            </a:r>
          </a:p>
        </p:txBody>
      </p:sp>
      <p:sp>
        <p:nvSpPr>
          <p:cNvPr id="40" name="Rectangle 3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58EC309-6E9B-4FE4-98E7-D5377FB0E272}"/>
              </a:ext>
            </a:extLst>
          </p:cNvPr>
          <p:cNvPicPr>
            <a:picLocks noChangeAspect="1"/>
          </p:cNvPicPr>
          <p:nvPr/>
        </p:nvPicPr>
        <p:blipFill>
          <a:blip r:embed="rId2"/>
          <a:stretch>
            <a:fillRect/>
          </a:stretch>
        </p:blipFill>
        <p:spPr>
          <a:xfrm>
            <a:off x="566744" y="2838753"/>
            <a:ext cx="6579910" cy="3289955"/>
          </a:xfrm>
          <a:prstGeom prst="rect">
            <a:avLst/>
          </a:prstGeom>
        </p:spPr>
      </p:pic>
      <p:sp>
        <p:nvSpPr>
          <p:cNvPr id="42" name="Rectangle 4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03E4BB2-E422-4ABC-A3E3-2FADD2CBA5D6}"/>
              </a:ext>
            </a:extLst>
          </p:cNvPr>
          <p:cNvSpPr>
            <a:spLocks noGrp="1"/>
          </p:cNvSpPr>
          <p:nvPr>
            <p:ph idx="1"/>
          </p:nvPr>
        </p:nvSpPr>
        <p:spPr>
          <a:xfrm>
            <a:off x="7623413" y="402772"/>
            <a:ext cx="4239403" cy="6132386"/>
          </a:xfrm>
        </p:spPr>
        <p:txBody>
          <a:bodyPr anchor="ctr">
            <a:normAutofit/>
          </a:bodyPr>
          <a:lstStyle/>
          <a:p>
            <a:pPr marL="0" indent="0" algn="ctr">
              <a:buNone/>
            </a:pPr>
            <a:r>
              <a:rPr lang="en-US" sz="2000" b="1" dirty="0">
                <a:solidFill>
                  <a:srgbClr val="FFFFFF"/>
                </a:solidFill>
              </a:rPr>
              <a:t>Social media can create a conflict of interest when an employee connects with participants, their families, or their peers.</a:t>
            </a:r>
          </a:p>
          <a:p>
            <a:pPr marL="0" indent="0" algn="ctr">
              <a:buNone/>
            </a:pPr>
            <a:endParaRPr lang="en-US" sz="2000" b="1" dirty="0">
              <a:solidFill>
                <a:srgbClr val="FFFFFF"/>
              </a:solidFill>
            </a:endParaRPr>
          </a:p>
          <a:p>
            <a:pPr marL="0" indent="0">
              <a:buNone/>
            </a:pPr>
            <a:r>
              <a:rPr lang="en-US" sz="2000" dirty="0">
                <a:solidFill>
                  <a:srgbClr val="FFFFFF"/>
                </a:solidFill>
              </a:rPr>
              <a:t>Ex. 1:  Employee is friends on social media w/a participant they support.  The employee calls off work to go on vacation and posts pictures. The participant sees these posts and asks for this employee to be re-assigned.</a:t>
            </a:r>
          </a:p>
          <a:p>
            <a:pPr marL="0" indent="0">
              <a:buNone/>
            </a:pPr>
            <a:r>
              <a:rPr lang="en-US" sz="2000" dirty="0">
                <a:solidFill>
                  <a:srgbClr val="FFFFFF"/>
                </a:solidFill>
              </a:rPr>
              <a:t>Ex. 2:  Employee is friends with the participant’s family. After the participant has a medical episode at the program, the employee posts on social media about having a ‘terrible day’.  Without naming names, they detail the incident. The family files a lawsuit against UCP.</a:t>
            </a:r>
          </a:p>
        </p:txBody>
      </p:sp>
    </p:spTree>
    <p:extLst>
      <p:ext uri="{BB962C8B-B14F-4D97-AF65-F5344CB8AC3E}">
        <p14:creationId xmlns:p14="http://schemas.microsoft.com/office/powerpoint/2010/main" val="316715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06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AD1745-A507-4EA2-9843-93BD65D6F4B1}"/>
              </a:ext>
            </a:extLst>
          </p:cNvPr>
          <p:cNvSpPr>
            <a:spLocks noGrp="1"/>
          </p:cNvSpPr>
          <p:nvPr>
            <p:ph type="title"/>
          </p:nvPr>
        </p:nvSpPr>
        <p:spPr>
          <a:xfrm>
            <a:off x="524256" y="516804"/>
            <a:ext cx="6594189" cy="1625210"/>
          </a:xfrm>
        </p:spPr>
        <p:txBody>
          <a:bodyPr>
            <a:normAutofit/>
          </a:bodyPr>
          <a:lstStyle/>
          <a:p>
            <a:pPr algn="r"/>
            <a:r>
              <a:rPr lang="en-US" b="1" dirty="0">
                <a:solidFill>
                  <a:srgbClr val="FFFFFF"/>
                </a:solidFill>
                <a:effectLst>
                  <a:outerShdw blurRad="38100" dist="38100" dir="2700000" algn="tl">
                    <a:srgbClr val="000000">
                      <a:alpha val="43137"/>
                    </a:srgbClr>
                  </a:outerShdw>
                </a:effectLst>
              </a:rPr>
              <a:t>Social Media Recommendations</a:t>
            </a:r>
          </a:p>
        </p:txBody>
      </p:sp>
      <p:sp>
        <p:nvSpPr>
          <p:cNvPr id="20" name="Rectangle 1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8D0A8CFA-B78F-4C5B-ACC2-D47A9C8BC3C3}"/>
              </a:ext>
            </a:extLst>
          </p:cNvPr>
          <p:cNvPicPr>
            <a:picLocks noChangeAspect="1"/>
          </p:cNvPicPr>
          <p:nvPr/>
        </p:nvPicPr>
        <p:blipFill>
          <a:blip r:embed="rId2"/>
          <a:stretch>
            <a:fillRect/>
          </a:stretch>
        </p:blipFill>
        <p:spPr>
          <a:xfrm>
            <a:off x="566744" y="2838752"/>
            <a:ext cx="6579910" cy="3289956"/>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249A94-E0CD-490A-B82E-42914716691F}"/>
              </a:ext>
            </a:extLst>
          </p:cNvPr>
          <p:cNvSpPr>
            <a:spLocks noGrp="1"/>
          </p:cNvSpPr>
          <p:nvPr>
            <p:ph idx="1"/>
          </p:nvPr>
        </p:nvSpPr>
        <p:spPr>
          <a:xfrm>
            <a:off x="7623413" y="321732"/>
            <a:ext cx="4044331" cy="6089954"/>
          </a:xfrm>
        </p:spPr>
        <p:txBody>
          <a:bodyPr anchor="ctr">
            <a:normAutofit/>
          </a:bodyPr>
          <a:lstStyle/>
          <a:p>
            <a:pPr>
              <a:buFont typeface="Wingdings" panose="05000000000000000000" pitchFamily="2" charset="2"/>
              <a:buChar char="ü"/>
            </a:pPr>
            <a:r>
              <a:rPr lang="en-US" sz="2400" dirty="0">
                <a:solidFill>
                  <a:srgbClr val="FFFFFF"/>
                </a:solidFill>
              </a:rPr>
              <a:t>Set expectations early</a:t>
            </a:r>
          </a:p>
          <a:p>
            <a:pPr>
              <a:buFont typeface="Wingdings" panose="05000000000000000000" pitchFamily="2" charset="2"/>
              <a:buChar char="ü"/>
            </a:pPr>
            <a:r>
              <a:rPr lang="en-US" sz="2400" dirty="0">
                <a:solidFill>
                  <a:srgbClr val="FFFFFF"/>
                </a:solidFill>
              </a:rPr>
              <a:t>Avoid blurring personal and professional lines</a:t>
            </a:r>
          </a:p>
          <a:p>
            <a:pPr>
              <a:buFont typeface="Wingdings" panose="05000000000000000000" pitchFamily="2" charset="2"/>
              <a:buChar char="ü"/>
            </a:pPr>
            <a:r>
              <a:rPr lang="en-US" sz="2400" dirty="0">
                <a:solidFill>
                  <a:srgbClr val="FFFFFF"/>
                </a:solidFill>
              </a:rPr>
              <a:t>Don’t share participant or family information on social media</a:t>
            </a:r>
          </a:p>
          <a:p>
            <a:pPr>
              <a:buFont typeface="Wingdings" panose="05000000000000000000" pitchFamily="2" charset="2"/>
              <a:buChar char="ü"/>
            </a:pPr>
            <a:r>
              <a:rPr lang="en-US" sz="2400" dirty="0">
                <a:solidFill>
                  <a:srgbClr val="FFFFFF"/>
                </a:solidFill>
              </a:rPr>
              <a:t>Do not use social media to contact your supervisor for conversations in an official capacity</a:t>
            </a:r>
          </a:p>
          <a:p>
            <a:pPr>
              <a:buFont typeface="Wingdings" panose="05000000000000000000" pitchFamily="2" charset="2"/>
              <a:buChar char="ü"/>
            </a:pPr>
            <a:r>
              <a:rPr lang="en-US" sz="2400" dirty="0">
                <a:solidFill>
                  <a:srgbClr val="FFFFFF"/>
                </a:solidFill>
              </a:rPr>
              <a:t>Don’t use social media as a “representative” of the agency</a:t>
            </a:r>
          </a:p>
          <a:p>
            <a:pPr>
              <a:buFont typeface="Wingdings" panose="05000000000000000000" pitchFamily="2" charset="2"/>
              <a:buChar char="ü"/>
            </a:pPr>
            <a:r>
              <a:rPr lang="en-US" sz="2400" dirty="0">
                <a:solidFill>
                  <a:srgbClr val="FFFFFF"/>
                </a:solidFill>
              </a:rPr>
              <a:t>Stay off social media (&amp; phones) during work time!</a:t>
            </a:r>
          </a:p>
        </p:txBody>
      </p:sp>
    </p:spTree>
    <p:extLst>
      <p:ext uri="{BB962C8B-B14F-4D97-AF65-F5344CB8AC3E}">
        <p14:creationId xmlns:p14="http://schemas.microsoft.com/office/powerpoint/2010/main" val="4272369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865</Words>
  <Application>Microsoft Office PowerPoint</Application>
  <PresentationFormat>Widescreen</PresentationFormat>
  <Paragraphs>100</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Maintaining Professional Boundaries</vt:lpstr>
      <vt:lpstr>Professional Boundaries Training Objectives</vt:lpstr>
      <vt:lpstr>WHAT are  Professional Boundaries?</vt:lpstr>
      <vt:lpstr>WHY are Professional Boundaries Important?</vt:lpstr>
      <vt:lpstr>The Caregiver-Participant Relationship</vt:lpstr>
      <vt:lpstr> Powerful Role of the Caregiver  “Zone of Helpfulness”  </vt:lpstr>
      <vt:lpstr>Crossing Boundaries  </vt:lpstr>
      <vt:lpstr>Social Media Professionalism</vt:lpstr>
      <vt:lpstr>Social Media Recommendations</vt:lpstr>
      <vt:lpstr>Getting Back In-Bounds</vt:lpstr>
      <vt:lpstr>Activity Break</vt:lpstr>
      <vt:lpstr>Maintaining Professional Boundaries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Professional Boundaries</dc:title>
  <dc:creator>Beamer, Rebecca</dc:creator>
  <cp:lastModifiedBy>Beamer, Rebecca</cp:lastModifiedBy>
  <cp:revision>23</cp:revision>
  <dcterms:created xsi:type="dcterms:W3CDTF">2021-02-10T00:01:01Z</dcterms:created>
  <dcterms:modified xsi:type="dcterms:W3CDTF">2021-06-29T17:39:54Z</dcterms:modified>
</cp:coreProperties>
</file>