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80" r:id="rId12"/>
    <p:sldId id="266" r:id="rId13"/>
    <p:sldId id="267" r:id="rId14"/>
    <p:sldId id="268" r:id="rId15"/>
    <p:sldId id="269" r:id="rId16"/>
    <p:sldId id="279" r:id="rId17"/>
    <p:sldId id="270" r:id="rId18"/>
    <p:sldId id="271" r:id="rId19"/>
    <p:sldId id="272" r:id="rId20"/>
    <p:sldId id="273" r:id="rId21"/>
    <p:sldId id="274" r:id="rId22"/>
    <p:sldId id="276" r:id="rId23"/>
    <p:sldId id="277" r:id="rId24"/>
    <p:sldId id="278" r:id="rId25"/>
    <p:sldId id="275"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63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1BBDD80-4441-4EE2-BB4E-7D03940359AE}" type="datetimeFigureOut">
              <a:rPr lang="en-US" smtClean="0"/>
              <a:t>4/16/2014</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38ACDD0-CCF1-4EA3-892E-6292C5DC610E}" type="slidenum">
              <a:rPr lang="en-US" smtClean="0"/>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BBDD80-4441-4EE2-BB4E-7D03940359AE}" type="datetimeFigureOut">
              <a:rPr lang="en-US" smtClean="0"/>
              <a:t>4/16/2014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8ACDD0-CCF1-4EA3-892E-6292C5DC610E}"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138ACDD0-CCF1-4EA3-892E-6292C5DC610E}" type="slidenum">
              <a:rPr lang="en-US" smtClean="0"/>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BBDD80-4441-4EE2-BB4E-7D03940359AE}" type="datetimeFigureOut">
              <a:rPr lang="en-US" smtClean="0"/>
              <a:t>4/16/2014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1BBDD80-4441-4EE2-BB4E-7D03940359AE}" type="datetimeFigureOut">
              <a:rPr lang="en-US" smtClean="0"/>
              <a:t>4/16/2014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138ACDD0-CCF1-4EA3-892E-6292C5DC610E}" type="slidenum">
              <a:rPr lang="en-US" smtClean="0"/>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01BBDD80-4441-4EE2-BB4E-7D03940359AE}" type="datetimeFigureOut">
              <a:rPr lang="en-US" smtClean="0"/>
              <a:t>4/16/2014</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38ACDD0-CCF1-4EA3-892E-6292C5DC610E}" type="slidenum">
              <a:rPr lang="en-US" smtClean="0"/>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01BBDD80-4441-4EE2-BB4E-7D03940359AE}" type="datetimeFigureOut">
              <a:rPr lang="en-US" smtClean="0"/>
              <a:t>4/16/2014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38ACDD0-CCF1-4EA3-892E-6292C5DC610E}" type="slidenum">
              <a:rPr lang="en-US" smtClean="0"/>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1BBDD80-4441-4EE2-BB4E-7D03940359AE}" type="datetimeFigureOut">
              <a:rPr lang="en-US" smtClean="0"/>
              <a:t>4/16/2014</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138ACDD0-CCF1-4EA3-892E-6292C5DC610E}" type="slidenum">
              <a:rPr lang="en-US" smtClean="0"/>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1BBDD80-4441-4EE2-BB4E-7D03940359AE}" type="datetimeFigureOut">
              <a:rPr lang="en-US" smtClean="0"/>
              <a:t>4/16/2014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138ACDD0-CCF1-4EA3-892E-6292C5DC610E}"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01BBDD80-4441-4EE2-BB4E-7D03940359AE}" type="datetimeFigureOut">
              <a:rPr lang="en-US" smtClean="0"/>
              <a:t>4/16/2014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38ACDD0-CCF1-4EA3-892E-6292C5DC610E}"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38ACDD0-CCF1-4EA3-892E-6292C5DC610E}" type="slidenum">
              <a:rPr lang="en-US" smtClean="0"/>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01BBDD80-4441-4EE2-BB4E-7D03940359AE}" type="datetimeFigureOut">
              <a:rPr lang="en-US" smtClean="0"/>
              <a:t>4/16/2014</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138ACDD0-CCF1-4EA3-892E-6292C5DC610E}" type="slidenum">
              <a:rPr lang="en-US" smtClean="0"/>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01BBDD80-4441-4EE2-BB4E-7D03940359AE}" type="datetimeFigureOut">
              <a:rPr lang="en-US" smtClean="0"/>
              <a:t>4/16/2014</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1BBDD80-4441-4EE2-BB4E-7D03940359AE}" type="datetimeFigureOut">
              <a:rPr lang="en-US" smtClean="0"/>
              <a:t>4/16/2014</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38ACDD0-CCF1-4EA3-892E-6292C5DC610E}" type="slidenum">
              <a:rPr lang="en-US" smtClean="0"/>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3124200"/>
            <a:ext cx="7467600" cy="1752600"/>
          </a:xfrm>
        </p:spPr>
        <p:txBody>
          <a:bodyPr>
            <a:normAutofit/>
          </a:bodyPr>
          <a:lstStyle/>
          <a:p>
            <a:r>
              <a:rPr lang="en-US" sz="2400" dirty="0" smtClean="0"/>
              <a:t>Connections to independence</a:t>
            </a:r>
            <a:endParaRPr lang="en-US" sz="2400" dirty="0"/>
          </a:p>
        </p:txBody>
      </p:sp>
      <p:sp>
        <p:nvSpPr>
          <p:cNvPr id="2" name="Title 1"/>
          <p:cNvSpPr>
            <a:spLocks noGrp="1"/>
          </p:cNvSpPr>
          <p:nvPr>
            <p:ph type="ctrTitle"/>
          </p:nvPr>
        </p:nvSpPr>
        <p:spPr/>
        <p:txBody>
          <a:bodyPr>
            <a:normAutofit/>
          </a:bodyPr>
          <a:lstStyle/>
          <a:p>
            <a:r>
              <a:rPr lang="en-US" sz="4800" dirty="0" smtClean="0"/>
              <a:t>Understanding the </a:t>
            </a:r>
            <a:r>
              <a:rPr lang="en-US" sz="4800" dirty="0" smtClean="0"/>
              <a:t>Disabilities </a:t>
            </a:r>
            <a:r>
              <a:rPr lang="en-US" sz="4800" smtClean="0"/>
              <a:t>of Participants</a:t>
            </a:r>
            <a:endParaRPr lang="en-US" sz="4800" dirty="0"/>
          </a:p>
        </p:txBody>
      </p:sp>
    </p:spTree>
    <p:extLst>
      <p:ext uri="{BB962C8B-B14F-4D97-AF65-F5344CB8AC3E}">
        <p14:creationId xmlns:p14="http://schemas.microsoft.com/office/powerpoint/2010/main" val="28467882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Huntington’s Disease</a:t>
            </a:r>
            <a:endParaRPr lang="en-US" dirty="0"/>
          </a:p>
        </p:txBody>
      </p:sp>
      <p:sp>
        <p:nvSpPr>
          <p:cNvPr id="3" name="Content Placeholder 2"/>
          <p:cNvSpPr>
            <a:spLocks noGrp="1"/>
          </p:cNvSpPr>
          <p:nvPr>
            <p:ph sz="quarter" idx="1"/>
          </p:nvPr>
        </p:nvSpPr>
        <p:spPr>
          <a:xfrm>
            <a:off x="301752" y="1527048"/>
            <a:ext cx="8503920" cy="4949952"/>
          </a:xfrm>
        </p:spPr>
        <p:txBody>
          <a:bodyPr>
            <a:normAutofit fontScale="85000" lnSpcReduction="20000"/>
          </a:bodyPr>
          <a:lstStyle/>
          <a:p>
            <a:r>
              <a:rPr lang="en-US" dirty="0" smtClean="0"/>
              <a:t>Huntington’s disease is a genetic disorder passed down through families in which nerve cells in certain parts of the brain waste away or degenerate.</a:t>
            </a:r>
          </a:p>
          <a:p>
            <a:r>
              <a:rPr lang="en-US" dirty="0" smtClean="0"/>
              <a:t>The most common form of Huntington’s is adult-onset which occurs typically in mid 30’s and 40’s.</a:t>
            </a:r>
          </a:p>
          <a:p>
            <a:r>
              <a:rPr lang="en-US" dirty="0" smtClean="0"/>
              <a:t>Symptoms include: behavioral changes, abnormal and unusual movements and dementia that slowly gets worse.  Other symptoms include anxiety, stress and tension, difficulty swallowing and speech impairment.</a:t>
            </a:r>
          </a:p>
          <a:p>
            <a:r>
              <a:rPr lang="en-US" dirty="0" smtClean="0"/>
              <a:t>No cure for this disease and no known way to stop the disease from getting worse.  Some medications may slow the symptoms of the disease.</a:t>
            </a:r>
          </a:p>
          <a:p>
            <a:r>
              <a:rPr lang="en-US" dirty="0" smtClean="0"/>
              <a:t>Depression and suicide are common. </a:t>
            </a:r>
          </a:p>
          <a:p>
            <a:r>
              <a:rPr lang="en-US" dirty="0" smtClean="0"/>
              <a:t>As the disease progresses the person will need assistance and may eventually require 24 hour care. </a:t>
            </a:r>
          </a:p>
          <a:p>
            <a:endParaRPr lang="en-US" dirty="0"/>
          </a:p>
        </p:txBody>
      </p:sp>
    </p:spTree>
    <p:extLst>
      <p:ext uri="{BB962C8B-B14F-4D97-AF65-F5344CB8AC3E}">
        <p14:creationId xmlns:p14="http://schemas.microsoft.com/office/powerpoint/2010/main" val="10521780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Huntington’s Disease cont.</a:t>
            </a:r>
            <a:endParaRPr lang="en-US" dirty="0"/>
          </a:p>
        </p:txBody>
      </p:sp>
      <p:sp>
        <p:nvSpPr>
          <p:cNvPr id="3" name="Content Placeholder 2"/>
          <p:cNvSpPr>
            <a:spLocks noGrp="1"/>
          </p:cNvSpPr>
          <p:nvPr>
            <p:ph sz="quarter" idx="1"/>
          </p:nvPr>
        </p:nvSpPr>
        <p:spPr>
          <a:xfrm>
            <a:off x="301752" y="1527048"/>
            <a:ext cx="8503920" cy="5026152"/>
          </a:xfrm>
        </p:spPr>
        <p:txBody>
          <a:bodyPr>
            <a:normAutofit fontScale="32500" lnSpcReduction="20000"/>
          </a:bodyPr>
          <a:lstStyle/>
          <a:p>
            <a:pPr marL="0" indent="0">
              <a:buNone/>
            </a:pPr>
            <a:r>
              <a:rPr lang="en-US" sz="6200" dirty="0"/>
              <a:t>The progression of HD after a person is diagnosed </a:t>
            </a:r>
            <a:r>
              <a:rPr lang="en-US" sz="6200" dirty="0" smtClean="0"/>
              <a:t> can </a:t>
            </a:r>
            <a:r>
              <a:rPr lang="en-US" sz="6200" dirty="0"/>
              <a:t>be divided into five (flexible) stages: </a:t>
            </a:r>
          </a:p>
          <a:p>
            <a:pPr marL="0" indent="0">
              <a:buNone/>
            </a:pPr>
            <a:r>
              <a:rPr lang="en-US" dirty="0"/>
              <a:t/>
            </a:r>
            <a:br>
              <a:rPr lang="en-US" dirty="0"/>
            </a:br>
            <a:r>
              <a:rPr lang="en-US" sz="4900" b="1" dirty="0"/>
              <a:t>Early Stage -</a:t>
            </a:r>
            <a:r>
              <a:rPr lang="en-US" sz="4900" dirty="0"/>
              <a:t> the person is diagnosed as having HD </a:t>
            </a:r>
            <a:r>
              <a:rPr lang="en-US" sz="4900" dirty="0" smtClean="0"/>
              <a:t>and </a:t>
            </a:r>
            <a:r>
              <a:rPr lang="en-US" sz="4900" dirty="0"/>
              <a:t>can function fully both at home and work. </a:t>
            </a:r>
          </a:p>
          <a:p>
            <a:pPr marL="0" indent="0">
              <a:buNone/>
            </a:pPr>
            <a:r>
              <a:rPr lang="en-US" sz="4900" dirty="0"/>
              <a:t/>
            </a:r>
            <a:br>
              <a:rPr lang="en-US" sz="4900" dirty="0"/>
            </a:br>
            <a:r>
              <a:rPr lang="en-US" sz="4900" b="1" dirty="0"/>
              <a:t>Early Intermediate Stage -</a:t>
            </a:r>
            <a:r>
              <a:rPr lang="en-US" sz="4900" dirty="0"/>
              <a:t> the person remains </a:t>
            </a:r>
            <a:r>
              <a:rPr lang="en-US" sz="4900" dirty="0" smtClean="0"/>
              <a:t> employable </a:t>
            </a:r>
            <a:r>
              <a:rPr lang="en-US" sz="4900" dirty="0"/>
              <a:t>but at a lower capacity. They are </a:t>
            </a:r>
            <a:r>
              <a:rPr lang="en-US" sz="4900" dirty="0" smtClean="0"/>
              <a:t>still able </a:t>
            </a:r>
            <a:r>
              <a:rPr lang="en-US" sz="4900" dirty="0"/>
              <a:t>to manage their daily affairs despite some </a:t>
            </a:r>
          </a:p>
          <a:p>
            <a:pPr marL="0" indent="0">
              <a:buNone/>
            </a:pPr>
            <a:r>
              <a:rPr lang="en-US" sz="4900" dirty="0"/>
              <a:t>difficulties. </a:t>
            </a:r>
          </a:p>
          <a:p>
            <a:pPr marL="0" indent="0">
              <a:buNone/>
            </a:pPr>
            <a:r>
              <a:rPr lang="en-US" sz="4900" dirty="0"/>
              <a:t/>
            </a:r>
            <a:br>
              <a:rPr lang="en-US" sz="4900" dirty="0"/>
            </a:br>
            <a:r>
              <a:rPr lang="en-US" sz="4900" b="1" dirty="0"/>
              <a:t>Late Intermediate Stage -</a:t>
            </a:r>
            <a:r>
              <a:rPr lang="en-US" sz="4900" dirty="0"/>
              <a:t> the person can no </a:t>
            </a:r>
            <a:r>
              <a:rPr lang="en-US" sz="4900" dirty="0" smtClean="0"/>
              <a:t>longer  work </a:t>
            </a:r>
            <a:r>
              <a:rPr lang="en-US" sz="4900" dirty="0"/>
              <a:t>and/or manage household responsibilities. They </a:t>
            </a:r>
            <a:r>
              <a:rPr lang="en-US" sz="4900" dirty="0" smtClean="0"/>
              <a:t> need </a:t>
            </a:r>
            <a:r>
              <a:rPr lang="en-US" sz="4900" dirty="0"/>
              <a:t>considerable help or supervision to handle daily </a:t>
            </a:r>
            <a:r>
              <a:rPr lang="en-US" sz="4900" dirty="0" smtClean="0"/>
              <a:t> financial </a:t>
            </a:r>
            <a:r>
              <a:rPr lang="en-US" sz="4900" dirty="0"/>
              <a:t>affairs. Other daily activities may be slightly </a:t>
            </a:r>
            <a:r>
              <a:rPr lang="en-US" sz="4900" dirty="0" smtClean="0"/>
              <a:t> difficult </a:t>
            </a:r>
            <a:r>
              <a:rPr lang="en-US" sz="4900" dirty="0"/>
              <a:t>but usually only require minor help. </a:t>
            </a:r>
          </a:p>
          <a:p>
            <a:pPr marL="0" indent="0">
              <a:buNone/>
            </a:pPr>
            <a:r>
              <a:rPr lang="en-US" sz="4900" dirty="0"/>
              <a:t/>
            </a:r>
            <a:br>
              <a:rPr lang="en-US" sz="4900" dirty="0"/>
            </a:br>
            <a:r>
              <a:rPr lang="en-US" sz="4900" b="1" dirty="0"/>
              <a:t>Early Advanced Stage -</a:t>
            </a:r>
            <a:r>
              <a:rPr lang="en-US" sz="4900" dirty="0"/>
              <a:t> the person is no longer </a:t>
            </a:r>
            <a:r>
              <a:rPr lang="en-US" sz="4900" dirty="0" smtClean="0"/>
              <a:t>independent </a:t>
            </a:r>
            <a:r>
              <a:rPr lang="en-US" sz="4900" dirty="0"/>
              <a:t>in daily activities but is still able to live </a:t>
            </a:r>
          </a:p>
          <a:p>
            <a:pPr marL="0" indent="0">
              <a:buNone/>
            </a:pPr>
            <a:r>
              <a:rPr lang="en-US" sz="4900" dirty="0"/>
              <a:t>at home supported by their family or professional </a:t>
            </a:r>
            <a:r>
              <a:rPr lang="en-US" sz="4900" dirty="0" smtClean="0"/>
              <a:t>careers</a:t>
            </a:r>
            <a:r>
              <a:rPr lang="en-US" sz="4900" dirty="0"/>
              <a:t>. </a:t>
            </a:r>
          </a:p>
          <a:p>
            <a:pPr marL="0" indent="0">
              <a:buNone/>
            </a:pPr>
            <a:r>
              <a:rPr lang="en-US" sz="4900" dirty="0"/>
              <a:t/>
            </a:r>
            <a:br>
              <a:rPr lang="en-US" sz="4900" dirty="0"/>
            </a:br>
            <a:r>
              <a:rPr lang="en-US" sz="4900" b="1" dirty="0"/>
              <a:t>Advanced Stage</a:t>
            </a:r>
            <a:r>
              <a:rPr lang="en-US" sz="4900" dirty="0"/>
              <a:t> - the person with HD </a:t>
            </a:r>
            <a:r>
              <a:rPr lang="en-US" sz="4900" dirty="0" smtClean="0"/>
              <a:t>requires complete </a:t>
            </a:r>
            <a:r>
              <a:rPr lang="en-US" sz="4900" dirty="0"/>
              <a:t>support in daily activities and </a:t>
            </a:r>
            <a:r>
              <a:rPr lang="en-US" sz="4900" dirty="0" smtClean="0"/>
              <a:t>professional nursing </a:t>
            </a:r>
            <a:r>
              <a:rPr lang="en-US" sz="4900" dirty="0"/>
              <a:t>care is usually needed. People with HD usually </a:t>
            </a:r>
            <a:r>
              <a:rPr lang="en-US" sz="4900" dirty="0" smtClean="0"/>
              <a:t>die </a:t>
            </a:r>
            <a:r>
              <a:rPr lang="en-US" sz="4900" dirty="0"/>
              <a:t>about 15 to 20 years after their symptoms </a:t>
            </a:r>
            <a:r>
              <a:rPr lang="en-US" sz="4900" dirty="0" smtClean="0"/>
              <a:t>first appear</a:t>
            </a:r>
            <a:r>
              <a:rPr lang="en-US" sz="4900" dirty="0"/>
              <a:t>. The cause of death is not the disease itself </a:t>
            </a:r>
            <a:r>
              <a:rPr lang="en-US" sz="4900" dirty="0" smtClean="0"/>
              <a:t>but </a:t>
            </a:r>
            <a:r>
              <a:rPr lang="en-US" sz="4900" dirty="0"/>
              <a:t>complications such as pneumonia, heart failure or </a:t>
            </a:r>
            <a:r>
              <a:rPr lang="en-US" sz="4900" dirty="0" smtClean="0"/>
              <a:t>infection </a:t>
            </a:r>
            <a:r>
              <a:rPr lang="en-US" sz="4900" dirty="0"/>
              <a:t>developing from the body's weakened </a:t>
            </a:r>
            <a:r>
              <a:rPr lang="en-US" sz="4900" dirty="0" smtClean="0"/>
              <a:t>condition</a:t>
            </a:r>
            <a:r>
              <a:rPr lang="en-US" sz="4900" dirty="0"/>
              <a:t>.</a:t>
            </a:r>
          </a:p>
          <a:p>
            <a:pPr marL="0" indent="0">
              <a:buNone/>
            </a:pPr>
            <a:endParaRPr lang="en-US" sz="4900" dirty="0"/>
          </a:p>
        </p:txBody>
      </p:sp>
    </p:spTree>
    <p:extLst>
      <p:ext uri="{BB962C8B-B14F-4D97-AF65-F5344CB8AC3E}">
        <p14:creationId xmlns:p14="http://schemas.microsoft.com/office/powerpoint/2010/main" val="4054070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Intellectual and Developmental Disabilities</a:t>
            </a:r>
            <a:endParaRPr lang="en-US" dirty="0"/>
          </a:p>
        </p:txBody>
      </p:sp>
      <p:sp>
        <p:nvSpPr>
          <p:cNvPr id="3" name="Content Placeholder 2"/>
          <p:cNvSpPr>
            <a:spLocks noGrp="1"/>
          </p:cNvSpPr>
          <p:nvPr>
            <p:ph sz="quarter" idx="1"/>
          </p:nvPr>
        </p:nvSpPr>
        <p:spPr>
          <a:xfrm>
            <a:off x="301752" y="1527048"/>
            <a:ext cx="8503920" cy="5178552"/>
          </a:xfrm>
        </p:spPr>
        <p:txBody>
          <a:bodyPr>
            <a:normAutofit fontScale="47500" lnSpcReduction="20000"/>
          </a:bodyPr>
          <a:lstStyle/>
          <a:p>
            <a:r>
              <a:rPr lang="en-US" sz="5100" dirty="0"/>
              <a:t>There are five different types of developmental disabilities.</a:t>
            </a:r>
          </a:p>
          <a:p>
            <a:pPr lvl="1"/>
            <a:r>
              <a:rPr lang="en-US" sz="3800" b="1" dirty="0">
                <a:solidFill>
                  <a:schemeClr val="tx1"/>
                </a:solidFill>
              </a:rPr>
              <a:t>Cerebral </a:t>
            </a:r>
            <a:r>
              <a:rPr lang="en-US" sz="3800" b="1" dirty="0" smtClean="0">
                <a:solidFill>
                  <a:schemeClr val="tx1"/>
                </a:solidFill>
              </a:rPr>
              <a:t>Palsy:</a:t>
            </a:r>
            <a:r>
              <a:rPr lang="en-US" sz="3800" dirty="0" smtClean="0">
                <a:solidFill>
                  <a:schemeClr val="tx1"/>
                </a:solidFill>
              </a:rPr>
              <a:t> </a:t>
            </a:r>
          </a:p>
          <a:p>
            <a:pPr lvl="2"/>
            <a:r>
              <a:rPr lang="en-US" sz="3400" dirty="0" smtClean="0">
                <a:solidFill>
                  <a:schemeClr val="tx1"/>
                </a:solidFill>
              </a:rPr>
              <a:t>A </a:t>
            </a:r>
            <a:r>
              <a:rPr lang="en-US" sz="3400" dirty="0">
                <a:solidFill>
                  <a:schemeClr val="tx1"/>
                </a:solidFill>
              </a:rPr>
              <a:t>developmental disability that occurs during or shortly after birth.</a:t>
            </a:r>
          </a:p>
          <a:p>
            <a:pPr lvl="2"/>
            <a:r>
              <a:rPr lang="en-US" sz="3400" dirty="0">
                <a:solidFill>
                  <a:schemeClr val="tx1"/>
                </a:solidFill>
              </a:rPr>
              <a:t>Characterized by permanent motor impairment.</a:t>
            </a:r>
          </a:p>
          <a:p>
            <a:pPr lvl="1"/>
            <a:r>
              <a:rPr lang="en-US" sz="3800" b="1" dirty="0" smtClean="0">
                <a:solidFill>
                  <a:schemeClr val="tx1"/>
                </a:solidFill>
              </a:rPr>
              <a:t>Autism:</a:t>
            </a:r>
          </a:p>
          <a:p>
            <a:pPr lvl="2"/>
            <a:r>
              <a:rPr lang="en-US" sz="3400" dirty="0">
                <a:solidFill>
                  <a:schemeClr val="tx1"/>
                </a:solidFill>
              </a:rPr>
              <a:t>Characterized by extreme withdrawal, language disturbance, difficulty in forming affective ties, frequent lack of responsiveness to other people, monotonously repetitive motor behaviors, an inappropriate response to external stimuli, an obsessive urge for the maintenance of sameness and/or impaired intellectual capacities.</a:t>
            </a:r>
          </a:p>
          <a:p>
            <a:pPr lvl="1"/>
            <a:r>
              <a:rPr lang="en-US" sz="3800" b="1" dirty="0" smtClean="0">
                <a:solidFill>
                  <a:schemeClr val="tx1"/>
                </a:solidFill>
              </a:rPr>
              <a:t>Epilepsy:</a:t>
            </a:r>
          </a:p>
          <a:p>
            <a:pPr lvl="2"/>
            <a:r>
              <a:rPr lang="en-US" sz="3400" dirty="0">
                <a:solidFill>
                  <a:schemeClr val="tx1"/>
                </a:solidFill>
              </a:rPr>
              <a:t>Epilepsy or Seizure Disorders are characterized by recurrent seizures.</a:t>
            </a:r>
          </a:p>
          <a:p>
            <a:pPr lvl="2"/>
            <a:r>
              <a:rPr lang="en-US" sz="3400" dirty="0">
                <a:solidFill>
                  <a:schemeClr val="tx1"/>
                </a:solidFill>
              </a:rPr>
              <a:t>The </a:t>
            </a:r>
            <a:r>
              <a:rPr lang="en-US" sz="3400" dirty="0" smtClean="0">
                <a:solidFill>
                  <a:schemeClr val="tx1"/>
                </a:solidFill>
              </a:rPr>
              <a:t>stereotypical, or grand mal </a:t>
            </a:r>
            <a:r>
              <a:rPr lang="en-US" sz="3400" dirty="0">
                <a:solidFill>
                  <a:schemeClr val="tx1"/>
                </a:solidFill>
              </a:rPr>
              <a:t>seizure is just one of many types.</a:t>
            </a:r>
          </a:p>
          <a:p>
            <a:pPr lvl="1"/>
            <a:r>
              <a:rPr lang="en-US" sz="3800" b="1" dirty="0" smtClean="0">
                <a:solidFill>
                  <a:schemeClr val="tx1"/>
                </a:solidFill>
              </a:rPr>
              <a:t>Other </a:t>
            </a:r>
            <a:r>
              <a:rPr lang="en-US" sz="3800" b="1" dirty="0">
                <a:solidFill>
                  <a:schemeClr val="tx1"/>
                </a:solidFill>
              </a:rPr>
              <a:t>neurological </a:t>
            </a:r>
            <a:r>
              <a:rPr lang="en-US" sz="3800" b="1" dirty="0" smtClean="0">
                <a:solidFill>
                  <a:schemeClr val="tx1"/>
                </a:solidFill>
              </a:rPr>
              <a:t>disorders:</a:t>
            </a:r>
          </a:p>
          <a:p>
            <a:pPr lvl="2"/>
            <a:r>
              <a:rPr lang="en-US" sz="3400" dirty="0">
                <a:solidFill>
                  <a:schemeClr val="tx1"/>
                </a:solidFill>
              </a:rPr>
              <a:t>May consist of </a:t>
            </a:r>
            <a:r>
              <a:rPr lang="en-US" sz="3400" dirty="0" smtClean="0">
                <a:solidFill>
                  <a:schemeClr val="tx1"/>
                </a:solidFill>
              </a:rPr>
              <a:t>traumatic </a:t>
            </a:r>
            <a:r>
              <a:rPr lang="en-US" sz="3400" dirty="0">
                <a:solidFill>
                  <a:schemeClr val="tx1"/>
                </a:solidFill>
              </a:rPr>
              <a:t>brain injury, Tourette’s syndrome, </a:t>
            </a:r>
            <a:r>
              <a:rPr lang="en-US" sz="3400" dirty="0" err="1">
                <a:solidFill>
                  <a:schemeClr val="tx1"/>
                </a:solidFill>
              </a:rPr>
              <a:t>Prader</a:t>
            </a:r>
            <a:r>
              <a:rPr lang="en-US" sz="3400" dirty="0">
                <a:solidFill>
                  <a:schemeClr val="tx1"/>
                </a:solidFill>
              </a:rPr>
              <a:t> </a:t>
            </a:r>
            <a:r>
              <a:rPr lang="en-US" sz="3400" dirty="0" err="1">
                <a:solidFill>
                  <a:schemeClr val="tx1"/>
                </a:solidFill>
              </a:rPr>
              <a:t>Willi</a:t>
            </a:r>
            <a:r>
              <a:rPr lang="en-US" sz="3400" dirty="0">
                <a:solidFill>
                  <a:schemeClr val="tx1"/>
                </a:solidFill>
              </a:rPr>
              <a:t> syndrome, specific learning disabilities, and a variety of other disorders.</a:t>
            </a:r>
          </a:p>
          <a:p>
            <a:pPr lvl="1"/>
            <a:r>
              <a:rPr lang="en-US" sz="3800" b="1" dirty="0" smtClean="0">
                <a:solidFill>
                  <a:schemeClr val="tx1"/>
                </a:solidFill>
              </a:rPr>
              <a:t>Intellectual Disability:</a:t>
            </a:r>
          </a:p>
          <a:p>
            <a:pPr lvl="2">
              <a:lnSpc>
                <a:spcPct val="90000"/>
              </a:lnSpc>
            </a:pPr>
            <a:r>
              <a:rPr lang="en-US" sz="3400" dirty="0">
                <a:solidFill>
                  <a:schemeClr val="tx1"/>
                </a:solidFill>
              </a:rPr>
              <a:t>Characterized by significant sub-average intellectual functioning with substantial limitations in adaptive skill areas</a:t>
            </a:r>
          </a:p>
          <a:p>
            <a:pPr lvl="2">
              <a:lnSpc>
                <a:spcPct val="90000"/>
              </a:lnSpc>
            </a:pPr>
            <a:r>
              <a:rPr lang="en-US" sz="3400" dirty="0">
                <a:solidFill>
                  <a:schemeClr val="tx1"/>
                </a:solidFill>
              </a:rPr>
              <a:t>Four levels: </a:t>
            </a:r>
            <a:r>
              <a:rPr lang="en-US" sz="3400" dirty="0" smtClean="0">
                <a:solidFill>
                  <a:schemeClr val="tx1"/>
                </a:solidFill>
              </a:rPr>
              <a:t>Mild, Moderate, Severe, Profound</a:t>
            </a:r>
            <a:endParaRPr lang="en-US" sz="3400" dirty="0">
              <a:solidFill>
                <a:schemeClr val="tx1"/>
              </a:solidFill>
            </a:endParaRPr>
          </a:p>
          <a:p>
            <a:pPr lvl="1"/>
            <a:endParaRPr lang="en-US" sz="3200" dirty="0" smtClean="0">
              <a:solidFill>
                <a:schemeClr val="tx1"/>
              </a:solidFill>
            </a:endParaRPr>
          </a:p>
          <a:p>
            <a:endParaRPr lang="en-US" sz="3700" dirty="0">
              <a:solidFill>
                <a:srgbClr val="000066"/>
              </a:solidFill>
            </a:endParaRPr>
          </a:p>
        </p:txBody>
      </p:sp>
    </p:spTree>
    <p:extLst>
      <p:ext uri="{BB962C8B-B14F-4D97-AF65-F5344CB8AC3E}">
        <p14:creationId xmlns:p14="http://schemas.microsoft.com/office/powerpoint/2010/main" val="20576511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Lupus</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t>Lupus is a lifelong disorder of the immune system.  Immune cells attack the body’s own healthy tissues, leading to inflammation and tissue damage.</a:t>
            </a:r>
          </a:p>
          <a:p>
            <a:r>
              <a:rPr lang="en-US" dirty="0" smtClean="0"/>
              <a:t>Symptoms: joint pain, butterfly rash, nail change, fever and fatigue, light sensitivity, hair loss, Raynaud’s phenomenon (fingers and toes become painful, numb, and tingly in response to cold temperatures or emotional stress).</a:t>
            </a:r>
          </a:p>
          <a:p>
            <a:r>
              <a:rPr lang="en-US" dirty="0" smtClean="0"/>
              <a:t>Treatment: corticosteroid creams for rashes and NSAIDS for joint pain and fever.  People with severe lupus may benefit from drugs that suppress the immune system.</a:t>
            </a:r>
          </a:p>
          <a:p>
            <a:r>
              <a:rPr lang="en-US" dirty="0" smtClean="0"/>
              <a:t>Depression and anxiety are a risk for people with lupus due to the affect on the nervous system and the emotional strain of dealing with a chronic illness.</a:t>
            </a:r>
            <a:endParaRPr lang="en-US" dirty="0"/>
          </a:p>
        </p:txBody>
      </p:sp>
    </p:spTree>
    <p:extLst>
      <p:ext uri="{BB962C8B-B14F-4D97-AF65-F5344CB8AC3E}">
        <p14:creationId xmlns:p14="http://schemas.microsoft.com/office/powerpoint/2010/main" val="38238005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Sclerosis (MS)	</a:t>
            </a:r>
            <a:endParaRPr lang="en-US" dirty="0"/>
          </a:p>
        </p:txBody>
      </p:sp>
      <p:sp>
        <p:nvSpPr>
          <p:cNvPr id="3" name="Content Placeholder 2"/>
          <p:cNvSpPr>
            <a:spLocks noGrp="1"/>
          </p:cNvSpPr>
          <p:nvPr>
            <p:ph sz="quarter" idx="1"/>
          </p:nvPr>
        </p:nvSpPr>
        <p:spPr/>
        <p:txBody>
          <a:bodyPr/>
          <a:lstStyle/>
          <a:p>
            <a:r>
              <a:rPr lang="en-US" dirty="0" smtClean="0"/>
              <a:t>MS is a chronic disease that damages the nerves in the spinal cord and the brain, as well as the optic nerves.  The body’s own immune system attacks these nerves.</a:t>
            </a:r>
          </a:p>
          <a:p>
            <a:r>
              <a:rPr lang="en-US" dirty="0" smtClean="0"/>
              <a:t>Symptoms: weakness or numbness, vision problems, speech problems, mild memory loss, loss of bladder control, and fatigue.</a:t>
            </a:r>
          </a:p>
          <a:p>
            <a:r>
              <a:rPr lang="en-US" dirty="0" smtClean="0"/>
              <a:t>MS is a progressive disorder.</a:t>
            </a:r>
          </a:p>
          <a:p>
            <a:r>
              <a:rPr lang="en-US" dirty="0" smtClean="0"/>
              <a:t>Medications, pain management, and physical therapy are all used to treat MS</a:t>
            </a:r>
            <a:endParaRPr lang="en-US" dirty="0"/>
          </a:p>
        </p:txBody>
      </p:sp>
    </p:spTree>
    <p:extLst>
      <p:ext uri="{BB962C8B-B14F-4D97-AF65-F5344CB8AC3E}">
        <p14:creationId xmlns:p14="http://schemas.microsoft.com/office/powerpoint/2010/main" val="4441330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Muscular Dystrophy</a:t>
            </a:r>
            <a:endParaRPr lang="en-US" dirty="0"/>
          </a:p>
        </p:txBody>
      </p:sp>
      <p:sp>
        <p:nvSpPr>
          <p:cNvPr id="3" name="Content Placeholder 2"/>
          <p:cNvSpPr>
            <a:spLocks noGrp="1"/>
          </p:cNvSpPr>
          <p:nvPr>
            <p:ph sz="quarter" idx="1"/>
          </p:nvPr>
        </p:nvSpPr>
        <p:spPr>
          <a:xfrm>
            <a:off x="381000" y="1447800"/>
            <a:ext cx="8503920" cy="5102352"/>
          </a:xfrm>
        </p:spPr>
        <p:txBody>
          <a:bodyPr>
            <a:normAutofit fontScale="77500" lnSpcReduction="20000"/>
          </a:bodyPr>
          <a:lstStyle/>
          <a:p>
            <a:r>
              <a:rPr lang="en-US" dirty="0" smtClean="0"/>
              <a:t>Muscular dystrophy is the term used to describe a group of inherited disorders that cause progressive muscle weakness.  It is caused by genetic defects.</a:t>
            </a:r>
          </a:p>
          <a:p>
            <a:r>
              <a:rPr lang="en-US" b="1" dirty="0" smtClean="0"/>
              <a:t>Nine types:</a:t>
            </a:r>
          </a:p>
          <a:p>
            <a:pPr lvl="1"/>
            <a:r>
              <a:rPr lang="en-US" sz="2300" b="1" dirty="0" smtClean="0">
                <a:solidFill>
                  <a:schemeClr val="tx1"/>
                </a:solidFill>
              </a:rPr>
              <a:t>Becker MD: </a:t>
            </a:r>
            <a:r>
              <a:rPr lang="en-US" sz="2300" dirty="0" smtClean="0">
                <a:solidFill>
                  <a:schemeClr val="tx1"/>
                </a:solidFill>
              </a:rPr>
              <a:t>affects older boys and young men.  Causes progressive muscle weakness usually beginning in the legs.</a:t>
            </a:r>
          </a:p>
          <a:p>
            <a:pPr lvl="1"/>
            <a:r>
              <a:rPr lang="en-US" sz="2300" b="1" dirty="0" smtClean="0">
                <a:solidFill>
                  <a:schemeClr val="tx1"/>
                </a:solidFill>
              </a:rPr>
              <a:t>Congenital MD: </a:t>
            </a:r>
            <a:r>
              <a:rPr lang="en-US" sz="2300" dirty="0" smtClean="0">
                <a:solidFill>
                  <a:schemeClr val="tx1"/>
                </a:solidFill>
              </a:rPr>
              <a:t>a rare form present at birth.  Symptoms progress slowly and include general weakness, flaccid tone, bent joints, slow motor development.</a:t>
            </a:r>
          </a:p>
          <a:p>
            <a:pPr lvl="1"/>
            <a:r>
              <a:rPr lang="en-US" sz="2300" b="1" dirty="0" smtClean="0">
                <a:solidFill>
                  <a:schemeClr val="tx1"/>
                </a:solidFill>
              </a:rPr>
              <a:t>Distal MD: </a:t>
            </a:r>
            <a:r>
              <a:rPr lang="en-US" sz="2300" dirty="0" smtClean="0">
                <a:solidFill>
                  <a:schemeClr val="tx1"/>
                </a:solidFill>
              </a:rPr>
              <a:t>symptoms begin in middle age or later.  Causes weakness in the muscles of the feet and hands.</a:t>
            </a:r>
          </a:p>
          <a:p>
            <a:pPr lvl="1"/>
            <a:r>
              <a:rPr lang="en-US" sz="2300" b="1" dirty="0" err="1" smtClean="0">
                <a:solidFill>
                  <a:schemeClr val="tx1"/>
                </a:solidFill>
              </a:rPr>
              <a:t>Duchenne</a:t>
            </a:r>
            <a:r>
              <a:rPr lang="en-US" sz="2300" b="1" dirty="0" smtClean="0">
                <a:solidFill>
                  <a:schemeClr val="tx1"/>
                </a:solidFill>
              </a:rPr>
              <a:t> MD: </a:t>
            </a:r>
            <a:r>
              <a:rPr lang="en-US" sz="2300" dirty="0" smtClean="0">
                <a:solidFill>
                  <a:schemeClr val="tx1"/>
                </a:solidFill>
              </a:rPr>
              <a:t>most severe form.  Affects young boys and causes progress weakness, usually beginning in the legs.</a:t>
            </a:r>
          </a:p>
          <a:p>
            <a:pPr lvl="1"/>
            <a:r>
              <a:rPr lang="en-US" sz="2300" b="1" dirty="0" smtClean="0">
                <a:solidFill>
                  <a:schemeClr val="tx1"/>
                </a:solidFill>
              </a:rPr>
              <a:t>Emery-</a:t>
            </a:r>
            <a:r>
              <a:rPr lang="en-US" sz="2300" b="1" dirty="0" err="1" smtClean="0">
                <a:solidFill>
                  <a:schemeClr val="tx1"/>
                </a:solidFill>
              </a:rPr>
              <a:t>Dreifuss</a:t>
            </a:r>
            <a:r>
              <a:rPr lang="en-US" sz="2300" b="1" dirty="0" smtClean="0">
                <a:solidFill>
                  <a:schemeClr val="tx1"/>
                </a:solidFill>
              </a:rPr>
              <a:t> MD: </a:t>
            </a:r>
            <a:r>
              <a:rPr lang="en-US" sz="2300" dirty="0" smtClean="0">
                <a:solidFill>
                  <a:schemeClr val="tx1"/>
                </a:solidFill>
              </a:rPr>
              <a:t>Affects young boys, causes muscle contractions in the calves, weakness in the calves, shoulders and upper arms and problems in the way electrical impulses travel through the heart to make it beat.</a:t>
            </a:r>
          </a:p>
          <a:p>
            <a:pPr lvl="1"/>
            <a:r>
              <a:rPr lang="en-US" sz="2300" b="1" dirty="0" err="1" smtClean="0">
                <a:solidFill>
                  <a:schemeClr val="tx1"/>
                </a:solidFill>
              </a:rPr>
              <a:t>Facioscpulohumeral</a:t>
            </a:r>
            <a:r>
              <a:rPr lang="en-US" sz="2300" b="1" dirty="0" smtClean="0">
                <a:solidFill>
                  <a:schemeClr val="tx1"/>
                </a:solidFill>
              </a:rPr>
              <a:t> MD: </a:t>
            </a:r>
            <a:r>
              <a:rPr lang="en-US" sz="2300" dirty="0" smtClean="0">
                <a:solidFill>
                  <a:schemeClr val="tx1"/>
                </a:solidFill>
              </a:rPr>
              <a:t>also know as </a:t>
            </a:r>
            <a:r>
              <a:rPr lang="en-US" sz="2300" dirty="0" err="1" smtClean="0">
                <a:solidFill>
                  <a:schemeClr val="tx1"/>
                </a:solidFill>
              </a:rPr>
              <a:t>Landouzy-Dejerine</a:t>
            </a:r>
            <a:r>
              <a:rPr lang="en-US" sz="2300" dirty="0" smtClean="0">
                <a:solidFill>
                  <a:schemeClr val="tx1"/>
                </a:solidFill>
              </a:rPr>
              <a:t> disease, begins in late childhood to early adulthood.  Affects both males and females.  Causes weakness in the muscles of the face, shoulders and upper arms.  May also affect the hips and legs.</a:t>
            </a:r>
          </a:p>
          <a:p>
            <a:pPr lvl="1"/>
            <a:endParaRPr lang="en-US" dirty="0" smtClean="0"/>
          </a:p>
        </p:txBody>
      </p:sp>
    </p:spTree>
    <p:extLst>
      <p:ext uri="{BB962C8B-B14F-4D97-AF65-F5344CB8AC3E}">
        <p14:creationId xmlns:p14="http://schemas.microsoft.com/office/powerpoint/2010/main" val="9313155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Muscular Dystrophy cont.</a:t>
            </a:r>
            <a:endParaRPr lang="en-US" dirty="0"/>
          </a:p>
        </p:txBody>
      </p:sp>
      <p:sp>
        <p:nvSpPr>
          <p:cNvPr id="3" name="Content Placeholder 2"/>
          <p:cNvSpPr>
            <a:spLocks noGrp="1"/>
          </p:cNvSpPr>
          <p:nvPr>
            <p:ph sz="quarter" idx="1"/>
          </p:nvPr>
        </p:nvSpPr>
        <p:spPr>
          <a:xfrm>
            <a:off x="301752" y="1600200"/>
            <a:ext cx="8503920" cy="4498848"/>
          </a:xfrm>
        </p:spPr>
        <p:txBody>
          <a:bodyPr>
            <a:normAutofit fontScale="85000" lnSpcReduction="20000"/>
          </a:bodyPr>
          <a:lstStyle/>
          <a:p>
            <a:r>
              <a:rPr lang="en-US" dirty="0" smtClean="0"/>
              <a:t>Nine types cont.</a:t>
            </a:r>
          </a:p>
          <a:p>
            <a:pPr lvl="1"/>
            <a:r>
              <a:rPr lang="en-US" sz="2100" b="1" dirty="0" smtClean="0">
                <a:solidFill>
                  <a:schemeClr val="tx1"/>
                </a:solidFill>
              </a:rPr>
              <a:t>Limb-girdle MD: </a:t>
            </a:r>
            <a:r>
              <a:rPr lang="en-US" sz="2100" dirty="0" smtClean="0">
                <a:solidFill>
                  <a:schemeClr val="tx1"/>
                </a:solidFill>
              </a:rPr>
              <a:t>Begins in late childhood to early adulthood.  Affects males and females.  Causes weakness in the muscles around the upper legs and shoulders.</a:t>
            </a:r>
          </a:p>
          <a:p>
            <a:pPr lvl="1"/>
            <a:r>
              <a:rPr lang="en-US" sz="2100" b="1" dirty="0" err="1" smtClean="0">
                <a:solidFill>
                  <a:schemeClr val="tx1"/>
                </a:solidFill>
              </a:rPr>
              <a:t>Myotonic</a:t>
            </a:r>
            <a:r>
              <a:rPr lang="en-US" sz="2100" b="1" dirty="0" smtClean="0">
                <a:solidFill>
                  <a:schemeClr val="tx1"/>
                </a:solidFill>
              </a:rPr>
              <a:t> dystrophy</a:t>
            </a:r>
            <a:r>
              <a:rPr lang="en-US" sz="2100" dirty="0" smtClean="0">
                <a:solidFill>
                  <a:schemeClr val="tx1"/>
                </a:solidFill>
              </a:rPr>
              <a:t>: Also know as </a:t>
            </a:r>
            <a:r>
              <a:rPr lang="en-US" sz="2100" dirty="0" err="1" smtClean="0">
                <a:solidFill>
                  <a:schemeClr val="tx1"/>
                </a:solidFill>
              </a:rPr>
              <a:t>Steinert’s</a:t>
            </a:r>
            <a:r>
              <a:rPr lang="en-US" sz="2100" dirty="0" smtClean="0">
                <a:solidFill>
                  <a:schemeClr val="tx1"/>
                </a:solidFill>
              </a:rPr>
              <a:t> disease.  Symptoms may begin any time from birth through adulthood.  Affects males and females.  Generalized weakness first occurs in the face, hands and feet.  People with this disease also have </a:t>
            </a:r>
            <a:r>
              <a:rPr lang="en-US" sz="2100" dirty="0" err="1" smtClean="0">
                <a:solidFill>
                  <a:schemeClr val="tx1"/>
                </a:solidFill>
              </a:rPr>
              <a:t>myotonia</a:t>
            </a:r>
            <a:r>
              <a:rPr lang="en-US" sz="2100" dirty="0" smtClean="0">
                <a:solidFill>
                  <a:schemeClr val="tx1"/>
                </a:solidFill>
              </a:rPr>
              <a:t>, the failure of the muscles to relax normally after use.</a:t>
            </a:r>
          </a:p>
          <a:p>
            <a:pPr lvl="1"/>
            <a:r>
              <a:rPr lang="en-US" sz="2100" b="1" dirty="0" err="1" smtClean="0">
                <a:solidFill>
                  <a:schemeClr val="tx1"/>
                </a:solidFill>
              </a:rPr>
              <a:t>Oculopharyngeal</a:t>
            </a:r>
            <a:r>
              <a:rPr lang="en-US" sz="2100" b="1" dirty="0" smtClean="0">
                <a:solidFill>
                  <a:schemeClr val="tx1"/>
                </a:solidFill>
              </a:rPr>
              <a:t> MD: </a:t>
            </a:r>
            <a:r>
              <a:rPr lang="en-US" sz="2100" dirty="0" smtClean="0">
                <a:solidFill>
                  <a:schemeClr val="tx1"/>
                </a:solidFill>
              </a:rPr>
              <a:t>Affects adults of both sexes.  Cause weakness in the eye muscles and throat.</a:t>
            </a:r>
          </a:p>
          <a:p>
            <a:r>
              <a:rPr lang="en-US" dirty="0" smtClean="0"/>
              <a:t>Treatment</a:t>
            </a:r>
            <a:r>
              <a:rPr lang="en-US" dirty="0"/>
              <a:t>: there is no known cure.  Treatment is centered on physical and occupational therapy.  Surgery may be necessary to correct severe </a:t>
            </a:r>
            <a:r>
              <a:rPr lang="en-US" dirty="0" smtClean="0"/>
              <a:t>contractures, compensate for shoulder weakness, lift eyelids that are affected, correct scoliosis and to keep the airways open in cases of sleep apnea.</a:t>
            </a:r>
            <a:endParaRPr lang="en-US" dirty="0"/>
          </a:p>
          <a:p>
            <a:endParaRPr lang="en-US" dirty="0"/>
          </a:p>
        </p:txBody>
      </p:sp>
    </p:spTree>
    <p:extLst>
      <p:ext uri="{BB962C8B-B14F-4D97-AF65-F5344CB8AC3E}">
        <p14:creationId xmlns:p14="http://schemas.microsoft.com/office/powerpoint/2010/main" val="4197539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Brittle Bone Disease (Osteoporosis)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Osteoporosis is a disease in which the bones become weak and brittle.  If left unchecked it can progress painlessly until a bone breaks.  Any bone can break but fractures of the spine, hips and wrists are of special concern.</a:t>
            </a:r>
          </a:p>
          <a:p>
            <a:r>
              <a:rPr lang="en-US" dirty="0" smtClean="0"/>
              <a:t>Symptoms: severe back pain, loss of height, with stooped posture, fracture of the vertebrae, wrists, hips or other bones.</a:t>
            </a:r>
          </a:p>
          <a:p>
            <a:r>
              <a:rPr lang="en-US" dirty="0" smtClean="0"/>
              <a:t>Treatment includes: nutrition, smoking cessation, exercise, dietary supplements, hormone replacement therapy and medications.</a:t>
            </a:r>
            <a:endParaRPr lang="en-US" dirty="0"/>
          </a:p>
        </p:txBody>
      </p:sp>
    </p:spTree>
    <p:extLst>
      <p:ext uri="{BB962C8B-B14F-4D97-AF65-F5344CB8AC3E}">
        <p14:creationId xmlns:p14="http://schemas.microsoft.com/office/powerpoint/2010/main" val="35012174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Paraplegia and Quadriplegia</a:t>
            </a:r>
            <a:endParaRPr lang="en-US" dirty="0"/>
          </a:p>
        </p:txBody>
      </p:sp>
      <p:sp>
        <p:nvSpPr>
          <p:cNvPr id="3" name="Content Placeholder 2"/>
          <p:cNvSpPr>
            <a:spLocks noGrp="1"/>
          </p:cNvSpPr>
          <p:nvPr>
            <p:ph sz="quarter" idx="1"/>
          </p:nvPr>
        </p:nvSpPr>
        <p:spPr>
          <a:xfrm>
            <a:off x="152400" y="1371600"/>
            <a:ext cx="8839200" cy="4953000"/>
          </a:xfrm>
        </p:spPr>
        <p:txBody>
          <a:bodyPr>
            <a:noAutofit/>
          </a:bodyPr>
          <a:lstStyle/>
          <a:p>
            <a:r>
              <a:rPr lang="en-US" sz="1800" dirty="0" smtClean="0"/>
              <a:t>Paraplegia: complete paraplegia is a term used to describe complete and permanent loss of ability to send sensory and motor nerve impulses to the muscle groups and body functions that are controlled by nerves leaving the spinal column.</a:t>
            </a:r>
          </a:p>
          <a:p>
            <a:r>
              <a:rPr lang="en-US" sz="1800" dirty="0" smtClean="0"/>
              <a:t>Incomplete paraplegia:  refers to a spinal cord injury in which some feeling or movement is still evident below the point of injury.</a:t>
            </a:r>
          </a:p>
          <a:p>
            <a:r>
              <a:rPr lang="en-US" sz="1800" dirty="0" smtClean="0"/>
              <a:t>Quadriplegia: cervical injuries usually result in four limb paralysis,  Injuries above the C-4 level may require a ventilator or electrical implant for the person to breathe.  Quadriplegia is more debilitating than paraplegia as the arms are paralyzed too.</a:t>
            </a:r>
          </a:p>
          <a:p>
            <a:r>
              <a:rPr lang="en-US" sz="1800" dirty="0" smtClean="0"/>
              <a:t>The extent of the injury is important. A complete severing of the spinal cord will result in complete loss of function from that vertebra down. A partial severing or even bruising of the spinal cord results in varying degrees of mixed function and paralysis. A common misconception with quadriplegia is that the victim cannot move legs, arms or any of the major functions; this is often not the case. Some can walk and use their hands, as though they did not have a spinal cord injury, while others may use wheelchairs and they can still have function of their arms and mild finger movement, again, that varies on the spinal cord damage.</a:t>
            </a:r>
          </a:p>
          <a:p>
            <a:endParaRPr lang="en-US" sz="1800" dirty="0"/>
          </a:p>
        </p:txBody>
      </p:sp>
    </p:spTree>
    <p:extLst>
      <p:ext uri="{BB962C8B-B14F-4D97-AF65-F5344CB8AC3E}">
        <p14:creationId xmlns:p14="http://schemas.microsoft.com/office/powerpoint/2010/main" val="37864686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Rheumatoid Arthritis (RA)</a:t>
            </a:r>
            <a:endParaRPr lang="en-US" dirty="0"/>
          </a:p>
        </p:txBody>
      </p:sp>
      <p:sp>
        <p:nvSpPr>
          <p:cNvPr id="3" name="Content Placeholder 2"/>
          <p:cNvSpPr>
            <a:spLocks noGrp="1"/>
          </p:cNvSpPr>
          <p:nvPr>
            <p:ph sz="quarter" idx="1"/>
          </p:nvPr>
        </p:nvSpPr>
        <p:spPr/>
        <p:txBody>
          <a:bodyPr/>
          <a:lstStyle/>
          <a:p>
            <a:r>
              <a:rPr lang="en-US" dirty="0" smtClean="0"/>
              <a:t>RA is a chronic disease.  Symptoms can come and go and each person with RA is affected differently.  Some people have long periods of remission, others may have near-constant RA symptoms for months at a time.</a:t>
            </a:r>
          </a:p>
          <a:p>
            <a:r>
              <a:rPr lang="en-US" dirty="0" smtClean="0"/>
              <a:t>Symptoms: stiffness, swelling, redness and warmth,  and pain of the joints, fatigue, malaise, loss of appetite leading to weight loss, muscle aches.</a:t>
            </a:r>
          </a:p>
          <a:p>
            <a:r>
              <a:rPr lang="en-US" dirty="0" smtClean="0"/>
              <a:t>Treatment: may include </a:t>
            </a:r>
            <a:r>
              <a:rPr lang="en-US" dirty="0"/>
              <a:t>medications, injections, joint exercises, rest, and surgery.</a:t>
            </a:r>
          </a:p>
          <a:p>
            <a:endParaRPr lang="en-US" dirty="0"/>
          </a:p>
        </p:txBody>
      </p:sp>
    </p:spTree>
    <p:extLst>
      <p:ext uri="{BB962C8B-B14F-4D97-AF65-F5344CB8AC3E}">
        <p14:creationId xmlns:p14="http://schemas.microsoft.com/office/powerpoint/2010/main" val="29920769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sz="quarter" idx="1"/>
          </p:nvPr>
        </p:nvSpPr>
        <p:spPr>
          <a:xfrm>
            <a:off x="301752" y="1524000"/>
            <a:ext cx="8613648" cy="4575048"/>
          </a:xfrm>
        </p:spPr>
        <p:txBody>
          <a:bodyPr>
            <a:normAutofit/>
          </a:bodyPr>
          <a:lstStyle/>
          <a:p>
            <a:pPr marL="0" indent="0" algn="ctr">
              <a:buNone/>
            </a:pPr>
            <a:r>
              <a:rPr lang="en-US" sz="2400" dirty="0" smtClean="0"/>
              <a:t>This presentation is designed to give you an overview of many different disabilities you may encounter during your contact with consumers.  It is not meant to be an in-depth look at various disabilities. Disabilities included in this presentation are:</a:t>
            </a:r>
          </a:p>
          <a:p>
            <a:pPr marL="0" indent="0" algn="ctr">
              <a:buNone/>
            </a:pPr>
            <a:endParaRPr lang="en-US" sz="2400" dirty="0" smtClean="0"/>
          </a:p>
          <a:p>
            <a:pPr marL="0" indent="0">
              <a:buNone/>
            </a:pPr>
            <a:r>
              <a:rPr lang="en-US" sz="1600" dirty="0" smtClean="0"/>
              <a:t>ALS			Anoxic Brain Injury			Asperger’s</a:t>
            </a:r>
          </a:p>
          <a:p>
            <a:pPr marL="0" indent="0">
              <a:buNone/>
            </a:pPr>
            <a:r>
              <a:rPr lang="en-US" sz="1600" dirty="0" smtClean="0"/>
              <a:t>Cerebral Palsy		COPD				Diabetes</a:t>
            </a:r>
          </a:p>
          <a:p>
            <a:pPr marL="0" indent="0">
              <a:buNone/>
            </a:pPr>
            <a:r>
              <a:rPr lang="en-US" sz="1600" dirty="0" smtClean="0"/>
              <a:t>Fibromyalgia		Huntington’s Disease		IDD</a:t>
            </a:r>
          </a:p>
          <a:p>
            <a:pPr marL="0" indent="0">
              <a:buNone/>
            </a:pPr>
            <a:r>
              <a:rPr lang="en-US" sz="1600" dirty="0" smtClean="0"/>
              <a:t>Lupus			Multiple Sclerosis			Muscular Dystrophy</a:t>
            </a:r>
          </a:p>
          <a:p>
            <a:pPr marL="0" indent="0">
              <a:buNone/>
            </a:pPr>
            <a:r>
              <a:rPr lang="en-US" sz="1600" dirty="0" smtClean="0"/>
              <a:t>Osteoporosis		Para/Quadriplegia			Rheumatoid Arthritis</a:t>
            </a:r>
          </a:p>
          <a:p>
            <a:pPr marL="0" indent="0">
              <a:buNone/>
            </a:pPr>
            <a:r>
              <a:rPr lang="en-US" sz="1600" dirty="0" smtClean="0"/>
              <a:t>Stroke			Traumatic Brain Injury		Anxiety Disorder</a:t>
            </a:r>
          </a:p>
          <a:p>
            <a:pPr marL="0" indent="0">
              <a:buNone/>
            </a:pPr>
            <a:r>
              <a:rPr lang="en-US" sz="1600" dirty="0" smtClean="0"/>
              <a:t>Depression	</a:t>
            </a:r>
            <a:r>
              <a:rPr lang="en-US" sz="1600" smtClean="0"/>
              <a:t>	Schizophrenia</a:t>
            </a:r>
            <a:r>
              <a:rPr lang="en-US" sz="1600" dirty="0" smtClean="0"/>
              <a:t>		</a:t>
            </a:r>
          </a:p>
        </p:txBody>
      </p:sp>
    </p:spTree>
    <p:extLst>
      <p:ext uri="{BB962C8B-B14F-4D97-AF65-F5344CB8AC3E}">
        <p14:creationId xmlns:p14="http://schemas.microsoft.com/office/powerpoint/2010/main" val="1554936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Stroke</a:t>
            </a:r>
            <a:endParaRPr lang="en-US" dirty="0"/>
          </a:p>
        </p:txBody>
      </p:sp>
      <p:sp>
        <p:nvSpPr>
          <p:cNvPr id="3" name="Content Placeholder 2"/>
          <p:cNvSpPr>
            <a:spLocks noGrp="1"/>
          </p:cNvSpPr>
          <p:nvPr>
            <p:ph sz="quarter" idx="1"/>
          </p:nvPr>
        </p:nvSpPr>
        <p:spPr>
          <a:xfrm>
            <a:off x="228600" y="1371600"/>
            <a:ext cx="8503920" cy="5257800"/>
          </a:xfrm>
        </p:spPr>
        <p:txBody>
          <a:bodyPr>
            <a:normAutofit fontScale="70000" lnSpcReduction="20000"/>
          </a:bodyPr>
          <a:lstStyle/>
          <a:p>
            <a:r>
              <a:rPr lang="en-US" dirty="0" smtClean="0"/>
              <a:t>Types of stroke:</a:t>
            </a:r>
          </a:p>
          <a:p>
            <a:pPr lvl="1"/>
            <a:r>
              <a:rPr lang="en-US" sz="2600" b="1" dirty="0" smtClean="0">
                <a:solidFill>
                  <a:schemeClr val="tx1"/>
                </a:solidFill>
              </a:rPr>
              <a:t>Ischemic stroke: </a:t>
            </a:r>
            <a:r>
              <a:rPr lang="en-US" sz="2600" dirty="0" smtClean="0">
                <a:solidFill>
                  <a:schemeClr val="tx1"/>
                </a:solidFill>
              </a:rPr>
              <a:t>caused by a blockage of a blood vessel that supplies blood to the brain.</a:t>
            </a:r>
          </a:p>
          <a:p>
            <a:pPr lvl="1"/>
            <a:r>
              <a:rPr lang="en-US" sz="2600" b="1" dirty="0" smtClean="0">
                <a:solidFill>
                  <a:schemeClr val="tx1"/>
                </a:solidFill>
              </a:rPr>
              <a:t>Hemorrhagic stroke: </a:t>
            </a:r>
            <a:r>
              <a:rPr lang="en-US" sz="2600" dirty="0" smtClean="0">
                <a:solidFill>
                  <a:schemeClr val="tx1"/>
                </a:solidFill>
              </a:rPr>
              <a:t>caused by a rupture or hemorrhage in a blood vessel.</a:t>
            </a:r>
          </a:p>
          <a:p>
            <a:pPr lvl="1"/>
            <a:r>
              <a:rPr lang="en-US" sz="2600" b="1" dirty="0" smtClean="0">
                <a:solidFill>
                  <a:schemeClr val="tx1"/>
                </a:solidFill>
              </a:rPr>
              <a:t>Brain stem stroke: </a:t>
            </a:r>
            <a:r>
              <a:rPr lang="en-US" sz="2600" dirty="0" smtClean="0">
                <a:solidFill>
                  <a:schemeClr val="tx1"/>
                </a:solidFill>
              </a:rPr>
              <a:t>A </a:t>
            </a:r>
            <a:r>
              <a:rPr lang="en-US" sz="2600" dirty="0">
                <a:solidFill>
                  <a:schemeClr val="tx1"/>
                </a:solidFill>
              </a:rPr>
              <a:t>person may have vertigo, dizziness and severe imbalance without the hallmark of most strokes – weakness on one side of the body. The symptoms of vertigo dizziness or imbalance usually occur together; dizziness alone is not a sign of stroke. Brain stem stroke can also cause double vision, slurred speech and decreased level of consciousness. This type of stroke can result in death, since the damaged brainstem can no longer control the body’s vital functions</a:t>
            </a:r>
          </a:p>
          <a:p>
            <a:r>
              <a:rPr lang="en-US" dirty="0" smtClean="0"/>
              <a:t>Symptoms: include sudden onset of numbness, weakness or paralysis of the face, arm or leg, typically on one side of the body, trouble seeing in one or both eyes, confusion, trouble speaking or understanding, trouble walking, dizziness, loss of balance or coordination or a severe headache.</a:t>
            </a:r>
          </a:p>
          <a:p>
            <a:r>
              <a:rPr lang="en-US" dirty="0" smtClean="0"/>
              <a:t>Use </a:t>
            </a:r>
            <a:r>
              <a:rPr lang="en-US" b="1" u="sng" dirty="0" smtClean="0"/>
              <a:t>FAST</a:t>
            </a:r>
            <a:r>
              <a:rPr lang="en-US" u="sng" dirty="0" smtClean="0"/>
              <a:t> </a:t>
            </a:r>
            <a:r>
              <a:rPr lang="en-US" dirty="0" smtClean="0"/>
              <a:t>(face, arm, speech and time) to determine possibility of a stroke.</a:t>
            </a:r>
          </a:p>
          <a:p>
            <a:r>
              <a:rPr lang="en-US" dirty="0" smtClean="0"/>
              <a:t>Treatment: </a:t>
            </a:r>
            <a:r>
              <a:rPr lang="en-US" dirty="0"/>
              <a:t>Immediate treatment is needed </a:t>
            </a:r>
            <a:r>
              <a:rPr lang="en-US" dirty="0" smtClean="0"/>
              <a:t>to: Dissolve </a:t>
            </a:r>
            <a:r>
              <a:rPr lang="en-US" dirty="0"/>
              <a:t>or remove a clot (for ischemic stroke) </a:t>
            </a:r>
            <a:r>
              <a:rPr lang="en-US" dirty="0" smtClean="0"/>
              <a:t>Stop </a:t>
            </a:r>
            <a:r>
              <a:rPr lang="en-US" dirty="0"/>
              <a:t>bleeding (for hemorrhagic stroke</a:t>
            </a:r>
            <a:r>
              <a:rPr lang="en-US" dirty="0" smtClean="0"/>
              <a:t>), this may include medications and/or surgery.</a:t>
            </a:r>
          </a:p>
          <a:p>
            <a:pPr marL="0" indent="0">
              <a:buNone/>
            </a:pPr>
            <a:endParaRPr lang="en-US" dirty="0"/>
          </a:p>
          <a:p>
            <a:endParaRPr lang="en-US" dirty="0" smtClean="0"/>
          </a:p>
        </p:txBody>
      </p:sp>
    </p:spTree>
    <p:extLst>
      <p:ext uri="{BB962C8B-B14F-4D97-AF65-F5344CB8AC3E}">
        <p14:creationId xmlns:p14="http://schemas.microsoft.com/office/powerpoint/2010/main" val="29905369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Traumatic Brain Injury (TBI)</a:t>
            </a:r>
            <a:endParaRPr lang="en-US" dirty="0"/>
          </a:p>
        </p:txBody>
      </p:sp>
      <p:sp>
        <p:nvSpPr>
          <p:cNvPr id="3" name="Content Placeholder 2"/>
          <p:cNvSpPr>
            <a:spLocks noGrp="1"/>
          </p:cNvSpPr>
          <p:nvPr>
            <p:ph sz="quarter" idx="1"/>
          </p:nvPr>
        </p:nvSpPr>
        <p:spPr>
          <a:xfrm>
            <a:off x="301752" y="1527048"/>
            <a:ext cx="8503920" cy="4873752"/>
          </a:xfrm>
        </p:spPr>
        <p:txBody>
          <a:bodyPr>
            <a:normAutofit fontScale="92500" lnSpcReduction="20000"/>
          </a:bodyPr>
          <a:lstStyle/>
          <a:p>
            <a:r>
              <a:rPr lang="en-US" dirty="0" smtClean="0"/>
              <a:t>A TBI may range from a mild concussion to a severe head injury.  It is caused by a blow to the head or body, a fall or another injury that jars or shakes the brain.  This can cause bruising, swelling or tearing of the brain tissue.</a:t>
            </a:r>
          </a:p>
          <a:p>
            <a:r>
              <a:rPr lang="en-US" dirty="0" smtClean="0"/>
              <a:t>Symptoms: may include not thinking clearly or having trouble remember new information, having headaches, vision problems or dizziness, feeling sad, nervous or easily angered and sleeping more or less than usual.</a:t>
            </a:r>
          </a:p>
          <a:p>
            <a:r>
              <a:rPr lang="en-US" dirty="0" smtClean="0"/>
              <a:t>If your brain has been damaged, you may need treatment and rehabilitation perhaps on a long-term basis.  This might include physical and occupational therapy, speech and language therapy, counseling, social support and support groups and medicines to help relieve sleep problems, chronic pain, headaches, anxiety, depression or memory problems.</a:t>
            </a:r>
            <a:endParaRPr lang="en-US" dirty="0"/>
          </a:p>
        </p:txBody>
      </p:sp>
    </p:spTree>
    <p:extLst>
      <p:ext uri="{BB962C8B-B14F-4D97-AF65-F5344CB8AC3E}">
        <p14:creationId xmlns:p14="http://schemas.microsoft.com/office/powerpoint/2010/main" val="35174494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Anxiety Disorder</a:t>
            </a:r>
            <a:endParaRPr lang="en-US" dirty="0"/>
          </a:p>
        </p:txBody>
      </p:sp>
      <p:sp>
        <p:nvSpPr>
          <p:cNvPr id="3" name="Content Placeholder 2"/>
          <p:cNvSpPr>
            <a:spLocks noGrp="1"/>
          </p:cNvSpPr>
          <p:nvPr>
            <p:ph sz="quarter" idx="1"/>
          </p:nvPr>
        </p:nvSpPr>
        <p:spPr>
          <a:xfrm>
            <a:off x="301752" y="1527048"/>
            <a:ext cx="8503920" cy="5026152"/>
          </a:xfrm>
        </p:spPr>
        <p:txBody>
          <a:bodyPr>
            <a:normAutofit fontScale="85000" lnSpcReduction="20000"/>
          </a:bodyPr>
          <a:lstStyle/>
          <a:p>
            <a:r>
              <a:rPr lang="en-US" dirty="0" smtClean="0"/>
              <a:t>Anxiety is a normal human emotion that everyone experiences at times.  Anxiety disorder is different.  It can cause such distress that it interferes with a person’s ability to lead a normal life.  It is a serious mental illness and for people with anxiety disorder, worry and fear are constant and overwhelming.</a:t>
            </a:r>
          </a:p>
          <a:p>
            <a:r>
              <a:rPr lang="en-US" dirty="0" smtClean="0"/>
              <a:t>Symptoms include: feelings of panic, fear and uneasiness, obsessive thoughts, flashbacks of traumatic experiences, nightmares, problems sleeping, shortness of breath, palpitations, numbness or tingling in hands or feet, nausea, muscle tension and dizziness.</a:t>
            </a:r>
          </a:p>
          <a:p>
            <a:r>
              <a:rPr lang="en-US" dirty="0" smtClean="0"/>
              <a:t>Anxiety disorder is not the result of personal weakness, a character flaw or poor upbringing.  Many mental illness are caused by changes in the brain and environmental stress.</a:t>
            </a:r>
          </a:p>
          <a:p>
            <a:r>
              <a:rPr lang="en-US" dirty="0" smtClean="0"/>
              <a:t>Treatment: Medication, psychotherapy, cognitive-behavioral therapy, dietary and lifestyle changes and relaxation therapy.</a:t>
            </a:r>
          </a:p>
        </p:txBody>
      </p:sp>
    </p:spTree>
    <p:extLst>
      <p:ext uri="{BB962C8B-B14F-4D97-AF65-F5344CB8AC3E}">
        <p14:creationId xmlns:p14="http://schemas.microsoft.com/office/powerpoint/2010/main" val="14719847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Depression</a:t>
            </a:r>
            <a:endParaRPr lang="en-US" dirty="0"/>
          </a:p>
        </p:txBody>
      </p:sp>
      <p:sp>
        <p:nvSpPr>
          <p:cNvPr id="3" name="Content Placeholder 2"/>
          <p:cNvSpPr>
            <a:spLocks noGrp="1"/>
          </p:cNvSpPr>
          <p:nvPr>
            <p:ph sz="quarter" idx="1"/>
          </p:nvPr>
        </p:nvSpPr>
        <p:spPr>
          <a:xfrm>
            <a:off x="301752" y="1527048"/>
            <a:ext cx="8503920" cy="4949952"/>
          </a:xfrm>
        </p:spPr>
        <p:txBody>
          <a:bodyPr>
            <a:normAutofit fontScale="85000" lnSpcReduction="20000"/>
          </a:bodyPr>
          <a:lstStyle/>
          <a:p>
            <a:r>
              <a:rPr lang="en-US" dirty="0" smtClean="0"/>
              <a:t>Sadness or downswings in mood are normal reactions to life’s struggles.  Depression is much more than this.  Some people describe it as living in a black hole or having a feeling of impending doom.</a:t>
            </a:r>
          </a:p>
          <a:p>
            <a:r>
              <a:rPr lang="en-US" dirty="0" smtClean="0"/>
              <a:t>Symptoms: feelings of helplessness and hopelessness, loss of interest in daily activities, appetite or weight changes, sleep changes, anger or irritability, loss of energy, self-loathing, reckless behavior, concentration problems and unexplained aches and pains.</a:t>
            </a:r>
          </a:p>
          <a:p>
            <a:r>
              <a:rPr lang="en-US" dirty="0" smtClean="0"/>
              <a:t>Depression is a major risk factor for suicide.  The deep despair that goes along with depression can make suicide seem like the only escape.</a:t>
            </a:r>
          </a:p>
          <a:p>
            <a:r>
              <a:rPr lang="en-US" dirty="0" smtClean="0"/>
              <a:t>Treatment can include: making healthy lifestyle changes, building emotional skills, and if support from family and friends isn’t working, seeking professional help.  Effective treatments can include medication and therapy.</a:t>
            </a:r>
            <a:endParaRPr lang="en-US" dirty="0"/>
          </a:p>
        </p:txBody>
      </p:sp>
    </p:spTree>
    <p:extLst>
      <p:ext uri="{BB962C8B-B14F-4D97-AF65-F5344CB8AC3E}">
        <p14:creationId xmlns:p14="http://schemas.microsoft.com/office/powerpoint/2010/main" val="37805601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Schizophrenia</a:t>
            </a:r>
            <a:endParaRPr lang="en-US" dirty="0"/>
          </a:p>
        </p:txBody>
      </p:sp>
      <p:sp>
        <p:nvSpPr>
          <p:cNvPr id="3" name="Content Placeholder 2"/>
          <p:cNvSpPr>
            <a:spLocks noGrp="1"/>
          </p:cNvSpPr>
          <p:nvPr>
            <p:ph sz="quarter" idx="1"/>
          </p:nvPr>
        </p:nvSpPr>
        <p:spPr>
          <a:xfrm>
            <a:off x="301752" y="1527048"/>
            <a:ext cx="8503920" cy="4949952"/>
          </a:xfrm>
        </p:spPr>
        <p:txBody>
          <a:bodyPr>
            <a:normAutofit fontScale="77500" lnSpcReduction="20000"/>
          </a:bodyPr>
          <a:lstStyle/>
          <a:p>
            <a:r>
              <a:rPr lang="en-US" dirty="0" smtClean="0"/>
              <a:t>Schizophrenia is a serious brain disorder that distorts the way a person thinks, acts, expresses emotions, perceives reality and relates to others.  </a:t>
            </a:r>
          </a:p>
          <a:p>
            <a:r>
              <a:rPr lang="en-US" dirty="0" smtClean="0"/>
              <a:t>It is the most chronic and disabling of the major mental illnesses and people with this disorder have problems functioning in society, at work, at school, and in relationships.</a:t>
            </a:r>
          </a:p>
          <a:p>
            <a:r>
              <a:rPr lang="en-US" dirty="0" smtClean="0"/>
              <a:t>It is a life-long disease that cannot be cured but usually can be controlled with proper treatment.</a:t>
            </a:r>
          </a:p>
          <a:p>
            <a:r>
              <a:rPr lang="en-US" dirty="0" smtClean="0"/>
              <a:t>Symptoms: delusions, hallucinations, catatonia, using nonsense words, shifting quickly from one thought to the next, moving slowly, unable to make decisions, forgetting or losing things, writing excessively without meaning, pacing or walking in circles, having problems making sense of everyday sights, sounds and feelings.  Also may have lack of emotion, reduced energy and reduced speech, lack of motivation, loss of pleasure and poor grooming.</a:t>
            </a:r>
          </a:p>
          <a:p>
            <a:r>
              <a:rPr lang="en-US" dirty="0" smtClean="0"/>
              <a:t>Treatment: medications such as antipsychotics, psychosocial therapy, and hospitalization </a:t>
            </a:r>
          </a:p>
        </p:txBody>
      </p:sp>
    </p:spTree>
    <p:extLst>
      <p:ext uri="{BB962C8B-B14F-4D97-AF65-F5344CB8AC3E}">
        <p14:creationId xmlns:p14="http://schemas.microsoft.com/office/powerpoint/2010/main" val="5791276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sz="quarter" idx="1"/>
          </p:nvPr>
        </p:nvSpPr>
        <p:spPr>
          <a:xfrm>
            <a:off x="301752" y="2590800"/>
            <a:ext cx="8503920" cy="3508248"/>
          </a:xfrm>
        </p:spPr>
        <p:txBody>
          <a:bodyPr/>
          <a:lstStyle/>
          <a:p>
            <a:pPr marL="0" indent="0" algn="ctr">
              <a:buNone/>
            </a:pPr>
            <a:r>
              <a:rPr lang="en-US" dirty="0" smtClean="0"/>
              <a:t>If you have any questions, would like more information or come across a disability that was not covered during this training please contact the Education and Quality Manager at:</a:t>
            </a:r>
          </a:p>
          <a:p>
            <a:pPr marL="0" indent="0" algn="ctr">
              <a:buNone/>
            </a:pPr>
            <a:r>
              <a:rPr lang="en-US" dirty="0" smtClean="0"/>
              <a:t>717-737-3477 ext. 363</a:t>
            </a:r>
            <a:endParaRPr lang="en-US" dirty="0"/>
          </a:p>
        </p:txBody>
      </p:sp>
    </p:spTree>
    <p:extLst>
      <p:ext uri="{BB962C8B-B14F-4D97-AF65-F5344CB8AC3E}">
        <p14:creationId xmlns:p14="http://schemas.microsoft.com/office/powerpoint/2010/main" val="2807076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dirty="0"/>
              <a:t>Amyotrophic Lateral Sclerosis </a:t>
            </a:r>
            <a:r>
              <a:rPr lang="en-US" dirty="0" smtClean="0"/>
              <a:t>ALS</a:t>
            </a:r>
            <a:br>
              <a:rPr lang="en-US" dirty="0" smtClean="0"/>
            </a:br>
            <a:r>
              <a:rPr lang="en-US" dirty="0" smtClean="0"/>
              <a:t> (Lou Gehrig’s disease)</a:t>
            </a:r>
            <a:endParaRPr lang="en-US" dirty="0"/>
          </a:p>
        </p:txBody>
      </p:sp>
      <p:sp>
        <p:nvSpPr>
          <p:cNvPr id="3" name="Content Placeholder 2"/>
          <p:cNvSpPr>
            <a:spLocks noGrp="1"/>
          </p:cNvSpPr>
          <p:nvPr>
            <p:ph sz="quarter" idx="1"/>
          </p:nvPr>
        </p:nvSpPr>
        <p:spPr>
          <a:xfrm>
            <a:off x="301752" y="1527048"/>
            <a:ext cx="8503920" cy="5026152"/>
          </a:xfrm>
        </p:spPr>
        <p:txBody>
          <a:bodyPr>
            <a:normAutofit fontScale="85000" lnSpcReduction="20000"/>
          </a:bodyPr>
          <a:lstStyle/>
          <a:p>
            <a:r>
              <a:rPr lang="en-US" dirty="0" smtClean="0"/>
              <a:t>ALS is a progressive disease in which the nerve cells that control voluntary muscle movement gradually deteriorate, leading to muscle weakness and eventual paralysis.</a:t>
            </a:r>
          </a:p>
          <a:p>
            <a:r>
              <a:rPr lang="en-US" dirty="0" smtClean="0"/>
              <a:t>ALS is rare, usually diagnosed between 35-70</a:t>
            </a:r>
          </a:p>
          <a:p>
            <a:r>
              <a:rPr lang="en-US" dirty="0" smtClean="0"/>
              <a:t>Cause is not known</a:t>
            </a:r>
          </a:p>
          <a:p>
            <a:r>
              <a:rPr lang="en-US" dirty="0" smtClean="0"/>
              <a:t>Symptoms: weakness begins in hands, then progresses up the arm.  Can also begin in feet and progress up legs.  Muscle cramps, spasms, and tremors.  Does not affect mental function, the senses, bowel and bladder function, or eye muscles.</a:t>
            </a:r>
          </a:p>
          <a:p>
            <a:r>
              <a:rPr lang="en-US" dirty="0" smtClean="0"/>
              <a:t>ALS is a fatal disease, caused by weakened respiratory and swallowing muscles.  Most likely cause of death is aspiration.</a:t>
            </a:r>
          </a:p>
          <a:p>
            <a:r>
              <a:rPr lang="en-US" dirty="0" smtClean="0"/>
              <a:t>No cure, although there are medicines taken early in the disease can slow the progression.</a:t>
            </a:r>
          </a:p>
          <a:p>
            <a:r>
              <a:rPr lang="en-US" dirty="0" smtClean="0"/>
              <a:t>Emotional support is extremely important because it is difficult to maintain a positive outlook in the face of ALS.</a:t>
            </a:r>
            <a:endParaRPr lang="en-US" dirty="0"/>
          </a:p>
        </p:txBody>
      </p:sp>
    </p:spTree>
    <p:extLst>
      <p:ext uri="{BB962C8B-B14F-4D97-AF65-F5344CB8AC3E}">
        <p14:creationId xmlns:p14="http://schemas.microsoft.com/office/powerpoint/2010/main" val="1707554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Anoxic Brain Injury</a:t>
            </a:r>
            <a:endParaRPr lang="en-US" dirty="0"/>
          </a:p>
        </p:txBody>
      </p:sp>
      <p:sp>
        <p:nvSpPr>
          <p:cNvPr id="3" name="Content Placeholder 2"/>
          <p:cNvSpPr>
            <a:spLocks noGrp="1"/>
          </p:cNvSpPr>
          <p:nvPr>
            <p:ph sz="quarter" idx="1"/>
          </p:nvPr>
        </p:nvSpPr>
        <p:spPr>
          <a:xfrm>
            <a:off x="301752" y="1447800"/>
            <a:ext cx="8503920" cy="5181600"/>
          </a:xfrm>
        </p:spPr>
        <p:txBody>
          <a:bodyPr>
            <a:noAutofit/>
          </a:bodyPr>
          <a:lstStyle/>
          <a:p>
            <a:r>
              <a:rPr lang="en-US" sz="2000" dirty="0" smtClean="0"/>
              <a:t>Brain cells begin to die when oxygen levels are significantly low for four minutes.  After five minutes permanent anoxic brain injury can occur.</a:t>
            </a:r>
          </a:p>
          <a:p>
            <a:r>
              <a:rPr lang="en-US" sz="2000" dirty="0" smtClean="0"/>
              <a:t>Term anoxic means total lack.  Greater the lack of oxygen, more wide-spread and serious the injury.</a:t>
            </a:r>
          </a:p>
          <a:p>
            <a:r>
              <a:rPr lang="en-US" sz="2000" dirty="0" smtClean="0"/>
              <a:t>Common causes: respiratory arrest, electrical shock, drowning, heart attack, brain tumors, extreme low blood pressure, carbon monoxide inhalation, etc.</a:t>
            </a:r>
          </a:p>
          <a:p>
            <a:r>
              <a:rPr lang="en-US" sz="2000" dirty="0" smtClean="0"/>
              <a:t>Symptoms: loss of consciousness or coma, wakeful unresponsiveness, cognitive problems, short term memory loss, difficulty using and/or processing words, lack of coordination, inability to do common tasks, headaches.</a:t>
            </a:r>
          </a:p>
          <a:p>
            <a:r>
              <a:rPr lang="en-US" sz="2000" dirty="0" smtClean="0"/>
              <a:t>Chances of recovery may be minimal.  If moderate, may have a better outcome but will take months or years.  People with the mild form may live near normal lives with almost full recovery.</a:t>
            </a:r>
          </a:p>
          <a:p>
            <a:r>
              <a:rPr lang="en-US" sz="2000" dirty="0" smtClean="0"/>
              <a:t>Love and emotional support vital during the rehabilitation phase.</a:t>
            </a:r>
            <a:endParaRPr lang="en-US" sz="2000" dirty="0"/>
          </a:p>
        </p:txBody>
      </p:sp>
    </p:spTree>
    <p:extLst>
      <p:ext uri="{BB962C8B-B14F-4D97-AF65-F5344CB8AC3E}">
        <p14:creationId xmlns:p14="http://schemas.microsoft.com/office/powerpoint/2010/main" val="31326326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Asperger’s Syndrome</a:t>
            </a:r>
          </a:p>
        </p:txBody>
      </p:sp>
      <p:sp>
        <p:nvSpPr>
          <p:cNvPr id="3" name="Content Placeholder 2"/>
          <p:cNvSpPr>
            <a:spLocks noGrp="1"/>
          </p:cNvSpPr>
          <p:nvPr>
            <p:ph sz="quarter" idx="1"/>
          </p:nvPr>
        </p:nvSpPr>
        <p:spPr>
          <a:xfrm>
            <a:off x="301752" y="1371600"/>
            <a:ext cx="8503920" cy="5105400"/>
          </a:xfrm>
        </p:spPr>
        <p:txBody>
          <a:bodyPr>
            <a:normAutofit fontScale="85000" lnSpcReduction="20000"/>
          </a:bodyPr>
          <a:lstStyle/>
          <a:p>
            <a:r>
              <a:rPr lang="en-US" dirty="0"/>
              <a:t>A developmental disorder that affects a person’s ability to socialize and communicate effectively with others</a:t>
            </a:r>
          </a:p>
          <a:p>
            <a:r>
              <a:rPr lang="en-US" dirty="0"/>
              <a:t>Doctor’s group </a:t>
            </a:r>
            <a:r>
              <a:rPr lang="en-US" dirty="0" smtClean="0"/>
              <a:t>Asperger's Syndrome </a:t>
            </a:r>
            <a:r>
              <a:rPr lang="en-US" dirty="0"/>
              <a:t>with other conditions that are called autistic spectrum disorders or pervasive developmental disorders.</a:t>
            </a:r>
          </a:p>
          <a:p>
            <a:r>
              <a:rPr lang="en-US" dirty="0"/>
              <a:t>Asperger’s </a:t>
            </a:r>
            <a:r>
              <a:rPr lang="en-US" dirty="0" smtClean="0"/>
              <a:t>Syndrome </a:t>
            </a:r>
            <a:r>
              <a:rPr lang="en-US" dirty="0"/>
              <a:t>is generally thought to be at the milder end of this spectrum</a:t>
            </a:r>
          </a:p>
          <a:p>
            <a:r>
              <a:rPr lang="en-US" sz="2800" dirty="0" smtClean="0"/>
              <a:t>Symptoms, engaging </a:t>
            </a:r>
            <a:r>
              <a:rPr lang="en-US" sz="2800" dirty="0"/>
              <a:t>in one-sided, long-winded </a:t>
            </a:r>
            <a:r>
              <a:rPr lang="en-US" sz="2800" dirty="0" smtClean="0"/>
              <a:t>conversations, displaying </a:t>
            </a:r>
            <a:r>
              <a:rPr lang="en-US" sz="2800" dirty="0"/>
              <a:t>unusual nonverbal </a:t>
            </a:r>
            <a:r>
              <a:rPr lang="en-US" sz="2800" dirty="0" smtClean="0"/>
              <a:t>communication, showing </a:t>
            </a:r>
            <a:r>
              <a:rPr lang="en-US" sz="2800" dirty="0"/>
              <a:t>an intense obsession </a:t>
            </a:r>
            <a:r>
              <a:rPr lang="en-US" sz="2800" dirty="0" smtClean="0"/>
              <a:t>with subjects, appearing </a:t>
            </a:r>
            <a:r>
              <a:rPr lang="en-US" sz="2800" dirty="0"/>
              <a:t>not to understand, empathize with or be sensitive to others’ </a:t>
            </a:r>
            <a:r>
              <a:rPr lang="en-US" sz="2800" dirty="0" smtClean="0"/>
              <a:t>feelings, having </a:t>
            </a:r>
            <a:r>
              <a:rPr lang="en-US" sz="2800" dirty="0"/>
              <a:t>a hard time “reading” other </a:t>
            </a:r>
            <a:r>
              <a:rPr lang="en-US" sz="2800" dirty="0" smtClean="0"/>
              <a:t>people, speaking </a:t>
            </a:r>
            <a:r>
              <a:rPr lang="en-US" sz="2800" dirty="0"/>
              <a:t>in a voice that is </a:t>
            </a:r>
            <a:r>
              <a:rPr lang="en-US" sz="2800" dirty="0" smtClean="0"/>
              <a:t>monotonous, moving clumsily, may </a:t>
            </a:r>
            <a:r>
              <a:rPr lang="en-US" sz="2800" dirty="0"/>
              <a:t>experience depression or </a:t>
            </a:r>
            <a:r>
              <a:rPr lang="en-US" sz="2800" dirty="0" smtClean="0"/>
              <a:t>anxiety.</a:t>
            </a:r>
          </a:p>
          <a:p>
            <a:r>
              <a:rPr lang="en-US" sz="2800" dirty="0" smtClean="0"/>
              <a:t>Treatment: communication and social skills training, cognitive behavioral therapy, medication</a:t>
            </a:r>
            <a:endParaRPr lang="en-US" sz="2800" dirty="0"/>
          </a:p>
          <a:p>
            <a:endParaRPr lang="en-US" sz="2800" dirty="0"/>
          </a:p>
          <a:p>
            <a:endParaRPr lang="en-US" dirty="0"/>
          </a:p>
        </p:txBody>
      </p:sp>
    </p:spTree>
    <p:extLst>
      <p:ext uri="{BB962C8B-B14F-4D97-AF65-F5344CB8AC3E}">
        <p14:creationId xmlns:p14="http://schemas.microsoft.com/office/powerpoint/2010/main" val="23469165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Cerebral Palsy</a:t>
            </a:r>
            <a:endParaRPr lang="en-US" dirty="0"/>
          </a:p>
        </p:txBody>
      </p:sp>
      <p:sp>
        <p:nvSpPr>
          <p:cNvPr id="3" name="Content Placeholder 2"/>
          <p:cNvSpPr>
            <a:spLocks noGrp="1"/>
          </p:cNvSpPr>
          <p:nvPr>
            <p:ph sz="quarter" idx="1"/>
          </p:nvPr>
        </p:nvSpPr>
        <p:spPr>
          <a:xfrm>
            <a:off x="301752" y="1447800"/>
            <a:ext cx="8503920" cy="5029200"/>
          </a:xfrm>
        </p:spPr>
        <p:txBody>
          <a:bodyPr>
            <a:noAutofit/>
          </a:bodyPr>
          <a:lstStyle/>
          <a:p>
            <a:r>
              <a:rPr lang="en-US" sz="1800" dirty="0"/>
              <a:t>Cerebral palsy, also referred to as CP, is </a:t>
            </a:r>
            <a:r>
              <a:rPr lang="en-US" sz="1800" dirty="0" smtClean="0"/>
              <a:t>used </a:t>
            </a:r>
            <a:r>
              <a:rPr lang="en-US" sz="1800" dirty="0"/>
              <a:t>to describe a group of chronic conditions affecting body movement and muscle coordination. </a:t>
            </a:r>
            <a:r>
              <a:rPr lang="en-US" sz="1800" dirty="0" smtClean="0"/>
              <a:t>It is not genetic. It </a:t>
            </a:r>
            <a:r>
              <a:rPr lang="en-US" sz="1800" dirty="0"/>
              <a:t>is caused by damage to one or more specific areas of the brain, usually </a:t>
            </a:r>
            <a:r>
              <a:rPr lang="en-US" sz="1800" dirty="0" smtClean="0"/>
              <a:t>during </a:t>
            </a:r>
            <a:r>
              <a:rPr lang="en-US" sz="1800" dirty="0"/>
              <a:t>fetal development; before, during, or shortly after birth; or during infancy. Thus, these disorders are not caused by problems in the muscles or </a:t>
            </a:r>
            <a:r>
              <a:rPr lang="en-US" sz="1800" dirty="0" smtClean="0"/>
              <a:t>nerves. Instead, faulty development or damage </a:t>
            </a:r>
            <a:r>
              <a:rPr lang="en-US" sz="1800" dirty="0"/>
              <a:t>to motor areas in the brain disrupt the brain's ability to adequately control movement and posture. </a:t>
            </a:r>
            <a:endParaRPr lang="en-US" sz="1800" dirty="0" smtClean="0"/>
          </a:p>
          <a:p>
            <a:r>
              <a:rPr lang="en-US" sz="1800" dirty="0" smtClean="0"/>
              <a:t>Is not a cognitive disability.</a:t>
            </a:r>
          </a:p>
          <a:p>
            <a:r>
              <a:rPr lang="en-US" sz="1800" dirty="0" smtClean="0"/>
              <a:t>Cerebral </a:t>
            </a:r>
            <a:r>
              <a:rPr lang="en-US" sz="1800" dirty="0"/>
              <a:t>palsy is not "curable" in the accepted sense, training and therapy can help improve function. </a:t>
            </a:r>
            <a:endParaRPr lang="en-US" sz="1800" dirty="0" smtClean="0"/>
          </a:p>
          <a:p>
            <a:r>
              <a:rPr lang="en-US" sz="1800" dirty="0"/>
              <a:t>Cerebral palsy is characterized by an inability to fully control motor function, particularly muscle control and coordination. </a:t>
            </a:r>
            <a:endParaRPr lang="en-US" sz="1800" dirty="0" smtClean="0"/>
          </a:p>
          <a:p>
            <a:r>
              <a:rPr lang="en-US" sz="1800" dirty="0"/>
              <a:t>"Management" is a better word than "treatment." Management consists of helping the child achieve maximum potential in growth and development. This should be started as early as possible with </a:t>
            </a:r>
            <a:r>
              <a:rPr lang="en-US" sz="1800" dirty="0" smtClean="0"/>
              <a:t>identification.</a:t>
            </a:r>
          </a:p>
          <a:p>
            <a:r>
              <a:rPr lang="en-US" sz="1800" dirty="0"/>
              <a:t>Certain medications, surgery, and braces may be used to improve nerve and muscle coordination and prevent or minimize dysfunction. </a:t>
            </a:r>
          </a:p>
          <a:p>
            <a:endParaRPr lang="en-US" sz="2000" dirty="0"/>
          </a:p>
          <a:p>
            <a:endParaRPr lang="en-US" sz="2000" dirty="0"/>
          </a:p>
        </p:txBody>
      </p:sp>
    </p:spTree>
    <p:extLst>
      <p:ext uri="{BB962C8B-B14F-4D97-AF65-F5344CB8AC3E}">
        <p14:creationId xmlns:p14="http://schemas.microsoft.com/office/powerpoint/2010/main" val="24248012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Chronic Obstructive Pulmonary Disease (COPD)</a:t>
            </a:r>
            <a:endParaRPr lang="en-US" dirty="0"/>
          </a:p>
        </p:txBody>
      </p:sp>
      <p:sp>
        <p:nvSpPr>
          <p:cNvPr id="3" name="Content Placeholder 2"/>
          <p:cNvSpPr>
            <a:spLocks noGrp="1"/>
          </p:cNvSpPr>
          <p:nvPr>
            <p:ph sz="quarter" idx="1"/>
          </p:nvPr>
        </p:nvSpPr>
        <p:spPr>
          <a:xfrm>
            <a:off x="301752" y="1524000"/>
            <a:ext cx="8503920" cy="5029200"/>
          </a:xfrm>
        </p:spPr>
        <p:txBody>
          <a:bodyPr>
            <a:normAutofit fontScale="77500" lnSpcReduction="20000"/>
          </a:bodyPr>
          <a:lstStyle/>
          <a:p>
            <a:r>
              <a:rPr lang="en-US" dirty="0" smtClean="0"/>
              <a:t>COPD is a common disease of the lungs affecting millions of Americans.  </a:t>
            </a:r>
          </a:p>
          <a:p>
            <a:r>
              <a:rPr lang="en-US" dirty="0" smtClean="0"/>
              <a:t>Stages and Symptoms:</a:t>
            </a:r>
          </a:p>
          <a:p>
            <a:pPr lvl="1"/>
            <a:r>
              <a:rPr lang="en-US" sz="2600" b="1" dirty="0" smtClean="0">
                <a:solidFill>
                  <a:schemeClr val="tx1"/>
                </a:solidFill>
              </a:rPr>
              <a:t>Mild:</a:t>
            </a:r>
            <a:r>
              <a:rPr lang="en-US" sz="2600" dirty="0" smtClean="0">
                <a:solidFill>
                  <a:schemeClr val="tx1"/>
                </a:solidFill>
              </a:rPr>
              <a:t> patient unaware that lung function is starting to decline</a:t>
            </a:r>
          </a:p>
          <a:p>
            <a:pPr lvl="1"/>
            <a:r>
              <a:rPr lang="en-US" sz="2600" b="1" dirty="0" smtClean="0">
                <a:solidFill>
                  <a:schemeClr val="tx1"/>
                </a:solidFill>
              </a:rPr>
              <a:t>Moderate:</a:t>
            </a:r>
            <a:r>
              <a:rPr lang="en-US" sz="2600" dirty="0" smtClean="0">
                <a:solidFill>
                  <a:schemeClr val="tx1"/>
                </a:solidFill>
              </a:rPr>
              <a:t> shortness of breath develops during exertion</a:t>
            </a:r>
          </a:p>
          <a:p>
            <a:pPr lvl="1"/>
            <a:r>
              <a:rPr lang="en-US" sz="2600" b="1" dirty="0" smtClean="0">
                <a:solidFill>
                  <a:schemeClr val="tx1"/>
                </a:solidFill>
              </a:rPr>
              <a:t>Severe:</a:t>
            </a:r>
            <a:r>
              <a:rPr lang="en-US" sz="2600" dirty="0" smtClean="0">
                <a:solidFill>
                  <a:schemeClr val="tx1"/>
                </a:solidFill>
              </a:rPr>
              <a:t> shortness of breath worsens, increased cough and sputum production, wheezing, chest tightening</a:t>
            </a:r>
          </a:p>
          <a:p>
            <a:pPr lvl="1"/>
            <a:r>
              <a:rPr lang="en-US" sz="2600" b="1" dirty="0" smtClean="0">
                <a:solidFill>
                  <a:schemeClr val="tx1"/>
                </a:solidFill>
              </a:rPr>
              <a:t>Very severe: </a:t>
            </a:r>
            <a:r>
              <a:rPr lang="en-US" sz="2600" dirty="0" smtClean="0">
                <a:solidFill>
                  <a:schemeClr val="tx1"/>
                </a:solidFill>
              </a:rPr>
              <a:t>quality of life may be impaired, symptoms may become life threatening.</a:t>
            </a:r>
          </a:p>
          <a:p>
            <a:r>
              <a:rPr lang="en-US" dirty="0" smtClean="0"/>
              <a:t>Causes: active or passive smoking major cause.  Exposure to other irritants and pollution can cause COPD.</a:t>
            </a:r>
          </a:p>
          <a:p>
            <a:r>
              <a:rPr lang="en-US" dirty="0" smtClean="0"/>
              <a:t>Treatment:  There is no treatment to cure COPD, treatment aims to ease symptoms and improve quality of life.  Medications such as bronchodilators, and steroids, chest therapy, antibiotics and possibly supplemental oxygen are used.  If patient lives a healthy lifestyle, quits smoking and avoids pollutants, can function relatively well with few limitations.</a:t>
            </a:r>
          </a:p>
        </p:txBody>
      </p:sp>
    </p:spTree>
    <p:extLst>
      <p:ext uri="{BB962C8B-B14F-4D97-AF65-F5344CB8AC3E}">
        <p14:creationId xmlns:p14="http://schemas.microsoft.com/office/powerpoint/2010/main" val="7886646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62000"/>
          </a:xfrm>
        </p:spPr>
        <p:txBody>
          <a:bodyPr/>
          <a:lstStyle/>
          <a:p>
            <a:r>
              <a:rPr lang="en-US" dirty="0" smtClean="0"/>
              <a:t>Diabetes</a:t>
            </a:r>
            <a:endParaRPr lang="en-US" dirty="0"/>
          </a:p>
        </p:txBody>
      </p:sp>
      <p:sp>
        <p:nvSpPr>
          <p:cNvPr id="3" name="Content Placeholder 2"/>
          <p:cNvSpPr>
            <a:spLocks noGrp="1"/>
          </p:cNvSpPr>
          <p:nvPr>
            <p:ph sz="quarter" idx="1"/>
          </p:nvPr>
        </p:nvSpPr>
        <p:spPr>
          <a:xfrm>
            <a:off x="301752" y="1447800"/>
            <a:ext cx="8503920" cy="5257800"/>
          </a:xfrm>
        </p:spPr>
        <p:txBody>
          <a:bodyPr>
            <a:normAutofit fontScale="70000" lnSpcReduction="20000"/>
          </a:bodyPr>
          <a:lstStyle/>
          <a:p>
            <a:r>
              <a:rPr lang="en-US" sz="2600" dirty="0" smtClean="0"/>
              <a:t>Diabetes is a condition where Insulin is not doing its job.  Insulin is a hormone made by the Pancreas in response to high blood sugars.  The body breaks down food into sugar and insulin allows it to enter the cells in the body to be used as energy.</a:t>
            </a:r>
          </a:p>
          <a:p>
            <a:r>
              <a:rPr lang="en-US" sz="2300" dirty="0" smtClean="0"/>
              <a:t>Three main types:</a:t>
            </a:r>
          </a:p>
          <a:p>
            <a:pPr lvl="1"/>
            <a:r>
              <a:rPr lang="en-US" sz="2300" b="1" dirty="0" smtClean="0">
                <a:solidFill>
                  <a:schemeClr val="tx1"/>
                </a:solidFill>
              </a:rPr>
              <a:t>Type 1:</a:t>
            </a:r>
            <a:r>
              <a:rPr lang="en-US" sz="2300" dirty="0" smtClean="0">
                <a:solidFill>
                  <a:schemeClr val="tx1"/>
                </a:solidFill>
              </a:rPr>
              <a:t> the body attacks the insulin producing cells, making a person unable to produce insulin.  Need to inject insulin to stay healthy.</a:t>
            </a:r>
          </a:p>
          <a:p>
            <a:pPr lvl="1"/>
            <a:r>
              <a:rPr lang="en-US" sz="2300" b="1" dirty="0" smtClean="0">
                <a:solidFill>
                  <a:schemeClr val="tx1"/>
                </a:solidFill>
              </a:rPr>
              <a:t>Type 2:</a:t>
            </a:r>
            <a:r>
              <a:rPr lang="en-US" sz="2300" dirty="0" smtClean="0">
                <a:solidFill>
                  <a:schemeClr val="tx1"/>
                </a:solidFill>
              </a:rPr>
              <a:t> body  has trouble using the insulin it makes or the body cannot make enough insulin. Can be controlled with diet, exercise, pills or insulin.</a:t>
            </a:r>
          </a:p>
          <a:p>
            <a:pPr lvl="1"/>
            <a:r>
              <a:rPr lang="en-US" sz="2300" b="1" dirty="0" smtClean="0">
                <a:solidFill>
                  <a:schemeClr val="tx1"/>
                </a:solidFill>
              </a:rPr>
              <a:t>Gestational:</a:t>
            </a:r>
            <a:r>
              <a:rPr lang="en-US" sz="2300" dirty="0" smtClean="0">
                <a:solidFill>
                  <a:schemeClr val="tx1"/>
                </a:solidFill>
              </a:rPr>
              <a:t> caused by changes in hormones during pregnancy and usually disappears after delivery.</a:t>
            </a:r>
          </a:p>
          <a:p>
            <a:r>
              <a:rPr lang="en-US" sz="2600" dirty="0" smtClean="0"/>
              <a:t>Symptoms of undiagnosed diabetes: Increased thirst, increased urination, weight loss in spite of increased appetite, fatigue, nausea and/or vomiting, blurred vision, slow healing infections.</a:t>
            </a:r>
          </a:p>
          <a:p>
            <a:r>
              <a:rPr lang="en-US" sz="2400" dirty="0"/>
              <a:t>When blood glucose is poorly managed over long periods of time, the blood vessels in multiple tissues throughout the body start to show abnormal functioning and can even undergo structural changes. These changes often result in an inadequate blood supply reaching the tissue, and depending on which type of tissue is affected can lead to heart attack, </a:t>
            </a:r>
            <a:r>
              <a:rPr lang="en-US" sz="2400" dirty="0" smtClean="0"/>
              <a:t>stroke, kidney disease, retinopathy, blindness, and occasionally gangrene of the limbs. Complications can also involve the peripheral nerves and the autonomic nervous system which can result in heart arrhythmia, impaired bladder control, decreased sensation in the extremities and a number of other symptoms associated with peripheral nerve damage. </a:t>
            </a:r>
            <a:endParaRPr lang="en-US" sz="2200" dirty="0"/>
          </a:p>
        </p:txBody>
      </p:sp>
    </p:spTree>
    <p:extLst>
      <p:ext uri="{BB962C8B-B14F-4D97-AF65-F5344CB8AC3E}">
        <p14:creationId xmlns:p14="http://schemas.microsoft.com/office/powerpoint/2010/main" val="19054513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Fibromyalgia</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t>Fibromyalgia is a chronic disorder that causes widespread pain and tenderness in the muscles and soft tissue as well as sleep problems and fatigue. </a:t>
            </a:r>
          </a:p>
          <a:p>
            <a:r>
              <a:rPr lang="en-US" dirty="0" smtClean="0"/>
              <a:t>It is a syndrome of chronic pain, not a disease or a psychological disorder.</a:t>
            </a:r>
          </a:p>
          <a:p>
            <a:r>
              <a:rPr lang="en-US" dirty="0" smtClean="0"/>
              <a:t>Symptoms: along with pain, fatigue, and sleep problems, can also include headaches, morning stiffness,  difficulty concentrating, and IBS.  Anxiety and depression are common.  May have flares and remissions.</a:t>
            </a:r>
          </a:p>
          <a:p>
            <a:r>
              <a:rPr lang="en-US" dirty="0" smtClean="0"/>
              <a:t>Can only be diagnosed when other conditions are ruled out.  There are no tests that can confirm it.</a:t>
            </a:r>
          </a:p>
          <a:p>
            <a:r>
              <a:rPr lang="en-US" dirty="0" smtClean="0"/>
              <a:t>Although there is no cure, it can be somewhat controlled and does not damage the muscles, joints or internal organs.</a:t>
            </a:r>
            <a:endParaRPr lang="en-US" dirty="0"/>
          </a:p>
        </p:txBody>
      </p:sp>
    </p:spTree>
    <p:extLst>
      <p:ext uri="{BB962C8B-B14F-4D97-AF65-F5344CB8AC3E}">
        <p14:creationId xmlns:p14="http://schemas.microsoft.com/office/powerpoint/2010/main" val="25400268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386</TotalTime>
  <Words>3440</Words>
  <Application>Microsoft Office PowerPoint</Application>
  <PresentationFormat>On-screen Show (4:3)</PresentationFormat>
  <Paragraphs>163</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Civic</vt:lpstr>
      <vt:lpstr>Understanding the Disabilities of Participants</vt:lpstr>
      <vt:lpstr>Objective</vt:lpstr>
      <vt:lpstr>Amyotrophic Lateral Sclerosis ALS  (Lou Gehrig’s disease)</vt:lpstr>
      <vt:lpstr>Anoxic Brain Injury</vt:lpstr>
      <vt:lpstr>Asperger’s Syndrome</vt:lpstr>
      <vt:lpstr>Cerebral Palsy</vt:lpstr>
      <vt:lpstr>Chronic Obstructive Pulmonary Disease (COPD)</vt:lpstr>
      <vt:lpstr>Diabetes</vt:lpstr>
      <vt:lpstr>Fibromyalgia</vt:lpstr>
      <vt:lpstr>Huntington’s Disease</vt:lpstr>
      <vt:lpstr>Huntington’s Disease cont.</vt:lpstr>
      <vt:lpstr>Intellectual and Developmental Disabilities</vt:lpstr>
      <vt:lpstr>Lupus</vt:lpstr>
      <vt:lpstr>Multiple Sclerosis (MS) </vt:lpstr>
      <vt:lpstr>Muscular Dystrophy</vt:lpstr>
      <vt:lpstr>Muscular Dystrophy cont.</vt:lpstr>
      <vt:lpstr>Brittle Bone Disease (Osteoporosis)</vt:lpstr>
      <vt:lpstr>Paraplegia and Quadriplegia</vt:lpstr>
      <vt:lpstr>Rheumatoid Arthritis (RA)</vt:lpstr>
      <vt:lpstr>Stroke</vt:lpstr>
      <vt:lpstr>Traumatic Brain Injury (TBI)</vt:lpstr>
      <vt:lpstr>Anxiety Disorder</vt:lpstr>
      <vt:lpstr>Depression</vt:lpstr>
      <vt:lpstr>Schizophrenia</vt:lpstr>
      <vt:lpstr>Contact Information</vt:lpstr>
    </vt:vector>
  </TitlesOfParts>
  <Company>UCP of Central PA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Overview of Disabilities</dc:title>
  <dc:creator>Davis, Alison</dc:creator>
  <cp:lastModifiedBy>Gerasimoff, Molly</cp:lastModifiedBy>
  <cp:revision>32</cp:revision>
  <dcterms:created xsi:type="dcterms:W3CDTF">2013-10-28T13:11:15Z</dcterms:created>
  <dcterms:modified xsi:type="dcterms:W3CDTF">2014-04-16T14:41:25Z</dcterms:modified>
</cp:coreProperties>
</file>